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9.xml" ContentType="application/vnd.openxmlformats-officedocument.presentationml.notesSlide+xml"/>
  <Override PartName="/ppt/tags/tag22.xml" ContentType="application/vnd.openxmlformats-officedocument.presentationml.tags+xml"/>
  <Override PartName="/ppt/notesSlides/notesSlide20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3" r:id="rId2"/>
  </p:sldMasterIdLst>
  <p:notesMasterIdLst>
    <p:notesMasterId r:id="rId35"/>
  </p:notesMasterIdLst>
  <p:handoutMasterIdLst>
    <p:handoutMasterId r:id="rId36"/>
  </p:handoutMasterIdLst>
  <p:sldIdLst>
    <p:sldId id="5050" r:id="rId3"/>
    <p:sldId id="5233" r:id="rId4"/>
    <p:sldId id="5231" r:id="rId5"/>
    <p:sldId id="5232" r:id="rId6"/>
    <p:sldId id="581" r:id="rId7"/>
    <p:sldId id="6125" r:id="rId8"/>
    <p:sldId id="646" r:id="rId9"/>
    <p:sldId id="305" r:id="rId10"/>
    <p:sldId id="307" r:id="rId11"/>
    <p:sldId id="306" r:id="rId12"/>
    <p:sldId id="308" r:id="rId13"/>
    <p:sldId id="6126" r:id="rId14"/>
    <p:sldId id="6127" r:id="rId15"/>
    <p:sldId id="6128" r:id="rId16"/>
    <p:sldId id="6129" r:id="rId17"/>
    <p:sldId id="6130" r:id="rId18"/>
    <p:sldId id="6131" r:id="rId19"/>
    <p:sldId id="6133" r:id="rId20"/>
    <p:sldId id="6134" r:id="rId21"/>
    <p:sldId id="6135" r:id="rId22"/>
    <p:sldId id="6136" r:id="rId23"/>
    <p:sldId id="330" r:id="rId24"/>
    <p:sldId id="310" r:id="rId25"/>
    <p:sldId id="6137" r:id="rId26"/>
    <p:sldId id="6138" r:id="rId27"/>
    <p:sldId id="313" r:id="rId28"/>
    <p:sldId id="309" r:id="rId29"/>
    <p:sldId id="6139" r:id="rId30"/>
    <p:sldId id="577" r:id="rId31"/>
    <p:sldId id="6140" r:id="rId32"/>
    <p:sldId id="6142" r:id="rId33"/>
    <p:sldId id="6141" r:id="rId3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enx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FD"/>
    <a:srgbClr val="0074E6"/>
    <a:srgbClr val="FF8900"/>
    <a:srgbClr val="414342"/>
    <a:srgbClr val="404040"/>
    <a:srgbClr val="242723"/>
    <a:srgbClr val="FEC000"/>
    <a:srgbClr val="252724"/>
    <a:srgbClr val="1B1D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82" autoAdjust="0"/>
    <p:restoredTop sz="76615" autoAdjust="0"/>
  </p:normalViewPr>
  <p:slideViewPr>
    <p:cSldViewPr snapToGrid="0" snapToObjects="1">
      <p:cViewPr varScale="1">
        <p:scale>
          <a:sx n="62" d="100"/>
          <a:sy n="62" d="100"/>
        </p:scale>
        <p:origin x="1084" y="40"/>
      </p:cViewPr>
      <p:guideLst>
        <p:guide orient="horz" pos="218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1" d="100"/>
          <a:sy n="51" d="100"/>
        </p:scale>
        <p:origin x="26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98077AA3-5E8D-4450-A200-48E49C1ED8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56B7BB2-6468-44E0-848C-FA20CB9E47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0C463-F831-48EE-AD16-FE6DC20E1555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397838-BF81-4C6C-A313-04468AAEA1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344BF70-4CD9-4F6E-A283-C7D5126937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76B92-0E45-4D97-BE44-1A5DE8BE8A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2730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7D2D1-E286-6449-88CA-AA5EAD9C3E49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3B34C-9112-6743-AA63-6ABD3531C0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1"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prstClr val="black"/>
              </a:buClr>
              <a:buFont typeface="Wingdings" panose="05000000000000000000" pitchFamily="2" charset="2"/>
              <a:buNone/>
            </a:pPr>
            <a:endParaRPr lang="en-US" altLang="zh-CN" sz="1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B8940-97FD-45ED-BB3B-0D2B5B83B3B1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prstClr val="black"/>
              </a:buClr>
              <a:buFont typeface="Wingdings" panose="05000000000000000000" pitchFamily="2" charset="2"/>
              <a:buNone/>
            </a:pPr>
            <a:endParaRPr lang="en-US" altLang="zh-CN" sz="1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B8940-97FD-45ED-BB3B-0D2B5B83B3B1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3B34C-9112-6743-AA63-6ABD3531C0B7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812163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0" i="0" dirty="0">
                <a:solidFill>
                  <a:srgbClr val="4D4D4D"/>
                </a:solidFill>
                <a:effectLst/>
                <a:latin typeface="-apple-system"/>
              </a:rPr>
              <a:t>SNAT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是指在数据包从网卡发送出去的时候，把数据包中的源地址部分</a:t>
            </a:r>
            <a:r>
              <a:rPr lang="zh-CN" altLang="en-US" b="0" i="0" dirty="0">
                <a:solidFill>
                  <a:srgbClr val="FF0000"/>
                </a:solidFill>
                <a:effectLst/>
                <a:latin typeface="-apple-system"/>
              </a:rPr>
              <a:t>替换为</a:t>
            </a:r>
            <a:r>
              <a:rPr lang="zh-CN" altLang="en-US" b="1" i="0" dirty="0">
                <a:solidFill>
                  <a:srgbClr val="FF0000"/>
                </a:solidFill>
                <a:effectLst/>
                <a:latin typeface="-apple-system"/>
              </a:rPr>
              <a:t>指定的</a:t>
            </a:r>
            <a:r>
              <a:rPr lang="en-US" altLang="zh-CN" b="1" i="0" dirty="0">
                <a:solidFill>
                  <a:srgbClr val="FF0000"/>
                </a:solidFill>
                <a:effectLst/>
                <a:latin typeface="-apple-system"/>
              </a:rPr>
              <a:t>IP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，这样，接收方就认为数据包的来源是被替换的那个</a:t>
            </a:r>
            <a:r>
              <a:rPr lang="en-US" altLang="zh-CN" b="0" i="0" dirty="0">
                <a:solidFill>
                  <a:srgbClr val="4D4D4D"/>
                </a:solidFill>
                <a:effectLst/>
                <a:latin typeface="-apple-system"/>
              </a:rPr>
              <a:t>IP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的主机。</a:t>
            </a:r>
            <a:endParaRPr lang="en-US" altLang="zh-CN" b="0" i="0" dirty="0">
              <a:solidFill>
                <a:srgbClr val="4D4D4D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4D4D4D"/>
                </a:solidFill>
                <a:effectLst/>
                <a:latin typeface="-apple-system"/>
              </a:rPr>
              <a:t>DNAT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，就是指数据包从网卡发送出去的时候，修改数据包中的目的</a:t>
            </a:r>
            <a:r>
              <a:rPr lang="en-US" altLang="zh-CN" b="0" i="0" dirty="0">
                <a:solidFill>
                  <a:srgbClr val="4D4D4D"/>
                </a:solidFill>
                <a:effectLst/>
                <a:latin typeface="-apple-system"/>
              </a:rPr>
              <a:t>IP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，表现为如果你想访问</a:t>
            </a:r>
            <a:r>
              <a:rPr lang="en-US" altLang="zh-CN" b="0" i="0" dirty="0">
                <a:solidFill>
                  <a:srgbClr val="4D4D4D"/>
                </a:solidFill>
                <a:effectLst/>
                <a:latin typeface="-apple-system"/>
              </a:rPr>
              <a:t>A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，可是因为网关做了</a:t>
            </a:r>
            <a:r>
              <a:rPr lang="en-US" altLang="zh-CN" b="0" i="0" dirty="0">
                <a:solidFill>
                  <a:srgbClr val="4D4D4D"/>
                </a:solidFill>
                <a:effectLst/>
                <a:latin typeface="-apple-system"/>
              </a:rPr>
              <a:t>DNAT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，把所有访问</a:t>
            </a:r>
            <a:r>
              <a:rPr lang="en-US" altLang="zh-CN" b="0" i="0" dirty="0">
                <a:solidFill>
                  <a:srgbClr val="4D4D4D"/>
                </a:solidFill>
                <a:effectLst/>
                <a:latin typeface="-apple-system"/>
              </a:rPr>
              <a:t>A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的数据包的目的</a:t>
            </a:r>
            <a:r>
              <a:rPr lang="en-US" altLang="zh-CN" b="0" i="0" dirty="0">
                <a:solidFill>
                  <a:srgbClr val="4D4D4D"/>
                </a:solidFill>
                <a:effectLst/>
                <a:latin typeface="-apple-system"/>
              </a:rPr>
              <a:t>IP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全部修改为</a:t>
            </a:r>
            <a:r>
              <a:rPr lang="en-US" altLang="zh-CN" b="0" i="0" dirty="0">
                <a:solidFill>
                  <a:srgbClr val="4D4D4D"/>
                </a:solidFill>
                <a:effectLst/>
                <a:latin typeface="-apple-system"/>
              </a:rPr>
              <a:t>B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，那么，你实际上访问的是</a:t>
            </a:r>
            <a:r>
              <a:rPr lang="en-US" altLang="zh-CN" b="0" i="0" dirty="0">
                <a:solidFill>
                  <a:srgbClr val="4D4D4D"/>
                </a:solidFill>
                <a:effectLst/>
                <a:latin typeface="-apple-system"/>
              </a:rPr>
              <a:t>B</a:t>
            </a:r>
            <a:r>
              <a:rPr lang="zh-CN" altLang="en-US" b="0" i="0" dirty="0">
                <a:solidFill>
                  <a:srgbClr val="4D4D4D"/>
                </a:solidFill>
                <a:effectLst/>
                <a:latin typeface="-apple-system"/>
              </a:rPr>
              <a:t>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3B34C-9112-6743-AA63-6ABD3531C0B7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43801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Vxlan</a:t>
            </a:r>
            <a:r>
              <a:rPr lang="zh-CN" altLang="en-US" dirty="0"/>
              <a:t>性能报告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39836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400" b="1" dirty="0">
                <a:solidFill>
                  <a:srgbClr val="002060"/>
                </a:solidFill>
              </a:rPr>
              <a:t>DC</a:t>
            </a:r>
            <a:r>
              <a:rPr lang="zh-CN" altLang="en-US" sz="1400" b="1" dirty="0">
                <a:solidFill>
                  <a:srgbClr val="002060"/>
                </a:solidFill>
              </a:rPr>
              <a:t>内通用网络资源需求：</a:t>
            </a:r>
            <a:endParaRPr lang="en-US" altLang="zh-CN" sz="14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200" dirty="0"/>
              <a:t>4</a:t>
            </a:r>
            <a:r>
              <a:rPr lang="zh-CN" altLang="en-US" sz="1200" dirty="0"/>
              <a:t>个</a:t>
            </a:r>
            <a:r>
              <a:rPr lang="en-US" altLang="zh-CN" sz="1200" dirty="0"/>
              <a:t>IP</a:t>
            </a:r>
            <a:r>
              <a:rPr lang="zh-CN" altLang="en-US" sz="1200" dirty="0"/>
              <a:t>段：</a:t>
            </a:r>
            <a:endParaRPr lang="en-US" altLang="zh-CN" sz="1200" dirty="0"/>
          </a:p>
          <a:p>
            <a:r>
              <a:rPr lang="en-US" altLang="zh-CN" sz="1200" dirty="0"/>
              <a:t>     </a:t>
            </a:r>
            <a:r>
              <a:rPr lang="zh-CN" altLang="en-US" sz="1200" dirty="0"/>
              <a:t>公网</a:t>
            </a:r>
            <a:r>
              <a:rPr lang="en-US" altLang="zh-CN" sz="1200" dirty="0"/>
              <a:t>IP</a:t>
            </a:r>
            <a:r>
              <a:rPr lang="zh-CN" altLang="en-US" sz="1200" dirty="0"/>
              <a:t>：</a:t>
            </a:r>
            <a:r>
              <a:rPr lang="en-US" altLang="zh-CN" sz="1200" dirty="0"/>
              <a:t>1</a:t>
            </a:r>
            <a:r>
              <a:rPr lang="zh-CN" altLang="en-US" sz="1200" dirty="0"/>
              <a:t>个公网地址段，一台接入物理机</a:t>
            </a:r>
            <a:r>
              <a:rPr lang="en-US" altLang="zh-CN" sz="1200" dirty="0"/>
              <a:t>2</a:t>
            </a:r>
            <a:r>
              <a:rPr lang="zh-CN" altLang="en-US" sz="1200" dirty="0"/>
              <a:t>个</a:t>
            </a:r>
            <a:r>
              <a:rPr lang="en-US" altLang="zh-CN" sz="1200" dirty="0"/>
              <a:t>IP</a:t>
            </a:r>
          </a:p>
          <a:p>
            <a:r>
              <a:rPr lang="en-US" altLang="zh-CN" sz="1200" dirty="0"/>
              <a:t>     </a:t>
            </a:r>
            <a:r>
              <a:rPr lang="zh-CN" altLang="en-US" sz="1200" dirty="0"/>
              <a:t>隧道</a:t>
            </a:r>
            <a:r>
              <a:rPr lang="en-US" altLang="zh-CN" sz="1200" dirty="0"/>
              <a:t>IP</a:t>
            </a:r>
            <a:r>
              <a:rPr lang="zh-CN" altLang="en-US" sz="1200" dirty="0"/>
              <a:t>：私网</a:t>
            </a:r>
            <a:r>
              <a:rPr lang="en-US" altLang="zh-CN" sz="1200" dirty="0"/>
              <a:t>IP</a:t>
            </a:r>
            <a:r>
              <a:rPr lang="zh-CN" altLang="en-US" sz="1200" dirty="0"/>
              <a:t>，一台接入物理机两个</a:t>
            </a:r>
            <a:r>
              <a:rPr lang="en-US" altLang="zh-CN" sz="1200" dirty="0"/>
              <a:t>IP</a:t>
            </a:r>
            <a:r>
              <a:rPr lang="zh-CN" altLang="en-US" sz="1200" dirty="0"/>
              <a:t>，一台业务物理机一个</a:t>
            </a:r>
            <a:r>
              <a:rPr lang="en-US" altLang="zh-CN" sz="1200" dirty="0"/>
              <a:t>IP</a:t>
            </a:r>
          </a:p>
          <a:p>
            <a:r>
              <a:rPr lang="en-US" altLang="zh-CN" sz="1200" dirty="0"/>
              <a:t>     </a:t>
            </a:r>
            <a:r>
              <a:rPr lang="zh-CN" altLang="en-US" sz="1200" dirty="0"/>
              <a:t>业务</a:t>
            </a:r>
            <a:r>
              <a:rPr lang="en-US" altLang="zh-CN" sz="1200" dirty="0"/>
              <a:t>IP</a:t>
            </a:r>
            <a:r>
              <a:rPr lang="zh-CN" altLang="en-US" sz="1200" dirty="0"/>
              <a:t>：需要和</a:t>
            </a:r>
            <a:r>
              <a:rPr lang="en-US" altLang="zh-CN" sz="1200" dirty="0"/>
              <a:t>MEC </a:t>
            </a:r>
            <a:r>
              <a:rPr lang="zh-CN" altLang="en-US" sz="1200" dirty="0"/>
              <a:t>业务互通，一台业务物理机一个</a:t>
            </a:r>
            <a:r>
              <a:rPr lang="en-US" altLang="zh-CN" sz="1200" dirty="0"/>
              <a:t>IP</a:t>
            </a:r>
          </a:p>
          <a:p>
            <a:r>
              <a:rPr lang="en-US" altLang="zh-CN" sz="1200" dirty="0"/>
              <a:t>     </a:t>
            </a:r>
            <a:r>
              <a:rPr lang="zh-CN" altLang="en-US" sz="1200" dirty="0"/>
              <a:t>管理</a:t>
            </a:r>
            <a:r>
              <a:rPr lang="en-US" altLang="zh-CN" sz="1200" dirty="0"/>
              <a:t>IP</a:t>
            </a:r>
            <a:r>
              <a:rPr lang="zh-CN" altLang="en-US" sz="1200" dirty="0"/>
              <a:t>：需要通</a:t>
            </a:r>
            <a:r>
              <a:rPr lang="en-US" altLang="zh-CN" sz="1200" dirty="0"/>
              <a:t>IPRAN</a:t>
            </a:r>
            <a:r>
              <a:rPr lang="zh-CN" altLang="en-US" sz="1200" dirty="0"/>
              <a:t>网络，和</a:t>
            </a:r>
            <a:r>
              <a:rPr lang="en-US" altLang="zh-CN" sz="1200" dirty="0"/>
              <a:t>K8S</a:t>
            </a:r>
            <a:r>
              <a:rPr lang="zh-CN" altLang="en-US" sz="1200" dirty="0"/>
              <a:t>管理虚机需要互通，一台物理机一个</a:t>
            </a:r>
            <a:r>
              <a:rPr lang="en-US" altLang="zh-CN" sz="1200" dirty="0"/>
              <a:t>IP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200" dirty="0"/>
              <a:t>3</a:t>
            </a:r>
            <a:r>
              <a:rPr lang="zh-CN" altLang="en-US" sz="1200" dirty="0"/>
              <a:t>个</a:t>
            </a:r>
            <a:r>
              <a:rPr lang="en-US" altLang="zh-CN" sz="1200" dirty="0" err="1"/>
              <a:t>vlan</a:t>
            </a:r>
            <a:r>
              <a:rPr lang="zh-CN" altLang="en-US" sz="1200" dirty="0"/>
              <a:t>：</a:t>
            </a:r>
            <a:endParaRPr lang="en-US" altLang="zh-CN" sz="1200" dirty="0"/>
          </a:p>
          <a:p>
            <a:r>
              <a:rPr lang="en-US" altLang="zh-CN" sz="1200" dirty="0"/>
              <a:t>      </a:t>
            </a:r>
            <a:r>
              <a:rPr lang="zh-CN" altLang="en-US" sz="1200" dirty="0"/>
              <a:t>公网</a:t>
            </a:r>
            <a:r>
              <a:rPr lang="en-US" altLang="zh-CN" sz="1200" dirty="0"/>
              <a:t>vlan1</a:t>
            </a:r>
            <a:r>
              <a:rPr lang="zh-CN" altLang="en-US" sz="1200" dirty="0"/>
              <a:t>：接入</a:t>
            </a:r>
            <a:r>
              <a:rPr lang="en-US" altLang="zh-CN" sz="1200" dirty="0" err="1"/>
              <a:t>vSwitch</a:t>
            </a:r>
            <a:r>
              <a:rPr lang="zh-CN" altLang="en-US" sz="1200" dirty="0"/>
              <a:t>公网的公网</a:t>
            </a:r>
            <a:r>
              <a:rPr lang="en-US" altLang="zh-CN" sz="1200" dirty="0" err="1"/>
              <a:t>vlan</a:t>
            </a:r>
            <a:endParaRPr lang="en-US" altLang="zh-CN" sz="1200" dirty="0"/>
          </a:p>
          <a:p>
            <a:r>
              <a:rPr lang="en-US" altLang="zh-CN" sz="1200" dirty="0"/>
              <a:t>      </a:t>
            </a:r>
            <a:r>
              <a:rPr lang="zh-CN" altLang="en-US" sz="1200" dirty="0"/>
              <a:t>隧道</a:t>
            </a:r>
            <a:r>
              <a:rPr lang="en-US" altLang="zh-CN" sz="1200" dirty="0"/>
              <a:t>vlan2</a:t>
            </a:r>
            <a:r>
              <a:rPr lang="zh-CN" altLang="en-US" sz="1200" dirty="0"/>
              <a:t>：接入</a:t>
            </a:r>
            <a:r>
              <a:rPr lang="en-US" altLang="zh-CN" sz="1200" dirty="0" err="1"/>
              <a:t>vSwitch</a:t>
            </a:r>
            <a:r>
              <a:rPr lang="zh-CN" altLang="en-US" sz="1200" dirty="0"/>
              <a:t>到业务</a:t>
            </a:r>
            <a:r>
              <a:rPr lang="en-US" altLang="zh-CN" sz="1200" dirty="0" err="1"/>
              <a:t>vSwitch</a:t>
            </a:r>
            <a:r>
              <a:rPr lang="zh-CN" altLang="en-US" sz="1200" dirty="0"/>
              <a:t>的隧道</a:t>
            </a:r>
            <a:r>
              <a:rPr lang="en-US" altLang="zh-CN" sz="1200" dirty="0" err="1"/>
              <a:t>vlan</a:t>
            </a:r>
            <a:endParaRPr lang="en-US" altLang="zh-CN" sz="1200" dirty="0"/>
          </a:p>
          <a:p>
            <a:r>
              <a:rPr lang="en-US" altLang="zh-CN" sz="1200" dirty="0"/>
              <a:t>      </a:t>
            </a:r>
            <a:r>
              <a:rPr lang="zh-CN" altLang="en-US" sz="1200" dirty="0"/>
              <a:t>业务</a:t>
            </a:r>
            <a:r>
              <a:rPr lang="en-US" altLang="zh-CN" sz="1200" dirty="0"/>
              <a:t>vlan3</a:t>
            </a:r>
            <a:r>
              <a:rPr lang="zh-CN" altLang="en-US" sz="1200" dirty="0"/>
              <a:t>：业务</a:t>
            </a:r>
            <a:r>
              <a:rPr lang="en-US" altLang="zh-CN" sz="1200" dirty="0" err="1"/>
              <a:t>vSwitch</a:t>
            </a:r>
            <a:r>
              <a:rPr lang="zh-CN" altLang="en-US" sz="1200" dirty="0"/>
              <a:t>访问</a:t>
            </a:r>
            <a:r>
              <a:rPr lang="en-US" altLang="zh-CN" sz="1200" dirty="0"/>
              <a:t>MEC</a:t>
            </a:r>
            <a:r>
              <a:rPr lang="zh-CN" altLang="en-US" sz="1200" dirty="0"/>
              <a:t>的业务</a:t>
            </a:r>
            <a:r>
              <a:rPr lang="en-US" altLang="zh-CN" sz="1200" dirty="0" err="1"/>
              <a:t>vlan</a:t>
            </a:r>
            <a:endParaRPr lang="en-US" altLang="zh-CN" sz="1200" dirty="0"/>
          </a:p>
          <a:p>
            <a:endParaRPr lang="en-US" altLang="zh-CN" dirty="0"/>
          </a:p>
          <a:p>
            <a:r>
              <a:rPr lang="en-US" altLang="zh-CN" sz="1400" b="1" dirty="0">
                <a:solidFill>
                  <a:srgbClr val="002060"/>
                </a:solidFill>
              </a:rPr>
              <a:t>DC</a:t>
            </a:r>
            <a:r>
              <a:rPr lang="zh-CN" altLang="en-US" sz="1400" b="1" dirty="0">
                <a:solidFill>
                  <a:srgbClr val="002060"/>
                </a:solidFill>
              </a:rPr>
              <a:t>内通用配置需求：</a:t>
            </a:r>
            <a:endParaRPr lang="en-US" altLang="zh-CN" sz="14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200" dirty="0"/>
              <a:t>接入物理机和</a:t>
            </a:r>
            <a:r>
              <a:rPr lang="en-US" altLang="zh-CN" sz="1200" dirty="0"/>
              <a:t>Leaf</a:t>
            </a:r>
            <a:r>
              <a:rPr lang="zh-CN" altLang="en-US" sz="1200" dirty="0"/>
              <a:t>设备连接了</a:t>
            </a:r>
            <a:r>
              <a:rPr lang="en-US" altLang="zh-CN" sz="1200" dirty="0"/>
              <a:t>8</a:t>
            </a:r>
            <a:r>
              <a:rPr lang="zh-CN" altLang="en-US" sz="1200" dirty="0"/>
              <a:t>根</a:t>
            </a:r>
            <a:r>
              <a:rPr lang="en-US" altLang="zh-CN" sz="1200" dirty="0"/>
              <a:t>10G</a:t>
            </a:r>
            <a:r>
              <a:rPr lang="zh-CN" altLang="en-US" sz="1200" dirty="0"/>
              <a:t>光路，需要做</a:t>
            </a:r>
            <a:r>
              <a:rPr lang="en-US" altLang="zh-CN" sz="1200" dirty="0"/>
              <a:t>2</a:t>
            </a:r>
            <a:r>
              <a:rPr lang="zh-CN" altLang="en-US" sz="1200" dirty="0"/>
              <a:t>个链路聚合，聚合端口做</a:t>
            </a:r>
            <a:r>
              <a:rPr lang="en-US" altLang="zh-CN" sz="1200" dirty="0" err="1"/>
              <a:t>vlan</a:t>
            </a:r>
            <a:r>
              <a:rPr lang="zh-CN" altLang="en-US" sz="1200" dirty="0"/>
              <a:t>透传（</a:t>
            </a:r>
            <a:r>
              <a:rPr lang="en-US" altLang="zh-CN" sz="1200" dirty="0"/>
              <a:t>trunk permit  </a:t>
            </a:r>
            <a:r>
              <a:rPr lang="en-US" altLang="zh-CN" sz="1200" dirty="0" err="1"/>
              <a:t>vlan</a:t>
            </a:r>
            <a:r>
              <a:rPr lang="en-US" altLang="zh-CN" sz="1200" dirty="0"/>
              <a:t>  vlan1  vlan2</a:t>
            </a:r>
            <a:r>
              <a:rPr lang="zh-CN" altLang="en-US" sz="1200" dirty="0"/>
              <a:t>）</a:t>
            </a:r>
            <a:endParaRPr lang="en-US" altLang="zh-CN" sz="1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200" dirty="0"/>
              <a:t>接入物理机配置</a:t>
            </a:r>
            <a:r>
              <a:rPr lang="en-US" altLang="zh-CN" sz="1200" dirty="0"/>
              <a:t>2</a:t>
            </a:r>
            <a:r>
              <a:rPr lang="zh-CN" altLang="en-US" sz="1200" dirty="0"/>
              <a:t>个公网，公网的网关需要配置于</a:t>
            </a:r>
            <a:r>
              <a:rPr lang="en-US" altLang="zh-CN" sz="1200" dirty="0"/>
              <a:t>DC</a:t>
            </a:r>
            <a:r>
              <a:rPr lang="zh-CN" altLang="en-US" sz="1200" dirty="0"/>
              <a:t>出口</a:t>
            </a:r>
            <a:r>
              <a:rPr lang="en-US" altLang="zh-CN" sz="1200" dirty="0"/>
              <a:t>Pool-GW</a:t>
            </a:r>
            <a:r>
              <a:rPr lang="zh-CN" altLang="en-US" sz="1200" dirty="0"/>
              <a:t>设备，对应</a:t>
            </a:r>
            <a:r>
              <a:rPr lang="en-US" altLang="zh-CN" sz="1200" dirty="0"/>
              <a:t>Leaf</a:t>
            </a:r>
            <a:r>
              <a:rPr lang="zh-CN" altLang="en-US" sz="1200" dirty="0"/>
              <a:t>和</a:t>
            </a:r>
            <a:r>
              <a:rPr lang="en-US" altLang="zh-CN" sz="1200" dirty="0"/>
              <a:t>Spine</a:t>
            </a:r>
            <a:r>
              <a:rPr lang="zh-CN" altLang="en-US" sz="1200" dirty="0"/>
              <a:t>设备需要透传公网</a:t>
            </a:r>
            <a:r>
              <a:rPr lang="en-US" altLang="zh-CN" sz="1200" dirty="0"/>
              <a:t>vlan1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200" dirty="0"/>
              <a:t>接入物理机配置</a:t>
            </a:r>
            <a:r>
              <a:rPr lang="en-US" altLang="zh-CN" sz="1200" dirty="0"/>
              <a:t>2</a:t>
            </a:r>
            <a:r>
              <a:rPr lang="zh-CN" altLang="en-US" sz="1200" dirty="0"/>
              <a:t>个隧道</a:t>
            </a:r>
            <a:r>
              <a:rPr lang="en-US" altLang="zh-CN" sz="1200" dirty="0"/>
              <a:t>IP</a:t>
            </a:r>
            <a:r>
              <a:rPr lang="zh-CN" altLang="en-US" sz="1200" dirty="0"/>
              <a:t>，对应</a:t>
            </a:r>
            <a:r>
              <a:rPr lang="en-US" altLang="zh-CN" sz="1200" dirty="0"/>
              <a:t>Leaf</a:t>
            </a:r>
            <a:r>
              <a:rPr lang="zh-CN" altLang="en-US" sz="1200" dirty="0"/>
              <a:t>和</a:t>
            </a:r>
            <a:r>
              <a:rPr lang="en-US" altLang="zh-CN" sz="1200" dirty="0"/>
              <a:t>Spine</a:t>
            </a:r>
            <a:r>
              <a:rPr lang="zh-CN" altLang="en-US" sz="1200" dirty="0"/>
              <a:t>设备需要透传隧道</a:t>
            </a:r>
            <a:r>
              <a:rPr lang="en-US" altLang="zh-CN" sz="1200" dirty="0"/>
              <a:t>vlan2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200" dirty="0"/>
              <a:t>业务物理机和</a:t>
            </a:r>
            <a:r>
              <a:rPr lang="en-US" altLang="zh-CN" sz="1200" dirty="0"/>
              <a:t>Leaf</a:t>
            </a:r>
            <a:r>
              <a:rPr lang="zh-CN" altLang="en-US" sz="1200" dirty="0"/>
              <a:t>设备连接</a:t>
            </a:r>
            <a:r>
              <a:rPr lang="en-US" altLang="zh-CN" sz="1200" dirty="0"/>
              <a:t>4</a:t>
            </a:r>
            <a:r>
              <a:rPr lang="zh-CN" altLang="en-US" sz="1200" dirty="0"/>
              <a:t>根</a:t>
            </a:r>
            <a:r>
              <a:rPr lang="en-US" altLang="zh-CN" sz="1200" dirty="0"/>
              <a:t>10G</a:t>
            </a:r>
            <a:r>
              <a:rPr lang="zh-CN" altLang="en-US" sz="1200" dirty="0"/>
              <a:t>光路，需要做链路聚合，聚合端口做</a:t>
            </a:r>
            <a:r>
              <a:rPr lang="en-US" altLang="zh-CN" sz="1200" dirty="0" err="1"/>
              <a:t>vlan</a:t>
            </a:r>
            <a:r>
              <a:rPr lang="zh-CN" altLang="en-US" sz="1200" dirty="0"/>
              <a:t>透传（</a:t>
            </a:r>
            <a:r>
              <a:rPr lang="en-US" altLang="zh-CN" sz="1200" dirty="0"/>
              <a:t>trunk permit  </a:t>
            </a:r>
            <a:r>
              <a:rPr lang="en-US" altLang="zh-CN" sz="1200" dirty="0" err="1"/>
              <a:t>vlan</a:t>
            </a:r>
            <a:r>
              <a:rPr lang="en-US" altLang="zh-CN" sz="1200" dirty="0"/>
              <a:t>  vlan2  vlan3</a:t>
            </a:r>
            <a:r>
              <a:rPr lang="zh-CN" altLang="en-US" sz="1200" dirty="0"/>
              <a:t>）</a:t>
            </a:r>
            <a:endParaRPr lang="en-US" altLang="zh-CN" sz="1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200" dirty="0"/>
              <a:t>业务物理机配置</a:t>
            </a:r>
            <a:r>
              <a:rPr lang="en-US" altLang="zh-CN" sz="1200" dirty="0"/>
              <a:t>1</a:t>
            </a:r>
            <a:r>
              <a:rPr lang="zh-CN" altLang="en-US" sz="1200" dirty="0"/>
              <a:t>个隧道</a:t>
            </a:r>
            <a:r>
              <a:rPr lang="en-US" altLang="zh-CN" sz="1200" dirty="0"/>
              <a:t>IP</a:t>
            </a:r>
            <a:r>
              <a:rPr lang="zh-CN" altLang="en-US" sz="1200" dirty="0"/>
              <a:t>，对应</a:t>
            </a:r>
            <a:r>
              <a:rPr lang="en-US" altLang="zh-CN" sz="1200" dirty="0"/>
              <a:t>Leaf</a:t>
            </a:r>
            <a:r>
              <a:rPr lang="zh-CN" altLang="en-US" sz="1200" dirty="0"/>
              <a:t>和</a:t>
            </a:r>
            <a:r>
              <a:rPr lang="en-US" altLang="zh-CN" sz="1200" dirty="0"/>
              <a:t>Spine</a:t>
            </a:r>
            <a:r>
              <a:rPr lang="zh-CN" altLang="en-US" sz="1200" dirty="0"/>
              <a:t>设备需要透传隧道</a:t>
            </a:r>
            <a:r>
              <a:rPr lang="en-US" altLang="zh-CN" sz="1200" dirty="0"/>
              <a:t>vlan2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200" dirty="0"/>
              <a:t>业务物理机配置</a:t>
            </a:r>
            <a:r>
              <a:rPr lang="en-US" altLang="zh-CN" sz="1200" dirty="0"/>
              <a:t>1</a:t>
            </a:r>
            <a:r>
              <a:rPr lang="zh-CN" altLang="en-US" sz="1200" dirty="0"/>
              <a:t>个业务</a:t>
            </a:r>
            <a:r>
              <a:rPr lang="en-US" altLang="zh-CN" sz="1200" dirty="0"/>
              <a:t>IP</a:t>
            </a:r>
            <a:r>
              <a:rPr lang="zh-CN" altLang="en-US" sz="1200" dirty="0"/>
              <a:t>，业务网关建议配置于</a:t>
            </a:r>
            <a:r>
              <a:rPr lang="en-US" altLang="zh-CN" sz="1200" dirty="0"/>
              <a:t>Spine</a:t>
            </a:r>
            <a:r>
              <a:rPr lang="zh-CN" altLang="en-US" sz="1200" dirty="0"/>
              <a:t>设备，需要和</a:t>
            </a:r>
            <a:r>
              <a:rPr lang="en-US" altLang="zh-CN" sz="1200" dirty="0"/>
              <a:t>FW</a:t>
            </a:r>
            <a:r>
              <a:rPr lang="zh-CN" altLang="en-US" sz="1200" dirty="0"/>
              <a:t>的</a:t>
            </a:r>
            <a:r>
              <a:rPr lang="en-US" altLang="zh-CN" sz="1200" dirty="0"/>
              <a:t>NAT</a:t>
            </a:r>
            <a:r>
              <a:rPr lang="zh-CN" altLang="en-US" sz="1200" dirty="0"/>
              <a:t>地址互通，对应</a:t>
            </a:r>
            <a:r>
              <a:rPr lang="en-US" altLang="zh-CN" sz="1200" dirty="0"/>
              <a:t>Leaf</a:t>
            </a:r>
            <a:r>
              <a:rPr lang="zh-CN" altLang="en-US" sz="1200" dirty="0"/>
              <a:t>和</a:t>
            </a:r>
            <a:r>
              <a:rPr lang="en-US" altLang="zh-CN" sz="1200" dirty="0"/>
              <a:t>Spine</a:t>
            </a:r>
            <a:r>
              <a:rPr lang="zh-CN" altLang="en-US" sz="1200" dirty="0"/>
              <a:t>设备需要透传业务</a:t>
            </a:r>
            <a:r>
              <a:rPr lang="en-US" altLang="zh-CN" sz="1200" dirty="0"/>
              <a:t>vlan3</a:t>
            </a:r>
            <a:r>
              <a:rPr lang="zh-CN" altLang="en-US" sz="1200" dirty="0"/>
              <a:t>，</a:t>
            </a:r>
            <a:r>
              <a:rPr lang="en-US" altLang="zh-CN" sz="1200" dirty="0"/>
              <a:t>Spine</a:t>
            </a:r>
            <a:r>
              <a:rPr lang="zh-CN" altLang="en-US" sz="1200" dirty="0"/>
              <a:t>设备配置</a:t>
            </a:r>
            <a:r>
              <a:rPr lang="en-US" altLang="zh-CN" sz="1200" dirty="0"/>
              <a:t>MEC</a:t>
            </a:r>
            <a:r>
              <a:rPr lang="zh-CN" altLang="en-US" sz="1200" dirty="0"/>
              <a:t>业务去程路由和业务物理机回程路由</a:t>
            </a:r>
            <a:endParaRPr lang="en-US" altLang="zh-CN" sz="1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200" dirty="0"/>
              <a:t>FW</a:t>
            </a:r>
            <a:r>
              <a:rPr lang="zh-CN" altLang="en-US" sz="1200" dirty="0"/>
              <a:t>做</a:t>
            </a:r>
            <a:r>
              <a:rPr lang="en-US" altLang="zh-CN" sz="1200" dirty="0"/>
              <a:t>MEC</a:t>
            </a:r>
            <a:r>
              <a:rPr lang="zh-CN" altLang="en-US" sz="1200" dirty="0"/>
              <a:t>业务</a:t>
            </a:r>
            <a:r>
              <a:rPr lang="en-US" altLang="zh-CN" sz="1200" dirty="0"/>
              <a:t>NAT</a:t>
            </a:r>
            <a:r>
              <a:rPr lang="zh-CN" altLang="en-US" sz="1200" dirty="0"/>
              <a:t>转换配置，转换规则研发规划，</a:t>
            </a:r>
            <a:r>
              <a:rPr lang="en-US" altLang="zh-CN" sz="1200" dirty="0"/>
              <a:t>FW</a:t>
            </a:r>
            <a:r>
              <a:rPr lang="zh-CN" altLang="en-US" sz="1200" dirty="0"/>
              <a:t>设备配置</a:t>
            </a:r>
            <a:r>
              <a:rPr lang="en-US" altLang="zh-CN" sz="1200" dirty="0"/>
              <a:t>MEC</a:t>
            </a:r>
            <a:r>
              <a:rPr lang="zh-CN" altLang="en-US" sz="1200" dirty="0"/>
              <a:t>业务去程路由和业务物理机回程路由</a:t>
            </a:r>
            <a:endParaRPr lang="en-US" altLang="zh-CN" sz="1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200" dirty="0"/>
              <a:t>城域网</a:t>
            </a:r>
            <a:r>
              <a:rPr lang="en-US" altLang="zh-CN" sz="1200" dirty="0"/>
              <a:t>MPLS</a:t>
            </a:r>
            <a:r>
              <a:rPr lang="zh-CN" altLang="en-US" sz="1200" dirty="0"/>
              <a:t>互联配置，按需配置，业务网关所在设备需要配置相关路由</a:t>
            </a:r>
            <a:endParaRPr lang="en-US" altLang="zh-CN" sz="1200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3B34C-9112-6743-AA63-6ABD3531C0B7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96645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638835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27616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51394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89930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7209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7209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1439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DA508-222F-4C58-8C85-77B3FBBE40F1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3449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网管侧告警，从网管的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Kafka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中采集，包括设备采集的硬件告警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(ID:1000~2000)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和网元告警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(ID:2000~3000)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，编排控制告警（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ID:4000~5000</a:t>
            </a:r>
            <a:r>
              <a:rPr lang="zh-CN" altLang="zh-CN" sz="1800" kern="10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）；</a:t>
            </a: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运维侧告警，通过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flume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日志采集拿到宿主机、网元的运行状态数据和设备工作日志，通过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IP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探测和大网数据采集获取相关信息，将信息指标化后送到</a:t>
            </a:r>
            <a:r>
              <a:rPr lang="en-US" altLang="zh-CN" sz="1800" kern="1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prometheus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系统中，通过系统中配置告警生成规则，产生告警。</a:t>
            </a: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3B34C-9112-6743-AA63-6ABD3531C0B7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297939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800" kern="1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vcpe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网元内部保护</a:t>
            </a:r>
            <a:endParaRPr lang="en-US" altLang="zh-CN" sz="18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 同节点内网元保护，主用服务器上故障网元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1vsw+4vcpe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同时迁移到备用服务器上</a:t>
            </a: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跨节点</a:t>
            </a:r>
            <a:r>
              <a:rPr lang="zh-CN" altLang="en-US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DC</a:t>
            </a:r>
            <a:r>
              <a:rPr lang="zh-CN" altLang="en-US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zh-CN" sz="18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的网元故障保护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3B34C-9112-6743-AA63-6ABD3531C0B7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91765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DA508-222F-4C58-8C85-77B3FBBE40F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172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5F6A9-A863-44A3-A0E8-6B3347E1870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99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prstClr val="black"/>
              </a:buClr>
              <a:buFont typeface="Wingdings" panose="05000000000000000000" pitchFamily="2" charset="2"/>
              <a:buNone/>
            </a:pPr>
            <a:endParaRPr lang="en-US" altLang="zh-CN" sz="1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B8940-97FD-45ED-BB3B-0D2B5B83B3B1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prstClr val="black"/>
              </a:buClr>
              <a:buFont typeface="Wingdings" panose="05000000000000000000" pitchFamily="2" charset="2"/>
              <a:buNone/>
            </a:pPr>
            <a:endParaRPr lang="en-US" altLang="zh-CN" sz="1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B8940-97FD-45ED-BB3B-0D2B5B83B3B1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274639"/>
            <a:ext cx="1971675" cy="4357687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628652" y="274639"/>
            <a:ext cx="5762625" cy="4357687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 0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910915" y="196924"/>
            <a:ext cx="2281084" cy="400236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9529" tIns="49529" rIns="49529" bIns="49529" spcCol="38100" anchor="ctr">
            <a:spAutoFit/>
          </a:bodyPr>
          <a:lstStyle/>
          <a:p>
            <a:pPr defTabSz="990600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50" dirty="0">
              <a:solidFill>
                <a:srgbClr val="000000"/>
              </a:solidFill>
              <a:latin typeface="+mn-lt"/>
              <a:ea typeface="+mn-ea"/>
              <a:sym typeface="Calibri" panose="020F0502020204030204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91507" y="397022"/>
            <a:ext cx="11422540" cy="400236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9529" tIns="49529" rIns="49529" bIns="49529" spcCol="38100" anchor="ctr">
            <a:spAutoFit/>
          </a:bodyPr>
          <a:lstStyle/>
          <a:p>
            <a:pPr defTabSz="990600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50">
              <a:solidFill>
                <a:srgbClr val="000000"/>
              </a:solidFill>
              <a:latin typeface="+mn-lt"/>
              <a:ea typeface="+mn-ea"/>
              <a:sym typeface="Calibri" panose="020F0502020204030204"/>
            </a:endParaRPr>
          </a:p>
        </p:txBody>
      </p:sp>
      <p:pic>
        <p:nvPicPr>
          <p:cNvPr id="4" name="图片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8" y="261938"/>
            <a:ext cx="1935162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06113" y="339725"/>
            <a:ext cx="90487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 userDrawn="1"/>
        </p:nvSpPr>
        <p:spPr>
          <a:xfrm>
            <a:off x="9910915" y="196924"/>
            <a:ext cx="2281084" cy="400236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9529" tIns="49529" rIns="49529" bIns="49529" spcCol="38100" anchor="ctr">
            <a:spAutoFit/>
          </a:bodyPr>
          <a:lstStyle/>
          <a:p>
            <a:pPr defTabSz="990600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50" dirty="0">
              <a:solidFill>
                <a:srgbClr val="000000"/>
              </a:solidFill>
              <a:latin typeface="+mn-lt"/>
              <a:ea typeface="+mn-ea"/>
              <a:sym typeface="Calibri" panose="020F0502020204030204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391507" y="397022"/>
            <a:ext cx="11422540" cy="400236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9529" tIns="49529" rIns="49529" bIns="49529" spcCol="38100" anchor="ctr">
            <a:spAutoFit/>
          </a:bodyPr>
          <a:lstStyle/>
          <a:p>
            <a:pPr defTabSz="990600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50">
              <a:solidFill>
                <a:srgbClr val="000000"/>
              </a:solidFill>
              <a:latin typeface="+mn-lt"/>
              <a:ea typeface="+mn-ea"/>
              <a:sym typeface="Calibri" panose="020F0502020204030204"/>
            </a:endParaRPr>
          </a:p>
        </p:txBody>
      </p:sp>
      <p:pic>
        <p:nvPicPr>
          <p:cNvPr id="8" name="图片 12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55588" y="261938"/>
            <a:ext cx="1935162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13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0806113" y="339725"/>
            <a:ext cx="90487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灯片编号占位符 9"/>
          <p:cNvSpPr>
            <a:spLocks noGrp="1"/>
          </p:cNvSpPr>
          <p:nvPr>
            <p:ph type="sldNum" sz="quarter" idx="10"/>
          </p:nvPr>
        </p:nvSpPr>
        <p:spPr>
          <a:xfrm>
            <a:off x="11258550" y="6327775"/>
            <a:ext cx="317500" cy="322263"/>
          </a:xfrm>
        </p:spPr>
        <p:txBody>
          <a:bodyPr/>
          <a:lstStyle>
            <a:lvl1pPr>
              <a:defRPr kumimoji="0" smtClean="0"/>
            </a:lvl1pPr>
          </a:lstStyle>
          <a:p>
            <a:pPr>
              <a:defRPr/>
            </a:pPr>
            <a:fld id="{8557AAC1-06F8-4FD4-855B-A601E2063FDE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90"/>
            <a:ext cx="12192000" cy="6858000"/>
          </a:xfrm>
          <a:prstGeom prst="rect">
            <a:avLst/>
          </a:prstGeom>
        </p:spPr>
      </p:pic>
      <p:sp>
        <p:nvSpPr>
          <p:cNvPr id="8" name="îśḷiḍè"/>
          <p:cNvSpPr/>
          <p:nvPr userDrawn="1"/>
        </p:nvSpPr>
        <p:spPr>
          <a:xfrm>
            <a:off x="1" y="0"/>
            <a:ext cx="7563756" cy="6858000"/>
          </a:xfrm>
          <a:custGeom>
            <a:avLst/>
            <a:gdLst>
              <a:gd name="connsiteX0" fmla="*/ 0 w 6937433"/>
              <a:gd name="connsiteY0" fmla="*/ 0 h 6858000"/>
              <a:gd name="connsiteX1" fmla="*/ 4758970 w 6937433"/>
              <a:gd name="connsiteY1" fmla="*/ 0 h 6858000"/>
              <a:gd name="connsiteX2" fmla="*/ 6937433 w 6937433"/>
              <a:gd name="connsiteY2" fmla="*/ 4191623 h 6858000"/>
              <a:gd name="connsiteX3" fmla="*/ 4818406 w 6937433"/>
              <a:gd name="connsiteY3" fmla="*/ 6858000 h 6858000"/>
              <a:gd name="connsiteX4" fmla="*/ 0 w 6937433"/>
              <a:gd name="connsiteY4" fmla="*/ 6858000 h 6858000"/>
              <a:gd name="connsiteX0-1" fmla="*/ 0 w 7726088"/>
              <a:gd name="connsiteY0-2" fmla="*/ 0 h 6858000"/>
              <a:gd name="connsiteX1-3" fmla="*/ 4758970 w 7726088"/>
              <a:gd name="connsiteY1-4" fmla="*/ 0 h 6858000"/>
              <a:gd name="connsiteX2-5" fmla="*/ 7726088 w 7726088"/>
              <a:gd name="connsiteY2-6" fmla="*/ 2762873 h 6858000"/>
              <a:gd name="connsiteX3-7" fmla="*/ 4818406 w 7726088"/>
              <a:gd name="connsiteY3-8" fmla="*/ 6858000 h 6858000"/>
              <a:gd name="connsiteX4-9" fmla="*/ 0 w 7726088"/>
              <a:gd name="connsiteY4-10" fmla="*/ 6858000 h 6858000"/>
              <a:gd name="connsiteX5" fmla="*/ 0 w 7726088"/>
              <a:gd name="connsiteY5" fmla="*/ 0 h 6858000"/>
              <a:gd name="connsiteX0-11" fmla="*/ 0 w 7475152"/>
              <a:gd name="connsiteY0-12" fmla="*/ 0 h 6858000"/>
              <a:gd name="connsiteX1-13" fmla="*/ 4758970 w 7475152"/>
              <a:gd name="connsiteY1-14" fmla="*/ 0 h 6858000"/>
              <a:gd name="connsiteX2-15" fmla="*/ 7475152 w 7475152"/>
              <a:gd name="connsiteY2-16" fmla="*/ 3562973 h 6858000"/>
              <a:gd name="connsiteX3-17" fmla="*/ 4818406 w 7475152"/>
              <a:gd name="connsiteY3-18" fmla="*/ 6858000 h 6858000"/>
              <a:gd name="connsiteX4-19" fmla="*/ 0 w 7475152"/>
              <a:gd name="connsiteY4-20" fmla="*/ 6858000 h 6858000"/>
              <a:gd name="connsiteX5-21" fmla="*/ 0 w 7475152"/>
              <a:gd name="connsiteY5-22" fmla="*/ 0 h 6858000"/>
              <a:gd name="connsiteX0-23" fmla="*/ 0 w 7116672"/>
              <a:gd name="connsiteY0-24" fmla="*/ 0 h 6858000"/>
              <a:gd name="connsiteX1-25" fmla="*/ 4758970 w 7116672"/>
              <a:gd name="connsiteY1-26" fmla="*/ 0 h 6858000"/>
              <a:gd name="connsiteX2-27" fmla="*/ 7116672 w 7116672"/>
              <a:gd name="connsiteY2-28" fmla="*/ 3905873 h 6858000"/>
              <a:gd name="connsiteX3-29" fmla="*/ 4818406 w 7116672"/>
              <a:gd name="connsiteY3-30" fmla="*/ 6858000 h 6858000"/>
              <a:gd name="connsiteX4-31" fmla="*/ 0 w 7116672"/>
              <a:gd name="connsiteY4-32" fmla="*/ 6858000 h 6858000"/>
              <a:gd name="connsiteX5-33" fmla="*/ 0 w 7116672"/>
              <a:gd name="connsiteY5-34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7116672" h="6858000">
                <a:moveTo>
                  <a:pt x="0" y="0"/>
                </a:moveTo>
                <a:lnTo>
                  <a:pt x="4758970" y="0"/>
                </a:lnTo>
                <a:lnTo>
                  <a:pt x="7116672" y="3905873"/>
                </a:lnTo>
                <a:lnTo>
                  <a:pt x="48184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í$ļíḍê"/>
          <p:cNvSpPr/>
          <p:nvPr userDrawn="1"/>
        </p:nvSpPr>
        <p:spPr>
          <a:xfrm>
            <a:off x="0" y="0"/>
            <a:ext cx="7840092" cy="6858000"/>
          </a:xfrm>
          <a:custGeom>
            <a:avLst/>
            <a:gdLst>
              <a:gd name="connsiteX0" fmla="*/ 0 w 6937433"/>
              <a:gd name="connsiteY0" fmla="*/ 0 h 6858000"/>
              <a:gd name="connsiteX1" fmla="*/ 4758970 w 6937433"/>
              <a:gd name="connsiteY1" fmla="*/ 0 h 6858000"/>
              <a:gd name="connsiteX2" fmla="*/ 6937433 w 6937433"/>
              <a:gd name="connsiteY2" fmla="*/ 4191623 h 6858000"/>
              <a:gd name="connsiteX3" fmla="*/ 4818406 w 6937433"/>
              <a:gd name="connsiteY3" fmla="*/ 6858000 h 6858000"/>
              <a:gd name="connsiteX4" fmla="*/ 0 w 6937433"/>
              <a:gd name="connsiteY4" fmla="*/ 6858000 h 6858000"/>
              <a:gd name="connsiteX0-1" fmla="*/ 0 w 7726088"/>
              <a:gd name="connsiteY0-2" fmla="*/ 0 h 6858000"/>
              <a:gd name="connsiteX1-3" fmla="*/ 4758970 w 7726088"/>
              <a:gd name="connsiteY1-4" fmla="*/ 0 h 6858000"/>
              <a:gd name="connsiteX2-5" fmla="*/ 7726088 w 7726088"/>
              <a:gd name="connsiteY2-6" fmla="*/ 2762873 h 6858000"/>
              <a:gd name="connsiteX3-7" fmla="*/ 4818406 w 7726088"/>
              <a:gd name="connsiteY3-8" fmla="*/ 6858000 h 6858000"/>
              <a:gd name="connsiteX4-9" fmla="*/ 0 w 7726088"/>
              <a:gd name="connsiteY4-10" fmla="*/ 6858000 h 6858000"/>
              <a:gd name="connsiteX5" fmla="*/ 0 w 7726088"/>
              <a:gd name="connsiteY5" fmla="*/ 0 h 6858000"/>
              <a:gd name="connsiteX0-11" fmla="*/ 0 w 7475152"/>
              <a:gd name="connsiteY0-12" fmla="*/ 0 h 6858000"/>
              <a:gd name="connsiteX1-13" fmla="*/ 4758970 w 7475152"/>
              <a:gd name="connsiteY1-14" fmla="*/ 0 h 6858000"/>
              <a:gd name="connsiteX2-15" fmla="*/ 7475152 w 7475152"/>
              <a:gd name="connsiteY2-16" fmla="*/ 3562973 h 6858000"/>
              <a:gd name="connsiteX3-17" fmla="*/ 4818406 w 7475152"/>
              <a:gd name="connsiteY3-18" fmla="*/ 6858000 h 6858000"/>
              <a:gd name="connsiteX4-19" fmla="*/ 0 w 7475152"/>
              <a:gd name="connsiteY4-20" fmla="*/ 6858000 h 6858000"/>
              <a:gd name="connsiteX5-21" fmla="*/ 0 w 7475152"/>
              <a:gd name="connsiteY5-22" fmla="*/ 0 h 6858000"/>
              <a:gd name="connsiteX0-23" fmla="*/ 0 w 7116672"/>
              <a:gd name="connsiteY0-24" fmla="*/ 0 h 6858000"/>
              <a:gd name="connsiteX1-25" fmla="*/ 4758970 w 7116672"/>
              <a:gd name="connsiteY1-26" fmla="*/ 0 h 6858000"/>
              <a:gd name="connsiteX2-27" fmla="*/ 7116672 w 7116672"/>
              <a:gd name="connsiteY2-28" fmla="*/ 3905873 h 6858000"/>
              <a:gd name="connsiteX3-29" fmla="*/ 4818406 w 7116672"/>
              <a:gd name="connsiteY3-30" fmla="*/ 6858000 h 6858000"/>
              <a:gd name="connsiteX4-31" fmla="*/ 0 w 7116672"/>
              <a:gd name="connsiteY4-32" fmla="*/ 6858000 h 6858000"/>
              <a:gd name="connsiteX5-33" fmla="*/ 0 w 7116672"/>
              <a:gd name="connsiteY5-34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7116672" h="6858000">
                <a:moveTo>
                  <a:pt x="0" y="0"/>
                </a:moveTo>
                <a:lnTo>
                  <a:pt x="4758970" y="0"/>
                </a:lnTo>
                <a:lnTo>
                  <a:pt x="7116672" y="3905873"/>
                </a:lnTo>
                <a:lnTo>
                  <a:pt x="48184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îṧlíďé"/>
          <p:cNvSpPr/>
          <p:nvPr userDrawn="1"/>
        </p:nvSpPr>
        <p:spPr>
          <a:xfrm flipH="1">
            <a:off x="8597357" y="-452532"/>
            <a:ext cx="5385342" cy="5964814"/>
          </a:xfrm>
          <a:prstGeom prst="chevron">
            <a:avLst>
              <a:gd name="adj" fmla="val 45685"/>
            </a:avLst>
          </a:prstGeom>
          <a:solidFill>
            <a:srgbClr val="00B4FF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iṥľíḓé"/>
          <p:cNvSpPr/>
          <p:nvPr userDrawn="1"/>
        </p:nvSpPr>
        <p:spPr>
          <a:xfrm flipH="1">
            <a:off x="7644331" y="3019083"/>
            <a:ext cx="4501977" cy="4986397"/>
          </a:xfrm>
          <a:prstGeom prst="chevron">
            <a:avLst>
              <a:gd name="adj" fmla="val 53302"/>
            </a:avLst>
          </a:prstGeom>
          <a:solidFill>
            <a:srgbClr val="00B4FF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801" name="副标题 9800"/>
          <p:cNvSpPr>
            <a:spLocks noGrp="1"/>
          </p:cNvSpPr>
          <p:nvPr userDrawn="1">
            <p:ph type="subTitle" idx="1"/>
          </p:nvPr>
        </p:nvSpPr>
        <p:spPr>
          <a:xfrm>
            <a:off x="673099" y="5464017"/>
            <a:ext cx="5638801" cy="558799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802" name="标题 9801"/>
          <p:cNvSpPr>
            <a:spLocks noGrp="1"/>
          </p:cNvSpPr>
          <p:nvPr userDrawn="1">
            <p:ph type="ctrTitle"/>
          </p:nvPr>
        </p:nvSpPr>
        <p:spPr>
          <a:xfrm>
            <a:off x="673099" y="2177752"/>
            <a:ext cx="5638801" cy="2686348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12" name="文本占位符 11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73099" y="705893"/>
            <a:ext cx="5638801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73099" y="1002164"/>
            <a:ext cx="5638801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673099" y="5173710"/>
            <a:ext cx="3898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90"/>
            <a:ext cx="12192000" cy="6858000"/>
          </a:xfrm>
          <a:prstGeom prst="rect">
            <a:avLst/>
          </a:prstGeom>
        </p:spPr>
      </p:pic>
      <p:sp>
        <p:nvSpPr>
          <p:cNvPr id="2" name="iSlïḋè"/>
          <p:cNvSpPr/>
          <p:nvPr userDrawn="1"/>
        </p:nvSpPr>
        <p:spPr>
          <a:xfrm>
            <a:off x="0" y="0"/>
            <a:ext cx="12192000" cy="6849110"/>
          </a:xfrm>
          <a:prstGeom prst="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标题 19"/>
          <p:cNvSpPr>
            <a:spLocks noGrp="1"/>
          </p:cNvSpPr>
          <p:nvPr userDrawn="1">
            <p:ph type="title"/>
          </p:nvPr>
        </p:nvSpPr>
        <p:spPr>
          <a:xfrm>
            <a:off x="2580698" y="2571408"/>
            <a:ext cx="5419185" cy="895350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21" name="文本占位符 20"/>
          <p:cNvSpPr>
            <a:spLocks noGrp="1"/>
          </p:cNvSpPr>
          <p:nvPr userDrawn="1">
            <p:ph type="body" idx="1"/>
          </p:nvPr>
        </p:nvSpPr>
        <p:spPr>
          <a:xfrm>
            <a:off x="2581814" y="3466758"/>
            <a:ext cx="5419185" cy="1015623"/>
          </a:xfrm>
        </p:spPr>
        <p:txBody>
          <a:bodyPr anchor="t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îsḻiḑè"/>
          <p:cNvSpPr/>
          <p:nvPr userDrawn="1"/>
        </p:nvSpPr>
        <p:spPr>
          <a:xfrm flipH="1">
            <a:off x="8597357" y="-452532"/>
            <a:ext cx="5385342" cy="5964814"/>
          </a:xfrm>
          <a:prstGeom prst="chevron">
            <a:avLst>
              <a:gd name="adj" fmla="val 45685"/>
            </a:avLst>
          </a:prstGeom>
          <a:solidFill>
            <a:srgbClr val="00B4FF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îṩlîḓè"/>
          <p:cNvSpPr/>
          <p:nvPr userDrawn="1"/>
        </p:nvSpPr>
        <p:spPr>
          <a:xfrm flipH="1">
            <a:off x="7644331" y="3019083"/>
            <a:ext cx="4501977" cy="4986397"/>
          </a:xfrm>
          <a:prstGeom prst="chevron">
            <a:avLst>
              <a:gd name="adj" fmla="val 53302"/>
            </a:avLst>
          </a:prstGeom>
          <a:solidFill>
            <a:srgbClr val="00B4FF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3"/>
          </p:nvPr>
        </p:nvSpPr>
        <p:spPr>
          <a:xfrm>
            <a:off x="669925" y="1130299"/>
            <a:ext cx="10850563" cy="50069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90"/>
            <a:ext cx="12192000" cy="6858000"/>
          </a:xfrm>
          <a:prstGeom prst="rect">
            <a:avLst/>
          </a:prstGeom>
        </p:spPr>
      </p:pic>
      <p:sp>
        <p:nvSpPr>
          <p:cNvPr id="8" name="i$ḷiḓè"/>
          <p:cNvSpPr/>
          <p:nvPr userDrawn="1"/>
        </p:nvSpPr>
        <p:spPr>
          <a:xfrm flipH="1">
            <a:off x="4628242" y="0"/>
            <a:ext cx="7563756" cy="6858000"/>
          </a:xfrm>
          <a:custGeom>
            <a:avLst/>
            <a:gdLst>
              <a:gd name="connsiteX0" fmla="*/ 0 w 6937433"/>
              <a:gd name="connsiteY0" fmla="*/ 0 h 6858000"/>
              <a:gd name="connsiteX1" fmla="*/ 4758970 w 6937433"/>
              <a:gd name="connsiteY1" fmla="*/ 0 h 6858000"/>
              <a:gd name="connsiteX2" fmla="*/ 6937433 w 6937433"/>
              <a:gd name="connsiteY2" fmla="*/ 4191623 h 6858000"/>
              <a:gd name="connsiteX3" fmla="*/ 4818406 w 6937433"/>
              <a:gd name="connsiteY3" fmla="*/ 6858000 h 6858000"/>
              <a:gd name="connsiteX4" fmla="*/ 0 w 6937433"/>
              <a:gd name="connsiteY4" fmla="*/ 6858000 h 6858000"/>
              <a:gd name="connsiteX0-1" fmla="*/ 0 w 7726088"/>
              <a:gd name="connsiteY0-2" fmla="*/ 0 h 6858000"/>
              <a:gd name="connsiteX1-3" fmla="*/ 4758970 w 7726088"/>
              <a:gd name="connsiteY1-4" fmla="*/ 0 h 6858000"/>
              <a:gd name="connsiteX2-5" fmla="*/ 7726088 w 7726088"/>
              <a:gd name="connsiteY2-6" fmla="*/ 2762873 h 6858000"/>
              <a:gd name="connsiteX3-7" fmla="*/ 4818406 w 7726088"/>
              <a:gd name="connsiteY3-8" fmla="*/ 6858000 h 6858000"/>
              <a:gd name="connsiteX4-9" fmla="*/ 0 w 7726088"/>
              <a:gd name="connsiteY4-10" fmla="*/ 6858000 h 6858000"/>
              <a:gd name="connsiteX5" fmla="*/ 0 w 7726088"/>
              <a:gd name="connsiteY5" fmla="*/ 0 h 6858000"/>
              <a:gd name="connsiteX0-11" fmla="*/ 0 w 7475152"/>
              <a:gd name="connsiteY0-12" fmla="*/ 0 h 6858000"/>
              <a:gd name="connsiteX1-13" fmla="*/ 4758970 w 7475152"/>
              <a:gd name="connsiteY1-14" fmla="*/ 0 h 6858000"/>
              <a:gd name="connsiteX2-15" fmla="*/ 7475152 w 7475152"/>
              <a:gd name="connsiteY2-16" fmla="*/ 3562973 h 6858000"/>
              <a:gd name="connsiteX3-17" fmla="*/ 4818406 w 7475152"/>
              <a:gd name="connsiteY3-18" fmla="*/ 6858000 h 6858000"/>
              <a:gd name="connsiteX4-19" fmla="*/ 0 w 7475152"/>
              <a:gd name="connsiteY4-20" fmla="*/ 6858000 h 6858000"/>
              <a:gd name="connsiteX5-21" fmla="*/ 0 w 7475152"/>
              <a:gd name="connsiteY5-22" fmla="*/ 0 h 6858000"/>
              <a:gd name="connsiteX0-23" fmla="*/ 0 w 7116672"/>
              <a:gd name="connsiteY0-24" fmla="*/ 0 h 6858000"/>
              <a:gd name="connsiteX1-25" fmla="*/ 4758970 w 7116672"/>
              <a:gd name="connsiteY1-26" fmla="*/ 0 h 6858000"/>
              <a:gd name="connsiteX2-27" fmla="*/ 7116672 w 7116672"/>
              <a:gd name="connsiteY2-28" fmla="*/ 3905873 h 6858000"/>
              <a:gd name="connsiteX3-29" fmla="*/ 4818406 w 7116672"/>
              <a:gd name="connsiteY3-30" fmla="*/ 6858000 h 6858000"/>
              <a:gd name="connsiteX4-31" fmla="*/ 0 w 7116672"/>
              <a:gd name="connsiteY4-32" fmla="*/ 6858000 h 6858000"/>
              <a:gd name="connsiteX5-33" fmla="*/ 0 w 7116672"/>
              <a:gd name="connsiteY5-34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7116672" h="6858000">
                <a:moveTo>
                  <a:pt x="0" y="0"/>
                </a:moveTo>
                <a:lnTo>
                  <a:pt x="4758970" y="0"/>
                </a:lnTo>
                <a:lnTo>
                  <a:pt x="7116672" y="3905873"/>
                </a:lnTo>
                <a:lnTo>
                  <a:pt x="48184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iṥļiďé"/>
          <p:cNvSpPr/>
          <p:nvPr userDrawn="1"/>
        </p:nvSpPr>
        <p:spPr>
          <a:xfrm flipH="1">
            <a:off x="4351907" y="0"/>
            <a:ext cx="7840092" cy="6858000"/>
          </a:xfrm>
          <a:custGeom>
            <a:avLst/>
            <a:gdLst>
              <a:gd name="connsiteX0" fmla="*/ 0 w 6937433"/>
              <a:gd name="connsiteY0" fmla="*/ 0 h 6858000"/>
              <a:gd name="connsiteX1" fmla="*/ 4758970 w 6937433"/>
              <a:gd name="connsiteY1" fmla="*/ 0 h 6858000"/>
              <a:gd name="connsiteX2" fmla="*/ 6937433 w 6937433"/>
              <a:gd name="connsiteY2" fmla="*/ 4191623 h 6858000"/>
              <a:gd name="connsiteX3" fmla="*/ 4818406 w 6937433"/>
              <a:gd name="connsiteY3" fmla="*/ 6858000 h 6858000"/>
              <a:gd name="connsiteX4" fmla="*/ 0 w 6937433"/>
              <a:gd name="connsiteY4" fmla="*/ 6858000 h 6858000"/>
              <a:gd name="connsiteX0-1" fmla="*/ 0 w 7726088"/>
              <a:gd name="connsiteY0-2" fmla="*/ 0 h 6858000"/>
              <a:gd name="connsiteX1-3" fmla="*/ 4758970 w 7726088"/>
              <a:gd name="connsiteY1-4" fmla="*/ 0 h 6858000"/>
              <a:gd name="connsiteX2-5" fmla="*/ 7726088 w 7726088"/>
              <a:gd name="connsiteY2-6" fmla="*/ 2762873 h 6858000"/>
              <a:gd name="connsiteX3-7" fmla="*/ 4818406 w 7726088"/>
              <a:gd name="connsiteY3-8" fmla="*/ 6858000 h 6858000"/>
              <a:gd name="connsiteX4-9" fmla="*/ 0 w 7726088"/>
              <a:gd name="connsiteY4-10" fmla="*/ 6858000 h 6858000"/>
              <a:gd name="connsiteX5" fmla="*/ 0 w 7726088"/>
              <a:gd name="connsiteY5" fmla="*/ 0 h 6858000"/>
              <a:gd name="connsiteX0-11" fmla="*/ 0 w 7475152"/>
              <a:gd name="connsiteY0-12" fmla="*/ 0 h 6858000"/>
              <a:gd name="connsiteX1-13" fmla="*/ 4758970 w 7475152"/>
              <a:gd name="connsiteY1-14" fmla="*/ 0 h 6858000"/>
              <a:gd name="connsiteX2-15" fmla="*/ 7475152 w 7475152"/>
              <a:gd name="connsiteY2-16" fmla="*/ 3562973 h 6858000"/>
              <a:gd name="connsiteX3-17" fmla="*/ 4818406 w 7475152"/>
              <a:gd name="connsiteY3-18" fmla="*/ 6858000 h 6858000"/>
              <a:gd name="connsiteX4-19" fmla="*/ 0 w 7475152"/>
              <a:gd name="connsiteY4-20" fmla="*/ 6858000 h 6858000"/>
              <a:gd name="connsiteX5-21" fmla="*/ 0 w 7475152"/>
              <a:gd name="connsiteY5-22" fmla="*/ 0 h 6858000"/>
              <a:gd name="connsiteX0-23" fmla="*/ 0 w 7116672"/>
              <a:gd name="connsiteY0-24" fmla="*/ 0 h 6858000"/>
              <a:gd name="connsiteX1-25" fmla="*/ 4758970 w 7116672"/>
              <a:gd name="connsiteY1-26" fmla="*/ 0 h 6858000"/>
              <a:gd name="connsiteX2-27" fmla="*/ 7116672 w 7116672"/>
              <a:gd name="connsiteY2-28" fmla="*/ 3905873 h 6858000"/>
              <a:gd name="connsiteX3-29" fmla="*/ 4818406 w 7116672"/>
              <a:gd name="connsiteY3-30" fmla="*/ 6858000 h 6858000"/>
              <a:gd name="connsiteX4-31" fmla="*/ 0 w 7116672"/>
              <a:gd name="connsiteY4-32" fmla="*/ 6858000 h 6858000"/>
              <a:gd name="connsiteX5-33" fmla="*/ 0 w 7116672"/>
              <a:gd name="connsiteY5-34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7116672" h="6858000">
                <a:moveTo>
                  <a:pt x="0" y="0"/>
                </a:moveTo>
                <a:lnTo>
                  <a:pt x="4758970" y="0"/>
                </a:lnTo>
                <a:lnTo>
                  <a:pt x="7116672" y="3905873"/>
                </a:lnTo>
                <a:lnTo>
                  <a:pt x="48184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íSļïḑê"/>
          <p:cNvSpPr/>
          <p:nvPr userDrawn="1"/>
        </p:nvSpPr>
        <p:spPr>
          <a:xfrm>
            <a:off x="-1790700" y="-452532"/>
            <a:ext cx="5385342" cy="5964814"/>
          </a:xfrm>
          <a:prstGeom prst="chevron">
            <a:avLst>
              <a:gd name="adj" fmla="val 45685"/>
            </a:avLst>
          </a:prstGeom>
          <a:solidFill>
            <a:srgbClr val="00B4FF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ïśļiḍê"/>
          <p:cNvSpPr/>
          <p:nvPr userDrawn="1"/>
        </p:nvSpPr>
        <p:spPr>
          <a:xfrm>
            <a:off x="45691" y="3019083"/>
            <a:ext cx="4501977" cy="4986397"/>
          </a:xfrm>
          <a:prstGeom prst="chevron">
            <a:avLst>
              <a:gd name="adj" fmla="val 53302"/>
            </a:avLst>
          </a:prstGeom>
          <a:solidFill>
            <a:srgbClr val="00B4FF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标题 12"/>
          <p:cNvSpPr>
            <a:spLocks noGrp="1"/>
          </p:cNvSpPr>
          <p:nvPr userDrawn="1">
            <p:ph type="ctrTitle" hasCustomPrompt="1"/>
          </p:nvPr>
        </p:nvSpPr>
        <p:spPr>
          <a:xfrm>
            <a:off x="673100" y="1985963"/>
            <a:ext cx="10845798" cy="1621509"/>
          </a:xfr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15" name="文本占位符 14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73100" y="4292199"/>
            <a:ext cx="10845798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>
              <a:buNone/>
              <a:defRPr lang="zh-CN" altLang="en-US" sz="1400" smtClean="0">
                <a:solidFill>
                  <a:schemeClr val="tx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</a:pPr>
            <a:r>
              <a:rPr lang="en-US" altLang="zh-CN" dirty="0"/>
              <a:t>Data</a:t>
            </a:r>
          </a:p>
        </p:txBody>
      </p:sp>
      <p:sp>
        <p:nvSpPr>
          <p:cNvPr id="6" name="文本占位符 5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73102" y="3995928"/>
            <a:ext cx="10845798" cy="296271"/>
          </a:xfrm>
        </p:spPr>
        <p:txBody>
          <a:bodyPr vert="horz" anchor="ctr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2021/12/8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仅标题空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>
            <a:noAutofit/>
          </a:bodyPr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2800" b="1" kern="1200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j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11568608" y="6444602"/>
            <a:ext cx="4251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7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5DDBE9D-0EAE-4BF9-9976-992BCF72F40A}" type="slidenum"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359" y="807730"/>
            <a:ext cx="11520001" cy="672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094" y="15229"/>
            <a:ext cx="1367118" cy="87769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1" cy="326231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1" y="1370013"/>
            <a:ext cx="3867151" cy="326231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446A5-719F-5449-9209-B98F3FA019F2}" type="datetimeFigureOut">
              <a:rPr kumimoji="1" lang="zh-CN" altLang="en-US" smtClean="0"/>
              <a:t>2021/12/8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0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notesSlide" Target="../notesSlides/notesSlide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20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4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229393" y="2019116"/>
            <a:ext cx="11733213" cy="1877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云 宽 带</a:t>
            </a:r>
            <a:endParaRPr lang="en-US" altLang="zh-CN" sz="8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3600" b="1" dirty="0">
              <a:solidFill>
                <a:srgbClr val="0070C0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黑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12192000" cy="1409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CN" dirty="0"/>
              <a:t>a</a:t>
            </a:r>
            <a:endParaRPr kumimoji="1" lang="zh-CN" altLang="en-US" dirty="0"/>
          </a:p>
        </p:txBody>
      </p:sp>
      <p:pic>
        <p:nvPicPr>
          <p:cNvPr id="8196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1938" y="3175"/>
            <a:ext cx="1884362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图片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78230" y="3175"/>
            <a:ext cx="2995797" cy="1922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227797" y="4752191"/>
            <a:ext cx="19976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2021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05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月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11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日</a:t>
            </a:r>
          </a:p>
        </p:txBody>
      </p:sp>
      <p:sp>
        <p:nvSpPr>
          <p:cNvPr id="3" name="矩形 2"/>
          <p:cNvSpPr/>
          <p:nvPr/>
        </p:nvSpPr>
        <p:spPr>
          <a:xfrm>
            <a:off x="0" y="193602"/>
            <a:ext cx="1398679" cy="15417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云宽带无感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批开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50521" y="932180"/>
            <a:ext cx="11523980" cy="5706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33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应对方案一：批开精确筛选用户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基于当前推广方案（天翼网关桥接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DHCP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），优化批开取数流程，排除静态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IP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的精确过滤批开用户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A.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台州测试验证可行，经过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IT/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运维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两级过滤，通过运维脚本查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ITMS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系统查询静态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IP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进行排除</a:t>
            </a:r>
          </a:p>
          <a:p>
            <a:pPr>
              <a:lnSpc>
                <a:spcPct val="150000"/>
              </a:lnSpc>
            </a:pP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B.   2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级筛选用户后，台州进行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6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次批开，完成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3300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用户总量，反馈的投诉几乎为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0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结论：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台州流程优化接口嘉兴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15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万云宽带用户的大规模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批开实践，优化过程可以降低批量开通用户的申告率</a:t>
            </a:r>
            <a:endParaRPr lang="zh-CN" altLang="en-US" sz="1867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应对方案二：云宽带</a:t>
            </a:r>
            <a:r>
              <a:rPr lang="en-US" altLang="zh-CN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路由模式（新）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现有云宽带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IT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流程不变，增加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云宽带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B”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子产品，光猫施工（天翼网关路由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+DHCP WAN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）模式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A.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光猫施工使用集团标准接口能力，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WAN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口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PPPOE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改为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DHCP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IT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流程不需要开发，只做模板更新；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完成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7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款光猫的验证，技术可行；</a:t>
            </a:r>
          </a:p>
          <a:p>
            <a:pPr>
              <a:lnSpc>
                <a:spcPct val="150000"/>
              </a:lnSpc>
            </a:pP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B.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用户内网保留无变化，只是光猫上行链路模式变化，所以批量开通用户完全无感知；</a:t>
            </a:r>
          </a:p>
          <a:p>
            <a:pPr>
              <a:lnSpc>
                <a:spcPct val="150000"/>
              </a:lnSpc>
            </a:pP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C.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区别：相对于普通宽带，新增一级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NAT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转换（可以继续优化）</a:t>
            </a:r>
            <a:endParaRPr lang="en-US" altLang="zh-CN" sz="1867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结论：因为内网不变动，所以可以实现无感批量升级；当前</a:t>
            </a:r>
            <a:r>
              <a:rPr lang="en-US" altLang="zh-CN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IT</a:t>
            </a: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流程适配简单修改，可以直接访问云业务</a:t>
            </a:r>
            <a:endParaRPr lang="zh-CN" altLang="en-US" sz="1867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云宽带无感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批开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50521" y="740834"/>
            <a:ext cx="11523980" cy="6137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33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应对方案三：网侧先上云（嘉善模式，目前有</a:t>
            </a:r>
            <a:r>
              <a:rPr lang="en-US" altLang="zh-CN" sz="2133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IT</a:t>
            </a:r>
            <a:r>
              <a:rPr lang="zh-CN" altLang="en-US" sz="2133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自动化工具支持）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参考嘉善上云模式，通过网络侧，对家宽路由模式用户，进行批量改纤操作，把用户割接到一个新的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PVLAN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中，运维侧建立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VXLAN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隧道，实现用户上云；加装云宽带业务时，按现有受理流程执行（云宽带）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A.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由运维组织批量改纤，做到家宽和政企分离，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IT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流程不接入上云过程</a:t>
            </a:r>
          </a:p>
          <a:p>
            <a:pPr>
              <a:lnSpc>
                <a:spcPct val="150000"/>
              </a:lnSpc>
            </a:pP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B.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以上云模式实现规模用户无感升级的问题，无感提升基数；批开无感</a:t>
            </a:r>
          </a:p>
          <a:p>
            <a:pPr>
              <a:lnSpc>
                <a:spcPct val="150000"/>
              </a:lnSpc>
            </a:pP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C.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受理云宽带业务时（如智家云硬盘），走标准受理流程，单独受理；单独受理问题单独处理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结论：可选无感批开模式，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有拆机资源回收，混杂政企用户的个别问题</a:t>
            </a:r>
          </a:p>
          <a:p>
            <a:pPr>
              <a:lnSpc>
                <a:spcPct val="150000"/>
              </a:lnSpc>
            </a:pPr>
            <a:endParaRPr lang="zh-CN" altLang="en-US" sz="1867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应对方案四：云网关</a:t>
            </a:r>
            <a:r>
              <a:rPr lang="en-US" altLang="zh-CN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+ </a:t>
            </a: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白盒网关（远期</a:t>
            </a:r>
            <a:r>
              <a:rPr lang="en-US" altLang="zh-CN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光电转换器）模式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按标准云宽带模式，光电转换器透传二层网络流量，直连用户内网到云网关（无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NAT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中转）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A.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白盒网关远期规划，局方统一软件版本和控制平台；</a:t>
            </a:r>
          </a:p>
          <a:p>
            <a:pPr>
              <a:lnSpc>
                <a:spcPct val="150000"/>
              </a:lnSpc>
            </a:pP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B.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跟随白盒网关采购部署进度，适合新装用户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1867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结论：远期新装云宽带受理模式，批开无相关性</a:t>
            </a:r>
            <a:endParaRPr lang="zh-CN" altLang="en-US" sz="1867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867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271A64-09AD-4338-856A-291F6E3FD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部署示意图</a:t>
            </a:r>
          </a:p>
        </p:txBody>
      </p:sp>
      <p:pic>
        <p:nvPicPr>
          <p:cNvPr id="5" name="图片 4" descr="deploy">
            <a:extLst>
              <a:ext uri="{FF2B5EF4-FFF2-40B4-BE49-F238E27FC236}">
                <a16:creationId xmlns:a16="http://schemas.microsoft.com/office/drawing/2014/main" id="{D82C566C-A5ED-464E-9696-55673B757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3" y="1382852"/>
            <a:ext cx="6686347" cy="409229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700EE17-48EC-4953-BBA3-72DA932071B2}"/>
              </a:ext>
            </a:extLst>
          </p:cNvPr>
          <p:cNvSpPr txBox="1"/>
          <p:nvPr/>
        </p:nvSpPr>
        <p:spPr>
          <a:xfrm>
            <a:off x="195171" y="5598267"/>
            <a:ext cx="3932945" cy="1024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说明：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黑色连线表示业务逻辑。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红色连线表示管理逻辑。</a:t>
            </a: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00FD4097-3816-4F30-945D-9A1620204E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053866"/>
              </p:ext>
            </p:extLst>
          </p:nvPr>
        </p:nvGraphicFramePr>
        <p:xfrm>
          <a:off x="6843861" y="1102904"/>
          <a:ext cx="5284355" cy="5445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7455">
                  <a:extLst>
                    <a:ext uri="{9D8B030D-6E8A-4147-A177-3AD203B41FA5}">
                      <a16:colId xmlns:a16="http://schemas.microsoft.com/office/drawing/2014/main" val="1884381847"/>
                    </a:ext>
                  </a:extLst>
                </a:gridCol>
                <a:gridCol w="2156032">
                  <a:extLst>
                    <a:ext uri="{9D8B030D-6E8A-4147-A177-3AD203B41FA5}">
                      <a16:colId xmlns:a16="http://schemas.microsoft.com/office/drawing/2014/main" val="2332590545"/>
                    </a:ext>
                  </a:extLst>
                </a:gridCol>
                <a:gridCol w="2570868">
                  <a:extLst>
                    <a:ext uri="{9D8B030D-6E8A-4147-A177-3AD203B41FA5}">
                      <a16:colId xmlns:a16="http://schemas.microsoft.com/office/drawing/2014/main" val="389090767"/>
                    </a:ext>
                  </a:extLst>
                </a:gridCol>
              </a:tblGrid>
              <a:tr h="266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编号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子系统</a:t>
                      </a:r>
                      <a:r>
                        <a:rPr lang="en-US" sz="1200" kern="100">
                          <a:effectLst/>
                        </a:rPr>
                        <a:t>/</a:t>
                      </a:r>
                      <a:r>
                        <a:rPr lang="zh-CN" sz="1200" kern="100">
                          <a:effectLst/>
                        </a:rPr>
                        <a:t>部件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描述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4150608"/>
                  </a:ext>
                </a:extLst>
              </a:tr>
              <a:tr h="554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kern="100">
                          <a:effectLst/>
                        </a:rPr>
                        <a:t>1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业务编排与统一控制器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对业务进行编排，通过管理逻辑开通业务以及对资源进行生命周期管理。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6864962"/>
                  </a:ext>
                </a:extLst>
              </a:tr>
              <a:tr h="842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kern="100">
                          <a:effectLst/>
                        </a:rPr>
                        <a:t>2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接入网络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承载家宽业务的物理网络，主要由</a:t>
                      </a:r>
                      <a:r>
                        <a:rPr lang="en-US" sz="1200" kern="100">
                          <a:effectLst/>
                        </a:rPr>
                        <a:t>AP</a:t>
                      </a:r>
                      <a:r>
                        <a:rPr lang="zh-CN" sz="1200" kern="100">
                          <a:effectLst/>
                        </a:rPr>
                        <a:t>，</a:t>
                      </a:r>
                      <a:r>
                        <a:rPr lang="en-US" sz="1200" kern="100">
                          <a:effectLst/>
                        </a:rPr>
                        <a:t>homeCPE</a:t>
                      </a:r>
                      <a:r>
                        <a:rPr lang="zh-CN" sz="1200" kern="100">
                          <a:effectLst/>
                        </a:rPr>
                        <a:t>，</a:t>
                      </a:r>
                      <a:r>
                        <a:rPr lang="en-US" sz="1200" kern="100">
                          <a:effectLst/>
                        </a:rPr>
                        <a:t>OLT</a:t>
                      </a:r>
                      <a:r>
                        <a:rPr lang="zh-CN" sz="1200" kern="100">
                          <a:effectLst/>
                        </a:rPr>
                        <a:t>，汇聚交换机，</a:t>
                      </a:r>
                      <a:r>
                        <a:rPr lang="en-US" sz="1200" kern="100">
                          <a:effectLst/>
                        </a:rPr>
                        <a:t>BRAS</a:t>
                      </a:r>
                      <a:r>
                        <a:rPr lang="zh-CN" sz="1200" kern="100">
                          <a:effectLst/>
                        </a:rPr>
                        <a:t>组成，为公众用户上网提供承载。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9967720"/>
                  </a:ext>
                </a:extLst>
              </a:tr>
              <a:tr h="842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kern="100">
                          <a:effectLst/>
                        </a:rPr>
                        <a:t>3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边缘</a:t>
                      </a:r>
                      <a:r>
                        <a:rPr lang="en-US" sz="1200" kern="100">
                          <a:effectLst/>
                        </a:rPr>
                        <a:t>DC</a:t>
                      </a:r>
                      <a:r>
                        <a:rPr lang="zh-CN" sz="1200" kern="100">
                          <a:effectLst/>
                        </a:rPr>
                        <a:t>：云网关</a:t>
                      </a:r>
                      <a:r>
                        <a:rPr lang="en-US" sz="1200" kern="100">
                          <a:effectLst/>
                        </a:rPr>
                        <a:t>(vCPE)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部署在通用服务器上，完成拨号与家庭网络的终端设备管理。对宽带上网流量进行调度，对流量进行分析与控制。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7952049"/>
                  </a:ext>
                </a:extLst>
              </a:tr>
              <a:tr h="5573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kern="100">
                          <a:effectLst/>
                        </a:rPr>
                        <a:t>4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边缘</a:t>
                      </a:r>
                      <a:r>
                        <a:rPr lang="en-US" sz="1200" kern="100">
                          <a:effectLst/>
                        </a:rPr>
                        <a:t>DC</a:t>
                      </a:r>
                      <a:r>
                        <a:rPr lang="zh-CN" sz="1200" kern="100">
                          <a:effectLst/>
                        </a:rPr>
                        <a:t>：</a:t>
                      </a:r>
                      <a:r>
                        <a:rPr lang="en-US" sz="1200" kern="100">
                          <a:effectLst/>
                        </a:rPr>
                        <a:t>MEC</a:t>
                      </a:r>
                      <a:r>
                        <a:rPr lang="zh-CN" sz="1200" kern="100">
                          <a:effectLst/>
                        </a:rPr>
                        <a:t>服务</a:t>
                      </a:r>
                      <a:r>
                        <a:rPr lang="en-US" sz="1200" kern="100">
                          <a:effectLst/>
                        </a:rPr>
                        <a:t>(NAS,</a:t>
                      </a:r>
                      <a:r>
                        <a:rPr lang="zh-CN" sz="1200" kern="100">
                          <a:effectLst/>
                        </a:rPr>
                        <a:t>业务分析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在用户边缘为用户提供各种应用服务，满足高速，低时延的要求，达成高用户体现。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6589079"/>
                  </a:ext>
                </a:extLst>
              </a:tr>
              <a:tr h="11307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kern="100">
                          <a:effectLst/>
                        </a:rPr>
                        <a:t>5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边缘</a:t>
                      </a:r>
                      <a:r>
                        <a:rPr lang="en-US" sz="1200" kern="100">
                          <a:effectLst/>
                        </a:rPr>
                        <a:t>DC</a:t>
                      </a:r>
                      <a:r>
                        <a:rPr lang="zh-CN" sz="1200" kern="100">
                          <a:effectLst/>
                        </a:rPr>
                        <a:t>：网关管理器</a:t>
                      </a:r>
                      <a:r>
                        <a:rPr lang="en-US" sz="1200" kern="100">
                          <a:effectLst/>
                        </a:rPr>
                        <a:t>(</a:t>
                      </a:r>
                      <a:r>
                        <a:rPr lang="zh-CN" sz="1200" kern="100">
                          <a:effectLst/>
                        </a:rPr>
                        <a:t>云网关监管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为云网关业务开通提供配置管理（宽带业务开通、</a:t>
                      </a:r>
                      <a:r>
                        <a:rPr lang="en-US" sz="1200" kern="100">
                          <a:effectLst/>
                        </a:rPr>
                        <a:t>MEC</a:t>
                      </a:r>
                      <a:r>
                        <a:rPr lang="zh-CN" sz="1200" kern="100">
                          <a:effectLst/>
                        </a:rPr>
                        <a:t>业务开通），监控业务运行情况，北向给统一控制器与编排系统提供</a:t>
                      </a:r>
                      <a:r>
                        <a:rPr lang="en-US" sz="1200" kern="100">
                          <a:effectLst/>
                        </a:rPr>
                        <a:t>API</a:t>
                      </a:r>
                      <a:r>
                        <a:rPr lang="zh-CN" sz="1200" kern="100">
                          <a:effectLst/>
                        </a:rPr>
                        <a:t>控制接口。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6557966"/>
                  </a:ext>
                </a:extLst>
              </a:tr>
              <a:tr h="11307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kern="100">
                          <a:effectLst/>
                        </a:rPr>
                        <a:t>6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边缘</a:t>
                      </a:r>
                      <a:r>
                        <a:rPr lang="en-US" sz="1200" kern="100">
                          <a:effectLst/>
                        </a:rPr>
                        <a:t>DC</a:t>
                      </a:r>
                      <a:r>
                        <a:rPr lang="zh-CN" sz="1200" kern="100">
                          <a:effectLst/>
                        </a:rPr>
                        <a:t>：容器管理子系统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管理边缘</a:t>
                      </a:r>
                      <a:r>
                        <a:rPr lang="en-US" sz="1200" kern="100" dirty="0">
                          <a:effectLst/>
                        </a:rPr>
                        <a:t>DC</a:t>
                      </a:r>
                      <a:r>
                        <a:rPr lang="zh-CN" sz="1200" kern="100" dirty="0">
                          <a:effectLst/>
                        </a:rPr>
                        <a:t>上的服务器资源，为各个系统分配资源，并管理资源的生命周期，监控资源的使用情况，北向给统一控制器与编排系统提供</a:t>
                      </a:r>
                      <a:r>
                        <a:rPr lang="en-US" sz="1200" kern="100" dirty="0">
                          <a:effectLst/>
                        </a:rPr>
                        <a:t>API</a:t>
                      </a:r>
                      <a:r>
                        <a:rPr lang="zh-CN" sz="1200" kern="100" dirty="0">
                          <a:effectLst/>
                        </a:rPr>
                        <a:t>控制接口。</a:t>
                      </a:r>
                      <a:endParaRPr lang="zh-CN" sz="12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6989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512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902520-B51C-46C9-B633-42520DC3E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业务逻辑</a:t>
            </a:r>
          </a:p>
        </p:txBody>
      </p:sp>
      <p:pic>
        <p:nvPicPr>
          <p:cNvPr id="3" name="图片 2" descr="业务逻辑">
            <a:extLst>
              <a:ext uri="{FF2B5EF4-FFF2-40B4-BE49-F238E27FC236}">
                <a16:creationId xmlns:a16="http://schemas.microsoft.com/office/drawing/2014/main" id="{2555B552-A07C-4194-AE1E-1171DD82F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236" y="214123"/>
            <a:ext cx="8373494" cy="527783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29A0985-80BC-4972-BAE0-290E89546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7990" y="5015883"/>
            <a:ext cx="4889715" cy="190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48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CC9B65-726C-471C-9D4F-0C2E8A775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管理逻辑</a:t>
            </a:r>
          </a:p>
        </p:txBody>
      </p:sp>
      <p:pic>
        <p:nvPicPr>
          <p:cNvPr id="3" name="图片 2" descr="管理逻辑描述">
            <a:extLst>
              <a:ext uri="{FF2B5EF4-FFF2-40B4-BE49-F238E27FC236}">
                <a16:creationId xmlns:a16="http://schemas.microsoft.com/office/drawing/2014/main" id="{13190308-E72A-45EC-8104-C4F74B38F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58" y="1099730"/>
            <a:ext cx="6904427" cy="4242508"/>
          </a:xfrm>
          <a:prstGeom prst="rect">
            <a:avLst/>
          </a:prstGeom>
        </p:spPr>
      </p:pic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E71E443-18EF-4AC1-8BAF-F44B6E7169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455028"/>
              </p:ext>
            </p:extLst>
          </p:nvPr>
        </p:nvGraphicFramePr>
        <p:xfrm>
          <a:off x="7377327" y="1171959"/>
          <a:ext cx="4358952" cy="5332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6304">
                  <a:extLst>
                    <a:ext uri="{9D8B030D-6E8A-4147-A177-3AD203B41FA5}">
                      <a16:colId xmlns:a16="http://schemas.microsoft.com/office/drawing/2014/main" val="4035067851"/>
                    </a:ext>
                  </a:extLst>
                </a:gridCol>
                <a:gridCol w="1597396">
                  <a:extLst>
                    <a:ext uri="{9D8B030D-6E8A-4147-A177-3AD203B41FA5}">
                      <a16:colId xmlns:a16="http://schemas.microsoft.com/office/drawing/2014/main" val="82747131"/>
                    </a:ext>
                  </a:extLst>
                </a:gridCol>
                <a:gridCol w="2325252">
                  <a:extLst>
                    <a:ext uri="{9D8B030D-6E8A-4147-A177-3AD203B41FA5}">
                      <a16:colId xmlns:a16="http://schemas.microsoft.com/office/drawing/2014/main" val="4200056550"/>
                    </a:ext>
                  </a:extLst>
                </a:gridCol>
              </a:tblGrid>
              <a:tr h="230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编号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管理类别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描述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4880100"/>
                  </a:ext>
                </a:extLst>
              </a:tr>
              <a:tr h="1974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kern="100">
                          <a:effectLst/>
                        </a:rPr>
                        <a:t>1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资源管理</a:t>
                      </a:r>
                      <a:endParaRPr lang="zh-CN" sz="12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容器平台将边缘</a:t>
                      </a:r>
                      <a:r>
                        <a:rPr lang="en-US" sz="1200" kern="100" dirty="0">
                          <a:effectLst/>
                        </a:rPr>
                        <a:t>DC</a:t>
                      </a:r>
                      <a:r>
                        <a:rPr lang="zh-CN" sz="1200" kern="100" dirty="0">
                          <a:effectLst/>
                        </a:rPr>
                        <a:t>内部的服务器</a:t>
                      </a: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zh-CN" sz="1200" kern="100" dirty="0">
                          <a:effectLst/>
                        </a:rPr>
                        <a:t>云网关服务器，</a:t>
                      </a:r>
                      <a:r>
                        <a:rPr lang="en-US" sz="1200" kern="100" dirty="0">
                          <a:effectLst/>
                        </a:rPr>
                        <a:t>MEC</a:t>
                      </a:r>
                      <a:r>
                        <a:rPr lang="zh-CN" sz="1200" kern="100" dirty="0">
                          <a:effectLst/>
                        </a:rPr>
                        <a:t>服务器，管理服务器等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r>
                        <a:rPr lang="zh-CN" sz="1200" kern="100" dirty="0">
                          <a:effectLst/>
                        </a:rPr>
                        <a:t>纳管，组成一个容器集群，由容器平台进行容器资源的分配与生命周期管理，与统一控制器与编排系统建立网络网络连接，提供相关的控制</a:t>
                      </a:r>
                      <a:r>
                        <a:rPr lang="en-US" sz="1200" kern="100" dirty="0">
                          <a:effectLst/>
                        </a:rPr>
                        <a:t>API</a:t>
                      </a:r>
                      <a:r>
                        <a:rPr lang="zh-CN" sz="1200" kern="100" dirty="0">
                          <a:effectLst/>
                        </a:rPr>
                        <a:t>，由统一控制器与编排系统进行统一管理。</a:t>
                      </a:r>
                      <a:endParaRPr lang="zh-CN" sz="12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7430084"/>
                  </a:ext>
                </a:extLst>
              </a:tr>
              <a:tr h="1974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kern="100">
                          <a:effectLst/>
                        </a:rPr>
                        <a:t>2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云网关</a:t>
                      </a: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en-US" sz="1200" kern="100" dirty="0" err="1">
                          <a:effectLst/>
                        </a:rPr>
                        <a:t>vCPE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r>
                        <a:rPr lang="zh-CN" sz="1200" kern="100" dirty="0">
                          <a:effectLst/>
                        </a:rPr>
                        <a:t>管理</a:t>
                      </a:r>
                      <a:endParaRPr lang="zh-CN" sz="12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由网关管理器完成云网关</a:t>
                      </a: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en-US" sz="1200" kern="100" dirty="0" err="1">
                          <a:effectLst/>
                        </a:rPr>
                        <a:t>vCPE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r>
                        <a:rPr lang="zh-CN" sz="1200" kern="100" dirty="0">
                          <a:effectLst/>
                        </a:rPr>
                        <a:t>的自动发现，并对云网关的网络进行配置</a:t>
                      </a: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en-US" sz="1200" kern="100" dirty="0" err="1">
                          <a:effectLst/>
                        </a:rPr>
                        <a:t>vxlan</a:t>
                      </a:r>
                      <a:r>
                        <a:rPr lang="zh-CN" sz="1200" kern="100" dirty="0">
                          <a:effectLst/>
                        </a:rPr>
                        <a:t>隧道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r>
                        <a:rPr lang="zh-CN" sz="1200" kern="100" dirty="0">
                          <a:effectLst/>
                        </a:rPr>
                        <a:t>、业务配置</a:t>
                      </a: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zh-CN" sz="1200" kern="100" dirty="0">
                          <a:effectLst/>
                        </a:rPr>
                        <a:t>拨号配置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r>
                        <a:rPr lang="zh-CN" sz="1200" kern="100" dirty="0">
                          <a:effectLst/>
                        </a:rPr>
                        <a:t>、</a:t>
                      </a:r>
                      <a:r>
                        <a:rPr lang="en-US" sz="1200" kern="100" dirty="0">
                          <a:effectLst/>
                        </a:rPr>
                        <a:t>MEC</a:t>
                      </a:r>
                      <a:r>
                        <a:rPr lang="zh-CN" sz="1200" kern="100" dirty="0">
                          <a:effectLst/>
                        </a:rPr>
                        <a:t>配置</a:t>
                      </a: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en-US" sz="1200" kern="100" dirty="0" err="1">
                          <a:effectLst/>
                        </a:rPr>
                        <a:t>vxlan</a:t>
                      </a:r>
                      <a:r>
                        <a:rPr lang="zh-CN" sz="1200" kern="100" dirty="0">
                          <a:effectLst/>
                        </a:rPr>
                        <a:t>隧道，流量调度规则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r>
                        <a:rPr lang="zh-CN" sz="1200" kern="100" dirty="0">
                          <a:effectLst/>
                        </a:rPr>
                        <a:t>、</a:t>
                      </a:r>
                      <a:r>
                        <a:rPr lang="en-US" sz="1200" kern="100" dirty="0">
                          <a:effectLst/>
                        </a:rPr>
                        <a:t>DPI</a:t>
                      </a:r>
                      <a:r>
                        <a:rPr lang="zh-CN" sz="1200" kern="100" dirty="0">
                          <a:effectLst/>
                        </a:rPr>
                        <a:t>配置等。与统一控制器与编排系统建立网络连接，提供相关的控制</a:t>
                      </a:r>
                      <a:r>
                        <a:rPr lang="en-US" sz="1200" kern="100" dirty="0">
                          <a:effectLst/>
                        </a:rPr>
                        <a:t>API</a:t>
                      </a:r>
                      <a:r>
                        <a:rPr lang="zh-CN" sz="1200" kern="100" dirty="0">
                          <a:effectLst/>
                        </a:rPr>
                        <a:t>，由统一控制器与编排系统进行统一管理。</a:t>
                      </a:r>
                      <a:endParaRPr lang="zh-CN" sz="12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4745507"/>
                  </a:ext>
                </a:extLst>
              </a:tr>
              <a:tr h="978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kern="100">
                          <a:effectLst/>
                        </a:rPr>
                        <a:t>3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>
                          <a:effectLst/>
                        </a:rPr>
                        <a:t>汇集交换机管理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由统一控制器与编排系统进行汇集交换机的配置，完成</a:t>
                      </a:r>
                      <a:r>
                        <a:rPr lang="en-US" sz="1200" kern="100" dirty="0" err="1">
                          <a:effectLst/>
                        </a:rPr>
                        <a:t>Vxlan</a:t>
                      </a:r>
                      <a:r>
                        <a:rPr lang="zh-CN" sz="1200" kern="100" dirty="0">
                          <a:effectLst/>
                        </a:rPr>
                        <a:t>隧道与流量调度规则，打通与云网关</a:t>
                      </a: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en-US" sz="1200" kern="100" dirty="0" err="1">
                          <a:effectLst/>
                        </a:rPr>
                        <a:t>vCPE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r>
                        <a:rPr lang="zh-CN" sz="1200" kern="100" dirty="0">
                          <a:effectLst/>
                        </a:rPr>
                        <a:t>的业务通道。</a:t>
                      </a:r>
                      <a:endParaRPr lang="zh-CN" sz="12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736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9871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AD4083-0C10-44B4-A3B1-39A82EB2F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云网关结构</a:t>
            </a:r>
          </a:p>
        </p:txBody>
      </p:sp>
      <p:pic>
        <p:nvPicPr>
          <p:cNvPr id="3" name="图片 2" descr="云网关(vCPE)">
            <a:extLst>
              <a:ext uri="{FF2B5EF4-FFF2-40B4-BE49-F238E27FC236}">
                <a16:creationId xmlns:a16="http://schemas.microsoft.com/office/drawing/2014/main" id="{37DF4D19-5D97-4BC5-B20A-BB7B007A8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7477"/>
            <a:ext cx="7176326" cy="4637971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A0832A6-727D-42A9-B176-5783D9071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734349"/>
              </p:ext>
            </p:extLst>
          </p:nvPr>
        </p:nvGraphicFramePr>
        <p:xfrm>
          <a:off x="7331394" y="1199418"/>
          <a:ext cx="4635705" cy="4796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296">
                  <a:extLst>
                    <a:ext uri="{9D8B030D-6E8A-4147-A177-3AD203B41FA5}">
                      <a16:colId xmlns:a16="http://schemas.microsoft.com/office/drawing/2014/main" val="828803108"/>
                    </a:ext>
                  </a:extLst>
                </a:gridCol>
                <a:gridCol w="1370204">
                  <a:extLst>
                    <a:ext uri="{9D8B030D-6E8A-4147-A177-3AD203B41FA5}">
                      <a16:colId xmlns:a16="http://schemas.microsoft.com/office/drawing/2014/main" val="3033552627"/>
                    </a:ext>
                  </a:extLst>
                </a:gridCol>
                <a:gridCol w="2761205">
                  <a:extLst>
                    <a:ext uri="{9D8B030D-6E8A-4147-A177-3AD203B41FA5}">
                      <a16:colId xmlns:a16="http://schemas.microsoft.com/office/drawing/2014/main" val="3945327973"/>
                    </a:ext>
                  </a:extLst>
                </a:gridCol>
              </a:tblGrid>
              <a:tr h="252423">
                <a:tc>
                  <a:txBody>
                    <a:bodyPr/>
                    <a:lstStyle/>
                    <a:p>
                      <a:pPr algn="ctr"/>
                      <a:r>
                        <a:rPr lang="zh-CN" sz="1200" kern="100">
                          <a:effectLst/>
                        </a:rPr>
                        <a:t>编号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200" kern="100">
                          <a:effectLst/>
                        </a:rPr>
                        <a:t>部件名称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200" kern="100">
                          <a:effectLst/>
                        </a:rPr>
                        <a:t>功能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8951723"/>
                  </a:ext>
                </a:extLst>
              </a:tr>
              <a:tr h="1514536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</a:rPr>
                        <a:t>1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>
                          <a:effectLst/>
                        </a:rPr>
                        <a:t>vSwitch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200" kern="100">
                          <a:effectLst/>
                        </a:rPr>
                        <a:t>流量交换部件，管理设备的物理接口，对收到的报文进行归类，然后进行转发，支持两种方式调度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"/>
                      </a:pPr>
                      <a:r>
                        <a:rPr lang="zh-CN" sz="1200" kern="100">
                          <a:effectLst/>
                        </a:rPr>
                        <a:t>设备内调度，例如将流量调度给</a:t>
                      </a:r>
                      <a:r>
                        <a:rPr lang="en-US" sz="1200" kern="100">
                          <a:effectLst/>
                        </a:rPr>
                        <a:t>vCPE</a:t>
                      </a:r>
                      <a:endParaRPr lang="zh-CN" sz="1200" kern="100">
                        <a:effectLst/>
                      </a:endParaRP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"/>
                      </a:pPr>
                      <a:r>
                        <a:rPr lang="zh-CN" sz="1200" kern="100">
                          <a:effectLst/>
                        </a:rPr>
                        <a:t>设备外调度，例如通过</a:t>
                      </a:r>
                      <a:r>
                        <a:rPr lang="en-US" sz="1200" kern="100">
                          <a:effectLst/>
                        </a:rPr>
                        <a:t>MEC</a:t>
                      </a:r>
                      <a:r>
                        <a:rPr lang="zh-CN" sz="1200" kern="100">
                          <a:effectLst/>
                        </a:rPr>
                        <a:t>口将流量调度给其它外部系统。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4205814"/>
                  </a:ext>
                </a:extLst>
              </a:tr>
              <a:tr h="1766958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</a:rPr>
                        <a:t>2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>
                          <a:effectLst/>
                        </a:rPr>
                        <a:t>vCPE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200" kern="100" dirty="0">
                          <a:effectLst/>
                        </a:rPr>
                        <a:t>接管</a:t>
                      </a:r>
                      <a:r>
                        <a:rPr lang="en-US" sz="1200" kern="100" dirty="0">
                          <a:effectLst/>
                        </a:rPr>
                        <a:t>HOMECPE</a:t>
                      </a:r>
                      <a:r>
                        <a:rPr lang="zh-CN" sz="1200" kern="100" dirty="0">
                          <a:effectLst/>
                        </a:rPr>
                        <a:t>的宽带业务功能，主要功能如下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"/>
                      </a:pPr>
                      <a:r>
                        <a:rPr lang="zh-CN" sz="1200" b="1" kern="100" dirty="0">
                          <a:effectLst/>
                        </a:rPr>
                        <a:t>宽带拨号功能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"/>
                      </a:pPr>
                      <a:r>
                        <a:rPr lang="en-US" sz="1200" b="1" kern="100" dirty="0" err="1">
                          <a:effectLst/>
                        </a:rPr>
                        <a:t>Dhcp</a:t>
                      </a:r>
                      <a:r>
                        <a:rPr lang="zh-CN" sz="1200" b="1" kern="100" dirty="0">
                          <a:effectLst/>
                        </a:rPr>
                        <a:t>服务为终端分配</a:t>
                      </a:r>
                      <a:r>
                        <a:rPr lang="en-US" sz="1200" b="1" kern="100" dirty="0">
                          <a:effectLst/>
                        </a:rPr>
                        <a:t>IP</a:t>
                      </a:r>
                      <a:r>
                        <a:rPr lang="zh-CN" sz="1200" b="1" kern="100" dirty="0">
                          <a:effectLst/>
                        </a:rPr>
                        <a:t>。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"/>
                      </a:pPr>
                      <a:r>
                        <a:rPr lang="zh-CN" sz="1200" b="1" kern="100" dirty="0">
                          <a:effectLst/>
                        </a:rPr>
                        <a:t>流量处理。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"/>
                      </a:pPr>
                      <a:r>
                        <a:rPr lang="en-US" sz="1200" b="1" kern="100" dirty="0">
                          <a:effectLst/>
                        </a:rPr>
                        <a:t>NAT</a:t>
                      </a:r>
                      <a:r>
                        <a:rPr lang="zh-CN" sz="1200" b="1" kern="100" dirty="0">
                          <a:effectLst/>
                        </a:rPr>
                        <a:t>代理。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"/>
                      </a:pPr>
                      <a:r>
                        <a:rPr lang="zh-CN" sz="1200" b="1" kern="100" dirty="0">
                          <a:effectLst/>
                        </a:rPr>
                        <a:t>终端管理等功能。</a:t>
                      </a:r>
                      <a:endParaRPr lang="zh-CN" sz="1200" b="1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39227"/>
                  </a:ext>
                </a:extLst>
              </a:tr>
              <a:tr h="1262113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</a:rPr>
                        <a:t>3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>
                          <a:effectLst/>
                        </a:rPr>
                        <a:t>vDPI</a:t>
                      </a:r>
                      <a:endParaRPr lang="zh-CN" sz="12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200" kern="100" dirty="0">
                          <a:effectLst/>
                        </a:rPr>
                        <a:t>对接入的流量进行</a:t>
                      </a:r>
                      <a:r>
                        <a:rPr lang="en-US" sz="1200" kern="100" dirty="0">
                          <a:effectLst/>
                        </a:rPr>
                        <a:t>DPI</a:t>
                      </a:r>
                      <a:r>
                        <a:rPr lang="zh-CN" sz="1200" kern="100" dirty="0">
                          <a:effectLst/>
                        </a:rPr>
                        <a:t>分析与控制，主要功能如下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"/>
                      </a:pPr>
                      <a:r>
                        <a:rPr lang="zh-CN" sz="1200" kern="100" dirty="0">
                          <a:effectLst/>
                        </a:rPr>
                        <a:t>应用识别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"/>
                      </a:pPr>
                      <a:r>
                        <a:rPr lang="zh-CN" sz="1200" kern="100" dirty="0">
                          <a:effectLst/>
                        </a:rPr>
                        <a:t>终端识别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"/>
                      </a:pPr>
                      <a:r>
                        <a:rPr lang="en-US" sz="1200" kern="100" dirty="0" err="1">
                          <a:effectLst/>
                        </a:rPr>
                        <a:t>QoE</a:t>
                      </a:r>
                      <a:r>
                        <a:rPr lang="zh-CN" sz="1200" kern="100" dirty="0">
                          <a:effectLst/>
                        </a:rPr>
                        <a:t>质量识别等功能。</a:t>
                      </a:r>
                      <a:endParaRPr lang="zh-CN" sz="12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3976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777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228E38-C599-474F-B562-6368F1FB7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vCPE&amp;vDPI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子系统</a:t>
            </a:r>
          </a:p>
        </p:txBody>
      </p:sp>
      <p:pic>
        <p:nvPicPr>
          <p:cNvPr id="3" name="图片 2" descr="arch-cpe">
            <a:extLst>
              <a:ext uri="{FF2B5EF4-FFF2-40B4-BE49-F238E27FC236}">
                <a16:creationId xmlns:a16="http://schemas.microsoft.com/office/drawing/2014/main" id="{CF0DE998-E768-4DC4-A7C9-98297C7C7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36" y="1318305"/>
            <a:ext cx="7123875" cy="4833905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5ABBD5B0-9221-4DF3-9FD8-2308E0844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301314"/>
              </p:ext>
            </p:extLst>
          </p:nvPr>
        </p:nvGraphicFramePr>
        <p:xfrm>
          <a:off x="7268811" y="919160"/>
          <a:ext cx="4923189" cy="58166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7038">
                  <a:extLst>
                    <a:ext uri="{9D8B030D-6E8A-4147-A177-3AD203B41FA5}">
                      <a16:colId xmlns:a16="http://schemas.microsoft.com/office/drawing/2014/main" val="2407709285"/>
                    </a:ext>
                  </a:extLst>
                </a:gridCol>
                <a:gridCol w="1912879">
                  <a:extLst>
                    <a:ext uri="{9D8B030D-6E8A-4147-A177-3AD203B41FA5}">
                      <a16:colId xmlns:a16="http://schemas.microsoft.com/office/drawing/2014/main" val="1116889914"/>
                    </a:ext>
                  </a:extLst>
                </a:gridCol>
                <a:gridCol w="2433272">
                  <a:extLst>
                    <a:ext uri="{9D8B030D-6E8A-4147-A177-3AD203B41FA5}">
                      <a16:colId xmlns:a16="http://schemas.microsoft.com/office/drawing/2014/main" val="2837150648"/>
                    </a:ext>
                  </a:extLst>
                </a:gridCol>
              </a:tblGrid>
              <a:tr h="181770">
                <a:tc>
                  <a:txBody>
                    <a:bodyPr/>
                    <a:lstStyle/>
                    <a:p>
                      <a:pPr algn="ctr"/>
                      <a:r>
                        <a:rPr lang="zh-CN" sz="1000" kern="100">
                          <a:effectLst/>
                        </a:rPr>
                        <a:t>编号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组件名称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描述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484443698"/>
                  </a:ext>
                </a:extLst>
              </a:tr>
              <a:tr h="363539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PPPOE,PPPOE+</a:t>
                      </a:r>
                      <a:r>
                        <a:rPr lang="zh-CN" sz="1000" kern="100">
                          <a:effectLst/>
                        </a:rPr>
                        <a:t>拨号服务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拨号功能，完成向</a:t>
                      </a:r>
                      <a:r>
                        <a:rPr lang="en-US" sz="1000" kern="100">
                          <a:effectLst/>
                        </a:rPr>
                        <a:t>bras</a:t>
                      </a:r>
                      <a:r>
                        <a:rPr lang="zh-CN" sz="1000" kern="100">
                          <a:effectLst/>
                        </a:rPr>
                        <a:t>进行拨号认证，建立</a:t>
                      </a:r>
                      <a:r>
                        <a:rPr lang="en-US" sz="1000" kern="100">
                          <a:effectLst/>
                        </a:rPr>
                        <a:t>PPPOE</a:t>
                      </a:r>
                      <a:r>
                        <a:rPr lang="zh-CN" sz="1000" kern="100">
                          <a:effectLst/>
                        </a:rPr>
                        <a:t>隧道。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3092338208"/>
                  </a:ext>
                </a:extLst>
              </a:tr>
              <a:tr h="181770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2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NAT</a:t>
                      </a:r>
                      <a:r>
                        <a:rPr lang="zh-CN" sz="1000" kern="100">
                          <a:effectLst/>
                        </a:rPr>
                        <a:t>服务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提供</a:t>
                      </a:r>
                      <a:r>
                        <a:rPr lang="en-US" sz="1000" kern="100">
                          <a:effectLst/>
                        </a:rPr>
                        <a:t>SNAT</a:t>
                      </a:r>
                      <a:r>
                        <a:rPr lang="zh-CN" sz="1000" kern="100">
                          <a:effectLst/>
                        </a:rPr>
                        <a:t>与</a:t>
                      </a:r>
                      <a:r>
                        <a:rPr lang="en-US" sz="1000" kern="100">
                          <a:effectLst/>
                        </a:rPr>
                        <a:t>DNAT</a:t>
                      </a:r>
                      <a:r>
                        <a:rPr lang="zh-CN" sz="1000" kern="100">
                          <a:effectLst/>
                        </a:rPr>
                        <a:t>服务。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1280478522"/>
                  </a:ext>
                </a:extLst>
              </a:tr>
              <a:tr h="363539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3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DHCP</a:t>
                      </a:r>
                      <a:r>
                        <a:rPr lang="zh-CN" sz="1000" kern="100">
                          <a:effectLst/>
                        </a:rPr>
                        <a:t>服务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完成</a:t>
                      </a:r>
                      <a:r>
                        <a:rPr lang="en-US" sz="1000" kern="100">
                          <a:effectLst/>
                        </a:rPr>
                        <a:t>DHCP</a:t>
                      </a:r>
                      <a:r>
                        <a:rPr lang="zh-CN" sz="1000" kern="100">
                          <a:effectLst/>
                        </a:rPr>
                        <a:t>协议处理，从地址池获取地址为用户分配。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3907000810"/>
                  </a:ext>
                </a:extLst>
              </a:tr>
              <a:tr h="363539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4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地址池管理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DHCP</a:t>
                      </a:r>
                      <a:r>
                        <a:rPr lang="zh-CN" sz="1000" kern="100">
                          <a:effectLst/>
                        </a:rPr>
                        <a:t>地址池管理，对已经分配的地址进行记录，</a:t>
                      </a:r>
                      <a:r>
                        <a:rPr lang="en-US" sz="1000" kern="100">
                          <a:effectLst/>
                        </a:rPr>
                        <a:t>IP</a:t>
                      </a:r>
                      <a:r>
                        <a:rPr lang="zh-CN" sz="1000" kern="100">
                          <a:effectLst/>
                        </a:rPr>
                        <a:t>生命周期管理。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683583870"/>
                  </a:ext>
                </a:extLst>
              </a:tr>
              <a:tr h="181770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5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转发表项服务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提供用户侧与网络侧报文转发规则表。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2402682966"/>
                  </a:ext>
                </a:extLst>
              </a:tr>
              <a:tr h="363539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6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虚接口管理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为</a:t>
                      </a:r>
                      <a:r>
                        <a:rPr lang="en-US" sz="1000" kern="100">
                          <a:effectLst/>
                        </a:rPr>
                        <a:t>vCPE&amp;DPI</a:t>
                      </a:r>
                      <a:r>
                        <a:rPr lang="zh-CN" sz="1000" kern="100">
                          <a:effectLst/>
                        </a:rPr>
                        <a:t>生成逻辑网口，进行流量收发。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3882085382"/>
                  </a:ext>
                </a:extLst>
              </a:tr>
              <a:tr h="363539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7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子接口管理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用户侧接口与网络侧接口抽象，提供</a:t>
                      </a:r>
                      <a:r>
                        <a:rPr lang="en-US" sz="1000" kern="100">
                          <a:effectLst/>
                        </a:rPr>
                        <a:t>IP</a:t>
                      </a:r>
                      <a:r>
                        <a:rPr lang="zh-CN" sz="1000" kern="100">
                          <a:effectLst/>
                        </a:rPr>
                        <a:t>以及其它属性的绑定。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1104877023"/>
                  </a:ext>
                </a:extLst>
              </a:tr>
              <a:tr h="545307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8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CPE</a:t>
                      </a:r>
                      <a:r>
                        <a:rPr lang="zh-CN" sz="1000" kern="100">
                          <a:effectLst/>
                        </a:rPr>
                        <a:t>终端管理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对没有</a:t>
                      </a:r>
                      <a:r>
                        <a:rPr lang="en-US" sz="1000" kern="100">
                          <a:effectLst/>
                        </a:rPr>
                        <a:t>cpe</a:t>
                      </a:r>
                      <a:r>
                        <a:rPr lang="zh-CN" sz="1000" kern="100">
                          <a:effectLst/>
                        </a:rPr>
                        <a:t>下的终端信息进行记录与生命周期管理（存活时间计算，通过流量信息进行标识）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3366021236"/>
                  </a:ext>
                </a:extLst>
              </a:tr>
              <a:tr h="363539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9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CPE</a:t>
                      </a:r>
                      <a:r>
                        <a:rPr lang="zh-CN" sz="1000" kern="100">
                          <a:effectLst/>
                        </a:rPr>
                        <a:t>账号管理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CPE</a:t>
                      </a:r>
                      <a:r>
                        <a:rPr lang="zh-CN" sz="1000" kern="100">
                          <a:effectLst/>
                        </a:rPr>
                        <a:t>的账号与</a:t>
                      </a:r>
                      <a:r>
                        <a:rPr lang="en-US" sz="1000" kern="100">
                          <a:effectLst/>
                        </a:rPr>
                        <a:t>Qinq</a:t>
                      </a:r>
                      <a:r>
                        <a:rPr lang="zh-CN" sz="1000" kern="100">
                          <a:effectLst/>
                        </a:rPr>
                        <a:t>信息以及附带属性的管理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3826386061"/>
                  </a:ext>
                </a:extLst>
              </a:tr>
              <a:tr h="545307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10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CPE</a:t>
                      </a:r>
                      <a:r>
                        <a:rPr lang="zh-CN" sz="1000" kern="100">
                          <a:effectLst/>
                        </a:rPr>
                        <a:t>流量统计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统计每个</a:t>
                      </a:r>
                      <a:r>
                        <a:rPr lang="en-US" sz="1000" kern="100">
                          <a:effectLst/>
                        </a:rPr>
                        <a:t>CPE</a:t>
                      </a:r>
                      <a:r>
                        <a:rPr lang="zh-CN" sz="1000" kern="100">
                          <a:effectLst/>
                        </a:rPr>
                        <a:t>的流量以及该</a:t>
                      </a:r>
                      <a:r>
                        <a:rPr lang="en-US" sz="1000" kern="100">
                          <a:effectLst/>
                        </a:rPr>
                        <a:t>CPE</a:t>
                      </a:r>
                      <a:r>
                        <a:rPr lang="zh-CN" sz="1000" kern="100">
                          <a:effectLst/>
                        </a:rPr>
                        <a:t>下的终端流量数据（上下行报文</a:t>
                      </a:r>
                      <a:r>
                        <a:rPr lang="en-US" sz="1000" kern="100">
                          <a:effectLst/>
                        </a:rPr>
                        <a:t>bps</a:t>
                      </a:r>
                      <a:r>
                        <a:rPr lang="zh-CN" sz="1000" kern="100">
                          <a:effectLst/>
                        </a:rPr>
                        <a:t>和</a:t>
                      </a:r>
                      <a:r>
                        <a:rPr lang="en-US" sz="1000" kern="100">
                          <a:effectLst/>
                        </a:rPr>
                        <a:t>pps</a:t>
                      </a:r>
                      <a:r>
                        <a:rPr lang="zh-CN" sz="1000" kern="100">
                          <a:effectLst/>
                        </a:rPr>
                        <a:t>）总数与间隔时间的数。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2841488860"/>
                  </a:ext>
                </a:extLst>
              </a:tr>
              <a:tr h="363539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11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CPE</a:t>
                      </a:r>
                      <a:r>
                        <a:rPr lang="zh-CN" sz="1000" kern="100">
                          <a:effectLst/>
                        </a:rPr>
                        <a:t>流量控制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对每个</a:t>
                      </a:r>
                      <a:r>
                        <a:rPr lang="en-US" sz="1000" kern="100">
                          <a:effectLst/>
                        </a:rPr>
                        <a:t>CPE</a:t>
                      </a:r>
                      <a:r>
                        <a:rPr lang="zh-CN" sz="1000" kern="100">
                          <a:effectLst/>
                        </a:rPr>
                        <a:t>流量进行流量控制，控制最大流量（可选）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3480508141"/>
                  </a:ext>
                </a:extLst>
              </a:tr>
              <a:tr h="181770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12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DPI</a:t>
                      </a:r>
                      <a:r>
                        <a:rPr lang="zh-CN" sz="1000" kern="100">
                          <a:effectLst/>
                        </a:rPr>
                        <a:t>引擎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识别引擎。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4208119046"/>
                  </a:ext>
                </a:extLst>
              </a:tr>
              <a:tr h="181770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13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应用会话管理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对应用会话</a:t>
                      </a:r>
                      <a:r>
                        <a:rPr lang="en-US" sz="1000" kern="100">
                          <a:effectLst/>
                        </a:rPr>
                        <a:t>(client-server)</a:t>
                      </a:r>
                      <a:r>
                        <a:rPr lang="zh-CN" sz="1000" kern="100">
                          <a:effectLst/>
                        </a:rPr>
                        <a:t>生命周期管理。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690138397"/>
                  </a:ext>
                </a:extLst>
              </a:tr>
              <a:tr h="181770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14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DPI</a:t>
                      </a:r>
                      <a:r>
                        <a:rPr lang="zh-CN" sz="1000" kern="100">
                          <a:effectLst/>
                        </a:rPr>
                        <a:t>信息同步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完成账号信息在</a:t>
                      </a:r>
                      <a:r>
                        <a:rPr lang="en-US" sz="1000" kern="100">
                          <a:effectLst/>
                        </a:rPr>
                        <a:t>vCPE</a:t>
                      </a:r>
                      <a:r>
                        <a:rPr lang="zh-CN" sz="1000" kern="100">
                          <a:effectLst/>
                        </a:rPr>
                        <a:t>与</a:t>
                      </a:r>
                      <a:r>
                        <a:rPr lang="en-US" sz="1000" kern="100">
                          <a:effectLst/>
                        </a:rPr>
                        <a:t>dpi</a:t>
                      </a:r>
                      <a:r>
                        <a:rPr lang="zh-CN" sz="1000" kern="100">
                          <a:effectLst/>
                        </a:rPr>
                        <a:t>之间的同步。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3344323862"/>
                  </a:ext>
                </a:extLst>
              </a:tr>
              <a:tr h="181770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15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应用识别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应用规则库。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3914353420"/>
                  </a:ext>
                </a:extLst>
              </a:tr>
              <a:tr h="181770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16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URL</a:t>
                      </a:r>
                      <a:r>
                        <a:rPr lang="zh-CN" sz="1000" kern="100">
                          <a:effectLst/>
                        </a:rPr>
                        <a:t>访问控制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对用户</a:t>
                      </a:r>
                      <a:r>
                        <a:rPr lang="en-US" sz="1000" kern="100">
                          <a:effectLst/>
                        </a:rPr>
                        <a:t>URL</a:t>
                      </a:r>
                      <a:r>
                        <a:rPr lang="zh-CN" sz="1000" kern="100">
                          <a:effectLst/>
                        </a:rPr>
                        <a:t>访问进行控制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907633191"/>
                  </a:ext>
                </a:extLst>
              </a:tr>
              <a:tr h="363539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17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应用话单分析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生成应用话单，为业务分析提供基础数据。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4235611956"/>
                  </a:ext>
                </a:extLst>
              </a:tr>
              <a:tr h="363539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18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>
                          <a:effectLst/>
                        </a:rPr>
                        <a:t>话单上报</a:t>
                      </a:r>
                      <a:endParaRPr lang="zh-CN" sz="1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000" kern="100" dirty="0">
                          <a:effectLst/>
                        </a:rPr>
                        <a:t>将应用话单上报给业务系统的通用功能。支持</a:t>
                      </a:r>
                      <a:r>
                        <a:rPr lang="en-US" sz="1000" kern="100" dirty="0">
                          <a:effectLst/>
                        </a:rPr>
                        <a:t>FTP</a:t>
                      </a:r>
                      <a:r>
                        <a:rPr lang="zh-CN" sz="1000" kern="100" dirty="0">
                          <a:effectLst/>
                        </a:rPr>
                        <a:t>，</a:t>
                      </a:r>
                      <a:r>
                        <a:rPr lang="en-US" sz="1000" kern="100" dirty="0">
                          <a:effectLst/>
                        </a:rPr>
                        <a:t>socket</a:t>
                      </a:r>
                      <a:r>
                        <a:rPr lang="zh-CN" sz="1000" kern="100" dirty="0">
                          <a:effectLst/>
                        </a:rPr>
                        <a:t>等接口形式。</a:t>
                      </a:r>
                      <a:endParaRPr lang="zh-CN" sz="10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228" marR="67228" marT="0" marB="0"/>
                </a:tc>
                <a:extLst>
                  <a:ext uri="{0D108BD9-81ED-4DB2-BD59-A6C34878D82A}">
                    <a16:rowId xmlns:a16="http://schemas.microsoft.com/office/drawing/2014/main" val="1737548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306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1E89A1-1AB6-4471-92E6-DC6512817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en-US" altLang="zh-CN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vSwitch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对接</a:t>
            </a:r>
            <a:r>
              <a:rPr lang="en-US" altLang="zh-CN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vCPE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方案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78E2DA9-75C7-4931-89AF-A8A1793F1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8913"/>
            <a:ext cx="7055661" cy="4500174"/>
          </a:xfrm>
          <a:prstGeom prst="rect">
            <a:avLst/>
          </a:prstGeom>
        </p:spPr>
      </p:pic>
      <p:sp>
        <p:nvSpPr>
          <p:cNvPr id="4" name="TextBox 575">
            <a:extLst>
              <a:ext uri="{FF2B5EF4-FFF2-40B4-BE49-F238E27FC236}">
                <a16:creationId xmlns:a16="http://schemas.microsoft.com/office/drawing/2014/main" id="{A15C60E6-CC7C-418B-9245-DCA5A90CEFE2}"/>
              </a:ext>
            </a:extLst>
          </p:cNvPr>
          <p:cNvSpPr txBox="1"/>
          <p:nvPr/>
        </p:nvSpPr>
        <p:spPr>
          <a:xfrm>
            <a:off x="7055661" y="1027798"/>
            <a:ext cx="5121239" cy="5701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0" marR="0" lvl="0" indent="-1219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A1E70"/>
              </a:buClr>
              <a:buSzTx/>
              <a:buFontTx/>
              <a:buNone/>
              <a:tabLst/>
              <a:defRPr/>
            </a:pPr>
            <a:r>
              <a:rPr kumimoji="1" lang="zh-CN" altLang="en-US" b="1" dirty="0">
                <a:solidFill>
                  <a:srgbClr val="1A1D70"/>
                </a:solidFill>
                <a:latin typeface="微软雅黑"/>
                <a:ea typeface="微软雅黑"/>
                <a:cs typeface="微软雅黑" panose="020B0503020204020204" pitchFamily="34" charset="-122"/>
                <a:sym typeface="Calibri" panose="020F0502020204030204" pitchFamily="34" charset="0"/>
              </a:rPr>
              <a:t>方案概述</a:t>
            </a:r>
            <a:endParaRPr kumimoji="1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1A1D70"/>
              </a:solidFill>
              <a:effectLst/>
              <a:uLnTx/>
              <a:uFillTx/>
              <a:latin typeface="微软雅黑"/>
              <a:ea typeface="微软雅黑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L="228600" lvl="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vSwitch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使用产品级虚拟交换机</a:t>
            </a:r>
            <a:r>
              <a:rPr lang="en-US" altLang="zh-CN" sz="1500" dirty="0">
                <a:solidFill>
                  <a:srgbClr val="000000"/>
                </a:solidFill>
                <a:latin typeface="微软雅黑"/>
                <a:ea typeface="微软雅黑"/>
              </a:rPr>
              <a:t>Open 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vSwitch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，支持二三层交换、</a:t>
            </a:r>
            <a:r>
              <a:rPr lang="en-US" altLang="zh-CN" sz="1500" dirty="0">
                <a:solidFill>
                  <a:srgbClr val="000000"/>
                </a:solidFill>
                <a:latin typeface="微软雅黑"/>
                <a:ea typeface="微软雅黑"/>
              </a:rPr>
              <a:t>VXLAN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、</a:t>
            </a:r>
            <a:r>
              <a:rPr lang="en-US" altLang="zh-CN" sz="1500" dirty="0">
                <a:solidFill>
                  <a:srgbClr val="000000"/>
                </a:solidFill>
                <a:latin typeface="微软雅黑"/>
                <a:ea typeface="微软雅黑"/>
              </a:rPr>
              <a:t>VLAN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、</a:t>
            </a:r>
            <a:r>
              <a:rPr lang="en-US" altLang="zh-CN" sz="1500" dirty="0">
                <a:solidFill>
                  <a:srgbClr val="000000"/>
                </a:solidFill>
                <a:latin typeface="微软雅黑"/>
                <a:ea typeface="微软雅黑"/>
              </a:rPr>
              <a:t>MPLS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、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QoS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等，支持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OpenFlow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实现转控分离。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vSwitch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使用容器化</a:t>
            </a:r>
            <a:r>
              <a:rPr lang="en-US" altLang="zh-CN" sz="1500" dirty="0">
                <a:solidFill>
                  <a:srgbClr val="000000"/>
                </a:solidFill>
                <a:latin typeface="微软雅黑"/>
                <a:ea typeface="微软雅黑"/>
              </a:rPr>
              <a:t>Docker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部署。</a:t>
            </a:r>
          </a:p>
          <a:p>
            <a:pPr marL="228600" lvl="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altLang="zh-CN" sz="1500" dirty="0">
                <a:solidFill>
                  <a:srgbClr val="FF0000"/>
                </a:solidFill>
                <a:latin typeface="微软雅黑"/>
                <a:ea typeface="微软雅黑"/>
              </a:rPr>
              <a:t>PMD  driver</a:t>
            </a:r>
            <a:r>
              <a:rPr lang="zh-CN" altLang="en-US" sz="1500" dirty="0">
                <a:solidFill>
                  <a:srgbClr val="FF0000"/>
                </a:solidFill>
                <a:latin typeface="微软雅黑"/>
                <a:ea typeface="微软雅黑"/>
              </a:rPr>
              <a:t>：轮询模式驱动程序，用户态进程直接和物理接口之间传输数据包而不过内核网络协议栈。通过消除中断处理和用户内核上下文切换成本，提高数据包处理和转发速率。</a:t>
            </a:r>
          </a:p>
          <a:p>
            <a:pPr marL="228600" lvl="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vhost</a:t>
            </a:r>
            <a:r>
              <a:rPr lang="en-US" altLang="zh-CN" sz="1500" dirty="0">
                <a:solidFill>
                  <a:srgbClr val="000000"/>
                </a:solidFill>
                <a:latin typeface="微软雅黑"/>
                <a:ea typeface="微软雅黑"/>
              </a:rPr>
              <a:t>-user/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virtio-pmd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架构技术：使用大页内存来收发数据包 ，实现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vSwitch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到云网关数据的零拷贝转发。</a:t>
            </a:r>
          </a:p>
          <a:p>
            <a:pPr marL="228600" lvl="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节点控制器：对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vSwitch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进行配置管理，下发流转发规则，及上报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vSwitch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运行状态信息。</a:t>
            </a:r>
          </a:p>
          <a:p>
            <a:pPr marL="228600" lvl="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数据库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ovsdb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：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ovs-vswitchd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将交换机的配置、数据流信息及其变化保存到数据库中，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vSwitch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将</a:t>
            </a:r>
            <a:r>
              <a:rPr lang="en-US" altLang="zh-CN" sz="1500" dirty="0" err="1">
                <a:solidFill>
                  <a:srgbClr val="000000"/>
                </a:solidFill>
                <a:latin typeface="微软雅黑"/>
                <a:ea typeface="微软雅黑"/>
              </a:rPr>
              <a:t>db</a:t>
            </a:r>
            <a:r>
              <a:rPr lang="zh-CN" altLang="en-US" sz="1500" dirty="0">
                <a:solidFill>
                  <a:srgbClr val="000000"/>
                </a:solidFill>
                <a:latin typeface="微软雅黑"/>
                <a:ea typeface="微软雅黑"/>
              </a:rPr>
              <a:t>挂载于物理机上，使配置能够被持久化存储。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3D502CF-83F8-4AFE-B742-8D0B9072D5A8}"/>
              </a:ext>
            </a:extLst>
          </p:cNvPr>
          <p:cNvSpPr txBox="1"/>
          <p:nvPr/>
        </p:nvSpPr>
        <p:spPr>
          <a:xfrm>
            <a:off x="3093868" y="3246553"/>
            <a:ext cx="61877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vSwitch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DPDK+vxlan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压测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65805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59" y="95057"/>
            <a:ext cx="10314711" cy="65808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vSwitch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DPDK+vxlan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压测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D209F60-866D-4583-9134-5EEAC5E00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1385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96250CBD-1581-4F9F-BC4D-180E47E382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6250" y="1385887"/>
          <a:ext cx="4505325" cy="408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Visio" r:id="rId4" imgW="12648619" imgH="11480545" progId="Visio.Drawing.11">
                  <p:embed/>
                </p:oleObj>
              </mc:Choice>
              <mc:Fallback>
                <p:oleObj name="Visio" r:id="rId4" imgW="12648619" imgH="11480545" progId="Visio.Drawing.11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96250CBD-1581-4F9F-BC4D-180E47E382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" y="1385887"/>
                        <a:ext cx="4505325" cy="4086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2B20640F-E774-497D-9DF7-D09CFD7F447B}"/>
              </a:ext>
            </a:extLst>
          </p:cNvPr>
          <p:cNvGraphicFramePr>
            <a:graphicFrameLocks noGrp="1"/>
          </p:cNvGraphicFramePr>
          <p:nvPr/>
        </p:nvGraphicFramePr>
        <p:xfrm>
          <a:off x="5634036" y="1610250"/>
          <a:ext cx="5267960" cy="4160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3465">
                  <a:extLst>
                    <a:ext uri="{9D8B030D-6E8A-4147-A177-3AD203B41FA5}">
                      <a16:colId xmlns:a16="http://schemas.microsoft.com/office/drawing/2014/main" val="2861312829"/>
                    </a:ext>
                  </a:extLst>
                </a:gridCol>
                <a:gridCol w="1053465">
                  <a:extLst>
                    <a:ext uri="{9D8B030D-6E8A-4147-A177-3AD203B41FA5}">
                      <a16:colId xmlns:a16="http://schemas.microsoft.com/office/drawing/2014/main" val="1040280326"/>
                    </a:ext>
                  </a:extLst>
                </a:gridCol>
                <a:gridCol w="1053465">
                  <a:extLst>
                    <a:ext uri="{9D8B030D-6E8A-4147-A177-3AD203B41FA5}">
                      <a16:colId xmlns:a16="http://schemas.microsoft.com/office/drawing/2014/main" val="649658817"/>
                    </a:ext>
                  </a:extLst>
                </a:gridCol>
                <a:gridCol w="796925">
                  <a:extLst>
                    <a:ext uri="{9D8B030D-6E8A-4147-A177-3AD203B41FA5}">
                      <a16:colId xmlns:a16="http://schemas.microsoft.com/office/drawing/2014/main" val="1903274824"/>
                    </a:ext>
                  </a:extLst>
                </a:gridCol>
                <a:gridCol w="1310640">
                  <a:extLst>
                    <a:ext uri="{9D8B030D-6E8A-4147-A177-3AD203B41FA5}">
                      <a16:colId xmlns:a16="http://schemas.microsoft.com/office/drawing/2014/main" val="27822796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带宽（</a:t>
                      </a:r>
                      <a:r>
                        <a:rPr lang="en-US" sz="1050" kern="100">
                          <a:effectLst/>
                        </a:rPr>
                        <a:t>Mbps</a:t>
                      </a:r>
                      <a:r>
                        <a:rPr lang="zh-CN" sz="1050" kern="100">
                          <a:effectLst/>
                        </a:rPr>
                        <a:t>）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帧长度（</a:t>
                      </a:r>
                      <a:r>
                        <a:rPr lang="en-US" sz="1050" kern="100">
                          <a:effectLst/>
                        </a:rPr>
                        <a:t>byte</a:t>
                      </a:r>
                      <a:r>
                        <a:rPr lang="zh-CN" sz="1050" kern="100">
                          <a:effectLst/>
                        </a:rPr>
                        <a:t>）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平均延迟（</a:t>
                      </a:r>
                      <a:r>
                        <a:rPr lang="en-US" sz="1050" kern="100">
                          <a:effectLst/>
                        </a:rPr>
                        <a:t>us</a:t>
                      </a:r>
                      <a:r>
                        <a:rPr lang="zh-CN" sz="1050" kern="100">
                          <a:effectLst/>
                        </a:rPr>
                        <a:t>）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丢包率（</a:t>
                      </a:r>
                      <a:r>
                        <a:rPr lang="en-US" sz="1050" kern="100">
                          <a:effectLst/>
                        </a:rPr>
                        <a:t>%</a:t>
                      </a:r>
                      <a:r>
                        <a:rPr lang="zh-CN" sz="1050" kern="100">
                          <a:effectLst/>
                        </a:rPr>
                        <a:t>）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单核</a:t>
                      </a:r>
                      <a:r>
                        <a:rPr lang="en-US" sz="1050" kern="100">
                          <a:effectLst/>
                        </a:rPr>
                        <a:t>cpu</a:t>
                      </a:r>
                      <a:r>
                        <a:rPr lang="zh-CN" sz="1050" kern="100">
                          <a:effectLst/>
                        </a:rPr>
                        <a:t>使用率（</a:t>
                      </a:r>
                      <a:r>
                        <a:rPr lang="en-US" sz="1050" kern="100">
                          <a:effectLst/>
                        </a:rPr>
                        <a:t>%</a:t>
                      </a:r>
                      <a:r>
                        <a:rPr lang="zh-CN" sz="1050" kern="100">
                          <a:effectLst/>
                        </a:rPr>
                        <a:t>）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3302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</a:rPr>
                        <a:t>1000</a:t>
                      </a:r>
                      <a:endParaRPr lang="zh-CN" sz="105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128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211.6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99113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128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213.4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3022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128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218.7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75070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3300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128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227.6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78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3500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128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2029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1.74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30347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4000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128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2032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13.8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217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128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2033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31.4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3533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6854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256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212.4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70189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256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212.4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989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256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213.3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85415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4000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</a:rPr>
                        <a:t>256</a:t>
                      </a:r>
                      <a:endParaRPr lang="zh-CN" sz="105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214.5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1336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256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217.1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70936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6000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</a:rPr>
                        <a:t>256</a:t>
                      </a:r>
                      <a:endParaRPr lang="zh-CN" sz="105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227.3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5717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6300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256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241.2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0981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7000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256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1532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8.3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1987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8000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256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1532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19.4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7206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9000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256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1534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28.8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70800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82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512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214.0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6866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512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212.9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84437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512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213.9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1445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7000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512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215.2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62215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9000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512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218.0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100%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18430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9900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512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227.7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0</a:t>
                      </a:r>
                      <a:endParaRPr lang="zh-CN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</a:rPr>
                        <a:t>100%</a:t>
                      </a:r>
                      <a:endParaRPr lang="zh-CN" sz="105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9368233"/>
                  </a:ext>
                </a:extLst>
              </a:tr>
            </a:tbl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24FEB84D-AADE-48FF-B20A-D2F427A47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5872947"/>
            <a:ext cx="75374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总结：</a:t>
            </a:r>
            <a:endParaRPr kumimoji="0" lang="zh-CN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128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字节线速转发带宽能达到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3300Mbps,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包</a:t>
            </a:r>
            <a:r>
              <a:rPr kumimoji="0" lang="zh-CN" altLang="en-US" sz="1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转发率为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3.2Mpps</a:t>
            </a:r>
            <a:endParaRPr kumimoji="0" lang="en-US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256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字节线速转发带宽能达到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9000Mbps, 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包转发率为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4.3Mpps</a:t>
            </a:r>
            <a:endParaRPr kumimoji="0" lang="en-US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512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字节线速转发能打满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10G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网卡，带宽能达到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9900Mbps, 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包转发率为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2.4Mpps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（未打满）</a:t>
            </a:r>
            <a:endParaRPr kumimoji="0" lang="zh-CN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64309C9-995E-415E-BC33-5C08D6FE7193}"/>
              </a:ext>
            </a:extLst>
          </p:cNvPr>
          <p:cNvSpPr txBox="1"/>
          <p:nvPr/>
        </p:nvSpPr>
        <p:spPr>
          <a:xfrm>
            <a:off x="5492714" y="969311"/>
            <a:ext cx="7645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压力测试每次验证</a:t>
            </a:r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60</a:t>
            </a:r>
            <a:r>
              <a:rPr lang="zh-CN" altLang="en-US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秒记录数据，</a:t>
            </a:r>
            <a:endParaRPr lang="en-US" altLang="zh-CN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按</a:t>
            </a:r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128</a:t>
            </a:r>
            <a:r>
              <a:rPr lang="zh-CN" altLang="en-US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256</a:t>
            </a:r>
            <a:r>
              <a:rPr lang="zh-CN" altLang="en-US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516</a:t>
            </a:r>
            <a:r>
              <a:rPr lang="zh-CN" altLang="en-US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字节分别打流测试：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32606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9ECADF-B82E-4F38-8131-87CE3F356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vSwitch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+ 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vCPE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架构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C6EAB2-BF15-42A9-ADF5-A5E345C30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863" y="1452386"/>
            <a:ext cx="1575914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85E56212-E60F-4061-9473-25DDE1355A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3639049"/>
              </p:ext>
            </p:extLst>
          </p:nvPr>
        </p:nvGraphicFramePr>
        <p:xfrm>
          <a:off x="137424" y="2071292"/>
          <a:ext cx="5958576" cy="3939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7" r:id="rId3" imgW="14516070" imgH="9587501" progId="Visio.Drawing.11">
                  <p:embed/>
                </p:oleObj>
              </mc:Choice>
              <mc:Fallback>
                <p:oleObj r:id="rId3" imgW="14516070" imgH="9587501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424" y="2071292"/>
                        <a:ext cx="5958576" cy="39396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6EF4853-86F1-4EB2-942E-63AFDFC40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9315" y="149810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46473016-E6B8-4DE7-91D0-19D31C9E4C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4694313"/>
              </p:ext>
            </p:extLst>
          </p:nvPr>
        </p:nvGraphicFramePr>
        <p:xfrm>
          <a:off x="6239315" y="2170190"/>
          <a:ext cx="5815261" cy="3734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8" r:id="rId5" imgW="15100222" imgH="9702223" progId="Visio.Drawing.11">
                  <p:embed/>
                </p:oleObj>
              </mc:Choice>
              <mc:Fallback>
                <p:oleObj r:id="rId5" imgW="15100222" imgH="9702223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9315" y="2170190"/>
                        <a:ext cx="5815261" cy="37343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839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363822" y="-162053"/>
            <a:ext cx="10852150" cy="647700"/>
          </a:xfrm>
        </p:spPr>
        <p:txBody>
          <a:bodyPr/>
          <a:lstStyle/>
          <a:p>
            <a:pPr defTabSz="1218565"/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嘉兴边缘资源池云网关网络拓扑</a:t>
            </a:r>
            <a:endParaRPr lang="zh-CN" altLang="en-US" sz="2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249" name="矩形: 圆角 248"/>
          <p:cNvSpPr/>
          <p:nvPr/>
        </p:nvSpPr>
        <p:spPr>
          <a:xfrm>
            <a:off x="2032193" y="3931387"/>
            <a:ext cx="6119839" cy="2746276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0" name="圆角矩形 228"/>
          <p:cNvSpPr/>
          <p:nvPr/>
        </p:nvSpPr>
        <p:spPr>
          <a:xfrm>
            <a:off x="2571424" y="4880648"/>
            <a:ext cx="3144610" cy="1626573"/>
          </a:xfrm>
          <a:prstGeom prst="roundRect">
            <a:avLst>
              <a:gd name="adj" fmla="val 11798"/>
            </a:avLst>
          </a:prstGeom>
          <a:solidFill>
            <a:sysClr val="window" lastClr="FFFFFF">
              <a:alpha val="0"/>
            </a:sysClr>
          </a:solidFill>
          <a:ln w="19050" cap="flat" cmpd="sng" algn="ctr">
            <a:solidFill>
              <a:srgbClr val="0070C0"/>
            </a:solidFill>
            <a:prstDash val="dash"/>
            <a:headEnd type="none" w="med" len="med"/>
            <a:tailEnd type="none" w="med" len="med"/>
          </a:ln>
          <a:effectLst/>
        </p:spPr>
        <p:txBody>
          <a:bodyPr lIns="121916" tIns="60957" rIns="121916" bIns="60957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1" name="矩形: 圆角 250"/>
          <p:cNvSpPr/>
          <p:nvPr/>
        </p:nvSpPr>
        <p:spPr>
          <a:xfrm>
            <a:off x="362675" y="792414"/>
            <a:ext cx="1433615" cy="128209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B050"/>
            </a:solidFill>
            <a:prstDash val="lgDash"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2" name="云形 251"/>
          <p:cNvSpPr/>
          <p:nvPr/>
        </p:nvSpPr>
        <p:spPr>
          <a:xfrm>
            <a:off x="4728349" y="1179082"/>
            <a:ext cx="1878594" cy="716208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163</a:t>
            </a:r>
          </a:p>
        </p:txBody>
      </p:sp>
      <p:sp>
        <p:nvSpPr>
          <p:cNvPr id="253" name="圆角矩形 228"/>
          <p:cNvSpPr/>
          <p:nvPr/>
        </p:nvSpPr>
        <p:spPr>
          <a:xfrm>
            <a:off x="6088497" y="4880649"/>
            <a:ext cx="1699822" cy="1626573"/>
          </a:xfrm>
          <a:prstGeom prst="roundRect">
            <a:avLst>
              <a:gd name="adj" fmla="val 11798"/>
            </a:avLst>
          </a:prstGeom>
          <a:solidFill>
            <a:sysClr val="window" lastClr="FFFFFF">
              <a:alpha val="0"/>
            </a:sysClr>
          </a:solidFill>
          <a:ln w="19050" cap="flat" cmpd="sng" algn="ctr">
            <a:solidFill>
              <a:srgbClr val="0070C0"/>
            </a:solidFill>
            <a:prstDash val="dash"/>
            <a:headEnd type="none" w="med" len="med"/>
            <a:tailEnd type="none" w="med" len="med"/>
          </a:ln>
          <a:effectLst/>
        </p:spPr>
        <p:txBody>
          <a:bodyPr lIns="121916" tIns="60957" rIns="121916" bIns="60957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4" name="云形 253"/>
          <p:cNvSpPr/>
          <p:nvPr/>
        </p:nvSpPr>
        <p:spPr>
          <a:xfrm>
            <a:off x="2488651" y="1223951"/>
            <a:ext cx="1467705" cy="862403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IPRAN</a:t>
            </a:r>
          </a:p>
        </p:txBody>
      </p:sp>
      <p:pic>
        <p:nvPicPr>
          <p:cNvPr id="255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6657" y="1636989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" name="矩形 255"/>
          <p:cNvSpPr/>
          <p:nvPr/>
        </p:nvSpPr>
        <p:spPr>
          <a:xfrm>
            <a:off x="4818584" y="1395998"/>
            <a:ext cx="589256" cy="338548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CR1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7" name="矩形 256"/>
          <p:cNvSpPr/>
          <p:nvPr/>
        </p:nvSpPr>
        <p:spPr>
          <a:xfrm>
            <a:off x="2559035" y="3947677"/>
            <a:ext cx="1223003" cy="55399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嘉善城域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资源池</a:t>
            </a:r>
          </a:p>
        </p:txBody>
      </p:sp>
      <p:pic>
        <p:nvPicPr>
          <p:cNvPr id="258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2708" y="1637365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9" name="矩形 258"/>
          <p:cNvSpPr/>
          <p:nvPr/>
        </p:nvSpPr>
        <p:spPr>
          <a:xfrm>
            <a:off x="2538817" y="4436174"/>
            <a:ext cx="959208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管理交换机</a:t>
            </a:r>
          </a:p>
        </p:txBody>
      </p:sp>
      <p:pic>
        <p:nvPicPr>
          <p:cNvPr id="260" name="Picture 46" descr="中继器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33466" y="4422545"/>
            <a:ext cx="448991" cy="24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1" name="矩形 260"/>
          <p:cNvSpPr/>
          <p:nvPr/>
        </p:nvSpPr>
        <p:spPr>
          <a:xfrm>
            <a:off x="5879864" y="1384526"/>
            <a:ext cx="589256" cy="338548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CR2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62" name="组合 261"/>
          <p:cNvGrpSpPr/>
          <p:nvPr/>
        </p:nvGrpSpPr>
        <p:grpSpPr>
          <a:xfrm>
            <a:off x="4398176" y="4057345"/>
            <a:ext cx="1063993" cy="256700"/>
            <a:chOff x="1043608" y="3433858"/>
            <a:chExt cx="797995" cy="279297"/>
          </a:xfrm>
        </p:grpSpPr>
        <p:pic>
          <p:nvPicPr>
            <p:cNvPr id="263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4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04860" y="3433858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65" name="直接连接符 264"/>
            <p:cNvCxnSpPr>
              <a:stCxn id="263" idx="3"/>
              <a:endCxn id="264" idx="1"/>
            </p:cNvCxnSpPr>
            <p:nvPr/>
          </p:nvCxnSpPr>
          <p:spPr>
            <a:xfrm flipV="1">
              <a:off x="1379716" y="3564517"/>
              <a:ext cx="125095" cy="1929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66" name="直接连接符 265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267" name="椭圆 266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268" name="直接连接符 267"/>
          <p:cNvCxnSpPr>
            <a:stCxn id="255" idx="2"/>
            <a:endCxn id="271" idx="0"/>
          </p:cNvCxnSpPr>
          <p:nvPr/>
        </p:nvCxnSpPr>
        <p:spPr>
          <a:xfrm flipH="1">
            <a:off x="4786051" y="1924462"/>
            <a:ext cx="295430" cy="530286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269" name="直接连接符 268"/>
          <p:cNvCxnSpPr>
            <a:stCxn id="258" idx="2"/>
            <a:endCxn id="272" idx="0"/>
          </p:cNvCxnSpPr>
          <p:nvPr/>
        </p:nvCxnSpPr>
        <p:spPr>
          <a:xfrm flipH="1">
            <a:off x="5437460" y="1924838"/>
            <a:ext cx="750072" cy="534333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grpSp>
        <p:nvGrpSpPr>
          <p:cNvPr id="270" name="组合 269"/>
          <p:cNvGrpSpPr/>
          <p:nvPr/>
        </p:nvGrpSpPr>
        <p:grpSpPr>
          <a:xfrm>
            <a:off x="4561555" y="2454748"/>
            <a:ext cx="1100400" cy="301212"/>
            <a:chOff x="1043608" y="3452989"/>
            <a:chExt cx="825300" cy="264043"/>
          </a:xfrm>
        </p:grpSpPr>
        <p:pic>
          <p:nvPicPr>
            <p:cNvPr id="271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2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3" name="矩形 272"/>
          <p:cNvSpPr/>
          <p:nvPr/>
        </p:nvSpPr>
        <p:spPr>
          <a:xfrm>
            <a:off x="5790690" y="2445446"/>
            <a:ext cx="597271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MSE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274" name="直接连接符 273"/>
          <p:cNvCxnSpPr/>
          <p:nvPr/>
        </p:nvCxnSpPr>
        <p:spPr>
          <a:xfrm flipH="1">
            <a:off x="10225348" y="1728290"/>
            <a:ext cx="726820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275" name="矩形 274"/>
          <p:cNvSpPr/>
          <p:nvPr/>
        </p:nvSpPr>
        <p:spPr>
          <a:xfrm>
            <a:off x="10968010" y="1592804"/>
            <a:ext cx="846888" cy="292381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管理控制</a:t>
            </a:r>
          </a:p>
        </p:txBody>
      </p:sp>
      <p:cxnSp>
        <p:nvCxnSpPr>
          <p:cNvPr id="276" name="直接连接符 275"/>
          <p:cNvCxnSpPr/>
          <p:nvPr/>
        </p:nvCxnSpPr>
        <p:spPr>
          <a:xfrm flipH="1">
            <a:off x="10232619" y="2032840"/>
            <a:ext cx="726820" cy="0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277" name="矩形 276"/>
          <p:cNvSpPr/>
          <p:nvPr/>
        </p:nvSpPr>
        <p:spPr>
          <a:xfrm>
            <a:off x="10968010" y="1914750"/>
            <a:ext cx="811925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业务</a:t>
            </a:r>
          </a:p>
        </p:txBody>
      </p:sp>
      <p:cxnSp>
        <p:nvCxnSpPr>
          <p:cNvPr id="278" name="直接连接符 277"/>
          <p:cNvCxnSpPr>
            <a:stCxn id="379" idx="0"/>
            <a:endCxn id="271" idx="2"/>
          </p:cNvCxnSpPr>
          <p:nvPr/>
        </p:nvCxnSpPr>
        <p:spPr>
          <a:xfrm flipV="1">
            <a:off x="4671226" y="2751537"/>
            <a:ext cx="114825" cy="47106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279" name="直接连接符 278"/>
          <p:cNvCxnSpPr>
            <a:stCxn id="380" idx="0"/>
            <a:endCxn id="272" idx="2"/>
          </p:cNvCxnSpPr>
          <p:nvPr/>
        </p:nvCxnSpPr>
        <p:spPr>
          <a:xfrm flipV="1">
            <a:off x="5322635" y="2755960"/>
            <a:ext cx="114825" cy="47106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280" name="直接连接符 279"/>
          <p:cNvCxnSpPr>
            <a:stCxn id="282" idx="2"/>
            <a:endCxn id="264" idx="0"/>
          </p:cNvCxnSpPr>
          <p:nvPr/>
        </p:nvCxnSpPr>
        <p:spPr>
          <a:xfrm>
            <a:off x="3510719" y="2122410"/>
            <a:ext cx="1726955" cy="1934935"/>
          </a:xfrm>
          <a:prstGeom prst="line">
            <a:avLst/>
          </a:prstGeom>
          <a:noFill/>
          <a:ln w="3175" cap="flat" cmpd="sng" algn="ctr">
            <a:solidFill>
              <a:srgbClr val="FFC060"/>
            </a:solidFill>
            <a:prstDash val="solid"/>
          </a:ln>
          <a:effectLst/>
        </p:spPr>
      </p:cxnSp>
      <p:sp>
        <p:nvSpPr>
          <p:cNvPr id="281" name="云形 280"/>
          <p:cNvSpPr/>
          <p:nvPr/>
        </p:nvSpPr>
        <p:spPr>
          <a:xfrm>
            <a:off x="3567145" y="851318"/>
            <a:ext cx="281205" cy="515362"/>
          </a:xfrm>
          <a:prstGeom prst="cloud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82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5895" y="1834937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3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94239" y="1839360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4" name="矩形 283"/>
          <p:cNvSpPr/>
          <p:nvPr/>
        </p:nvSpPr>
        <p:spPr>
          <a:xfrm>
            <a:off x="2724514" y="2038271"/>
            <a:ext cx="262554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85" name="直接连接符 284"/>
          <p:cNvCxnSpPr>
            <a:stCxn id="258" idx="2"/>
            <a:endCxn id="271" idx="0"/>
          </p:cNvCxnSpPr>
          <p:nvPr/>
        </p:nvCxnSpPr>
        <p:spPr>
          <a:xfrm flipH="1">
            <a:off x="4786051" y="1924838"/>
            <a:ext cx="1401481" cy="529910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286" name="直接连接符 285"/>
          <p:cNvCxnSpPr>
            <a:stCxn id="255" idx="2"/>
            <a:endCxn id="272" idx="0"/>
          </p:cNvCxnSpPr>
          <p:nvPr/>
        </p:nvCxnSpPr>
        <p:spPr>
          <a:xfrm>
            <a:off x="5081481" y="1924462"/>
            <a:ext cx="355979" cy="534709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sp>
        <p:nvSpPr>
          <p:cNvPr id="287" name="矩形 286"/>
          <p:cNvSpPr/>
          <p:nvPr/>
        </p:nvSpPr>
        <p:spPr>
          <a:xfrm>
            <a:off x="4465351" y="5990909"/>
            <a:ext cx="1165501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业务物理机</a:t>
            </a:r>
          </a:p>
        </p:txBody>
      </p:sp>
      <p:cxnSp>
        <p:nvCxnSpPr>
          <p:cNvPr id="288" name="直接连接符 287"/>
          <p:cNvCxnSpPr>
            <a:stCxn id="283" idx="2"/>
            <a:endCxn id="263" idx="0"/>
          </p:cNvCxnSpPr>
          <p:nvPr/>
        </p:nvCxnSpPr>
        <p:spPr>
          <a:xfrm>
            <a:off x="3019063" y="2126833"/>
            <a:ext cx="1603609" cy="1948095"/>
          </a:xfrm>
          <a:prstGeom prst="line">
            <a:avLst/>
          </a:prstGeom>
          <a:noFill/>
          <a:ln w="3175" cap="flat" cmpd="sng" algn="ctr">
            <a:solidFill>
              <a:srgbClr val="FFC060"/>
            </a:solidFill>
            <a:prstDash val="solid"/>
          </a:ln>
          <a:effectLst/>
        </p:spPr>
      </p:cxnSp>
      <p:sp>
        <p:nvSpPr>
          <p:cNvPr id="289" name="矩形 288"/>
          <p:cNvSpPr/>
          <p:nvPr/>
        </p:nvSpPr>
        <p:spPr>
          <a:xfrm>
            <a:off x="512440" y="457577"/>
            <a:ext cx="1222571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绍兴区域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</a:t>
            </a:r>
          </a:p>
        </p:txBody>
      </p:sp>
      <p:pic>
        <p:nvPicPr>
          <p:cNvPr id="290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96792" y="1185539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1" name="圆角矩形 390"/>
          <p:cNvSpPr/>
          <p:nvPr/>
        </p:nvSpPr>
        <p:spPr>
          <a:xfrm>
            <a:off x="3277251" y="579741"/>
            <a:ext cx="894310" cy="325287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16" tIns="60957" rIns="121916" bIns="60957"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统一云管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2" name="矩形 291"/>
          <p:cNvSpPr/>
          <p:nvPr/>
        </p:nvSpPr>
        <p:spPr>
          <a:xfrm>
            <a:off x="2268477" y="893322"/>
            <a:ext cx="706276" cy="338548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ASBR</a:t>
            </a:r>
          </a:p>
        </p:txBody>
      </p:sp>
      <p:pic>
        <p:nvPicPr>
          <p:cNvPr id="293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96792" y="1487559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4" name="矩形 293"/>
          <p:cNvSpPr/>
          <p:nvPr/>
        </p:nvSpPr>
        <p:spPr>
          <a:xfrm>
            <a:off x="2914051" y="6012629"/>
            <a:ext cx="951534" cy="292382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接入物理机</a:t>
            </a:r>
          </a:p>
        </p:txBody>
      </p:sp>
      <p:sp>
        <p:nvSpPr>
          <p:cNvPr id="295" name="矩形 294"/>
          <p:cNvSpPr/>
          <p:nvPr/>
        </p:nvSpPr>
        <p:spPr>
          <a:xfrm>
            <a:off x="2493808" y="6164335"/>
            <a:ext cx="3296089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云网关系统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6" name="矩形 295"/>
          <p:cNvSpPr/>
          <p:nvPr/>
        </p:nvSpPr>
        <p:spPr>
          <a:xfrm>
            <a:off x="6210671" y="6170573"/>
            <a:ext cx="1699822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MEC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业务系统</a:t>
            </a:r>
          </a:p>
        </p:txBody>
      </p:sp>
      <p:cxnSp>
        <p:nvCxnSpPr>
          <p:cNvPr id="297" name="直接连接符 296"/>
          <p:cNvCxnSpPr>
            <a:stCxn id="380" idx="0"/>
            <a:endCxn id="271" idx="2"/>
          </p:cNvCxnSpPr>
          <p:nvPr/>
        </p:nvCxnSpPr>
        <p:spPr>
          <a:xfrm flipH="1" flipV="1">
            <a:off x="4786051" y="2751537"/>
            <a:ext cx="536584" cy="47549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298" name="直接连接符 297"/>
          <p:cNvCxnSpPr>
            <a:stCxn id="263" idx="2"/>
            <a:endCxn id="260" idx="3"/>
          </p:cNvCxnSpPr>
          <p:nvPr/>
        </p:nvCxnSpPr>
        <p:spPr>
          <a:xfrm flipH="1">
            <a:off x="3882457" y="4314045"/>
            <a:ext cx="740215" cy="23176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99" name="直接连接符 298"/>
          <p:cNvCxnSpPr>
            <a:stCxn id="264" idx="2"/>
            <a:endCxn id="260" idx="3"/>
          </p:cNvCxnSpPr>
          <p:nvPr/>
        </p:nvCxnSpPr>
        <p:spPr>
          <a:xfrm flipH="1">
            <a:off x="3882457" y="4296462"/>
            <a:ext cx="1355217" cy="24935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300" name="圆角矩形 507"/>
          <p:cNvSpPr/>
          <p:nvPr/>
        </p:nvSpPr>
        <p:spPr>
          <a:xfrm>
            <a:off x="415511" y="1100674"/>
            <a:ext cx="1330876" cy="325287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16" tIns="60957" rIns="121916" bIns="60957"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研发公司编排器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01" name="直接连接符 300"/>
          <p:cNvCxnSpPr>
            <a:stCxn id="379" idx="0"/>
            <a:endCxn id="272" idx="2"/>
          </p:cNvCxnSpPr>
          <p:nvPr/>
        </p:nvCxnSpPr>
        <p:spPr>
          <a:xfrm flipV="1">
            <a:off x="4671226" y="2755960"/>
            <a:ext cx="766234" cy="466645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02" name="圆角矩形 507"/>
          <p:cNvSpPr/>
          <p:nvPr/>
        </p:nvSpPr>
        <p:spPr>
          <a:xfrm>
            <a:off x="415139" y="1524623"/>
            <a:ext cx="1330876" cy="325287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16" tIns="60957" rIns="121916" bIns="60957"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研发公司控制器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03" name="文本框 302"/>
          <p:cNvSpPr txBox="1"/>
          <p:nvPr/>
        </p:nvSpPr>
        <p:spPr>
          <a:xfrm>
            <a:off x="596757" y="822836"/>
            <a:ext cx="1222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K8S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集群</a:t>
            </a:r>
          </a:p>
        </p:txBody>
      </p:sp>
      <p:pic>
        <p:nvPicPr>
          <p:cNvPr id="304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4759" y="1224327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5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4336" y="1217626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6" name="矩形 305"/>
          <p:cNvSpPr/>
          <p:nvPr/>
        </p:nvSpPr>
        <p:spPr>
          <a:xfrm>
            <a:off x="4136983" y="1121704"/>
            <a:ext cx="706276" cy="338548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ASBR</a:t>
            </a:r>
          </a:p>
        </p:txBody>
      </p:sp>
      <p:sp>
        <p:nvSpPr>
          <p:cNvPr id="307" name="矩形 306"/>
          <p:cNvSpPr/>
          <p:nvPr/>
        </p:nvSpPr>
        <p:spPr>
          <a:xfrm>
            <a:off x="3911179" y="877182"/>
            <a:ext cx="1496661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金华区域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</a:t>
            </a:r>
          </a:p>
        </p:txBody>
      </p:sp>
      <p:sp>
        <p:nvSpPr>
          <p:cNvPr id="308" name="圆角矩形 48"/>
          <p:cNvSpPr/>
          <p:nvPr/>
        </p:nvSpPr>
        <p:spPr>
          <a:xfrm>
            <a:off x="2676736" y="5040062"/>
            <a:ext cx="1489076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09" name="Rectangle 43"/>
          <p:cNvSpPr>
            <a:spLocks noChangeArrowheads="1"/>
          </p:cNvSpPr>
          <p:nvPr/>
        </p:nvSpPr>
        <p:spPr bwMode="auto">
          <a:xfrm>
            <a:off x="2745204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0" name="Rectangle 43"/>
          <p:cNvSpPr>
            <a:spLocks noChangeArrowheads="1"/>
          </p:cNvSpPr>
          <p:nvPr/>
        </p:nvSpPr>
        <p:spPr bwMode="auto">
          <a:xfrm rot="5400000">
            <a:off x="2895649" y="5011304"/>
            <a:ext cx="316737" cy="60985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1" name="矩形 310"/>
          <p:cNvSpPr/>
          <p:nvPr/>
        </p:nvSpPr>
        <p:spPr>
          <a:xfrm>
            <a:off x="2864942" y="5080541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3142292" y="5080542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3" name="Rectangle 43"/>
          <p:cNvSpPr>
            <a:spLocks noChangeArrowheads="1"/>
          </p:cNvSpPr>
          <p:nvPr/>
        </p:nvSpPr>
        <p:spPr bwMode="auto">
          <a:xfrm rot="5400000">
            <a:off x="3630607" y="5015130"/>
            <a:ext cx="316737" cy="60985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4" name="矩形 313"/>
          <p:cNvSpPr/>
          <p:nvPr/>
        </p:nvSpPr>
        <p:spPr>
          <a:xfrm>
            <a:off x="3599900" y="5084367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5" name="矩形 314"/>
          <p:cNvSpPr/>
          <p:nvPr/>
        </p:nvSpPr>
        <p:spPr>
          <a:xfrm>
            <a:off x="3877250" y="5084368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6" name="Rectangle 43"/>
          <p:cNvSpPr>
            <a:spLocks noChangeArrowheads="1"/>
          </p:cNvSpPr>
          <p:nvPr/>
        </p:nvSpPr>
        <p:spPr bwMode="auto">
          <a:xfrm>
            <a:off x="3091455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7" name="Rectangle 43"/>
          <p:cNvSpPr>
            <a:spLocks noChangeArrowheads="1"/>
          </p:cNvSpPr>
          <p:nvPr/>
        </p:nvSpPr>
        <p:spPr bwMode="auto">
          <a:xfrm>
            <a:off x="3437706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8" name="Rectangle 43"/>
          <p:cNvSpPr>
            <a:spLocks noChangeArrowheads="1"/>
          </p:cNvSpPr>
          <p:nvPr/>
        </p:nvSpPr>
        <p:spPr bwMode="auto">
          <a:xfrm>
            <a:off x="3783957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9" name="圆角矩形 48"/>
          <p:cNvSpPr/>
          <p:nvPr/>
        </p:nvSpPr>
        <p:spPr>
          <a:xfrm>
            <a:off x="4334617" y="5040425"/>
            <a:ext cx="1214051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0" name="Rectangle 43"/>
          <p:cNvSpPr>
            <a:spLocks noChangeArrowheads="1"/>
          </p:cNvSpPr>
          <p:nvPr/>
        </p:nvSpPr>
        <p:spPr bwMode="auto">
          <a:xfrm rot="5400000">
            <a:off x="4779259" y="4944489"/>
            <a:ext cx="316737" cy="95210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</a:t>
            </a: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1" name="矩形 320"/>
          <p:cNvSpPr/>
          <p:nvPr/>
        </p:nvSpPr>
        <p:spPr>
          <a:xfrm>
            <a:off x="4577426" y="5184852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2" name="矩形 321"/>
          <p:cNvSpPr/>
          <p:nvPr/>
        </p:nvSpPr>
        <p:spPr>
          <a:xfrm>
            <a:off x="5167536" y="5179911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23" name="直接连接符 322"/>
          <p:cNvCxnSpPr>
            <a:stCxn id="308" idx="0"/>
            <a:endCxn id="260" idx="2"/>
          </p:cNvCxnSpPr>
          <p:nvPr/>
        </p:nvCxnSpPr>
        <p:spPr>
          <a:xfrm flipV="1">
            <a:off x="3421274" y="4669078"/>
            <a:ext cx="236688" cy="370984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24" name="直接连接符 323"/>
          <p:cNvCxnSpPr>
            <a:stCxn id="319" idx="0"/>
            <a:endCxn id="260" idx="2"/>
          </p:cNvCxnSpPr>
          <p:nvPr/>
        </p:nvCxnSpPr>
        <p:spPr>
          <a:xfrm flipH="1" flipV="1">
            <a:off x="3657962" y="4669078"/>
            <a:ext cx="1283681" cy="37134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25" name="直接连接符 324"/>
          <p:cNvCxnSpPr>
            <a:stCxn id="311" idx="0"/>
            <a:endCxn id="263" idx="2"/>
          </p:cNvCxnSpPr>
          <p:nvPr/>
        </p:nvCxnSpPr>
        <p:spPr>
          <a:xfrm flipV="1">
            <a:off x="2918708" y="4314045"/>
            <a:ext cx="1703964" cy="76649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6" name="直接连接符 325"/>
          <p:cNvCxnSpPr>
            <a:stCxn id="312" idx="0"/>
            <a:endCxn id="264" idx="2"/>
          </p:cNvCxnSpPr>
          <p:nvPr/>
        </p:nvCxnSpPr>
        <p:spPr>
          <a:xfrm flipV="1">
            <a:off x="3196058" y="4296462"/>
            <a:ext cx="2041616" cy="784080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7" name="直接连接符 326"/>
          <p:cNvCxnSpPr>
            <a:stCxn id="314" idx="0"/>
            <a:endCxn id="263" idx="2"/>
          </p:cNvCxnSpPr>
          <p:nvPr/>
        </p:nvCxnSpPr>
        <p:spPr>
          <a:xfrm flipV="1">
            <a:off x="3653666" y="4314045"/>
            <a:ext cx="969006" cy="770322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8" name="直接连接符 327"/>
          <p:cNvCxnSpPr>
            <a:stCxn id="321" idx="0"/>
            <a:endCxn id="263" idx="2"/>
          </p:cNvCxnSpPr>
          <p:nvPr/>
        </p:nvCxnSpPr>
        <p:spPr>
          <a:xfrm flipH="1" flipV="1">
            <a:off x="4622672" y="4314045"/>
            <a:ext cx="38694" cy="870807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9" name="直接连接符 328"/>
          <p:cNvCxnSpPr>
            <a:stCxn id="322" idx="0"/>
            <a:endCxn id="263" idx="2"/>
          </p:cNvCxnSpPr>
          <p:nvPr/>
        </p:nvCxnSpPr>
        <p:spPr>
          <a:xfrm flipH="1" flipV="1">
            <a:off x="4622672" y="4314045"/>
            <a:ext cx="628804" cy="86586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30" name="直接连接符 329"/>
          <p:cNvCxnSpPr>
            <a:stCxn id="315" idx="0"/>
            <a:endCxn id="264" idx="2"/>
          </p:cNvCxnSpPr>
          <p:nvPr/>
        </p:nvCxnSpPr>
        <p:spPr>
          <a:xfrm flipV="1">
            <a:off x="3931016" y="4296462"/>
            <a:ext cx="1306658" cy="78790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31" name="直接连接符 330"/>
          <p:cNvCxnSpPr>
            <a:stCxn id="321" idx="0"/>
            <a:endCxn id="264" idx="2"/>
          </p:cNvCxnSpPr>
          <p:nvPr/>
        </p:nvCxnSpPr>
        <p:spPr>
          <a:xfrm flipV="1">
            <a:off x="4661366" y="4296462"/>
            <a:ext cx="576308" cy="888390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32" name="直接连接符 331"/>
          <p:cNvCxnSpPr>
            <a:stCxn id="322" idx="0"/>
            <a:endCxn id="264" idx="2"/>
          </p:cNvCxnSpPr>
          <p:nvPr/>
        </p:nvCxnSpPr>
        <p:spPr>
          <a:xfrm flipH="1" flipV="1">
            <a:off x="5237674" y="4296462"/>
            <a:ext cx="13802" cy="883449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33" name="圆角矩形 48"/>
          <p:cNvSpPr/>
          <p:nvPr/>
        </p:nvSpPr>
        <p:spPr>
          <a:xfrm>
            <a:off x="6318982" y="5041381"/>
            <a:ext cx="1214051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4" name="Rectangle 43"/>
          <p:cNvSpPr>
            <a:spLocks noChangeArrowheads="1"/>
          </p:cNvSpPr>
          <p:nvPr/>
        </p:nvSpPr>
        <p:spPr bwMode="auto">
          <a:xfrm rot="10800000">
            <a:off x="6398620" y="5201770"/>
            <a:ext cx="506171" cy="7595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NAS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5" name="矩形 334"/>
          <p:cNvSpPr/>
          <p:nvPr/>
        </p:nvSpPr>
        <p:spPr>
          <a:xfrm>
            <a:off x="6442383" y="5124126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6" name="矩形 335"/>
          <p:cNvSpPr/>
          <p:nvPr/>
        </p:nvSpPr>
        <p:spPr>
          <a:xfrm>
            <a:off x="6694959" y="5120710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7" name="Rectangle 43"/>
          <p:cNvSpPr>
            <a:spLocks noChangeArrowheads="1"/>
          </p:cNvSpPr>
          <p:nvPr/>
        </p:nvSpPr>
        <p:spPr bwMode="auto">
          <a:xfrm rot="10800000">
            <a:off x="6960920" y="5201770"/>
            <a:ext cx="506171" cy="7595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NAS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8" name="矩形 337"/>
          <p:cNvSpPr/>
          <p:nvPr/>
        </p:nvSpPr>
        <p:spPr>
          <a:xfrm>
            <a:off x="7009230" y="5124126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9" name="矩形 338"/>
          <p:cNvSpPr/>
          <p:nvPr/>
        </p:nvSpPr>
        <p:spPr>
          <a:xfrm>
            <a:off x="7258750" y="5120710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0" name="矩形 339"/>
          <p:cNvSpPr/>
          <p:nvPr/>
        </p:nvSpPr>
        <p:spPr>
          <a:xfrm>
            <a:off x="6332311" y="5992421"/>
            <a:ext cx="1165501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KVM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计算资源</a:t>
            </a:r>
          </a:p>
        </p:txBody>
      </p:sp>
      <p:pic>
        <p:nvPicPr>
          <p:cNvPr id="341" name="Picture 14" descr="应用控制网关(抽象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36" y="5982740"/>
            <a:ext cx="475885" cy="3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2" name="Picture 14" descr="应用控制网关(抽象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6242" y="5983852"/>
            <a:ext cx="475885" cy="3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43" name="直接连接符 342"/>
          <p:cNvCxnSpPr>
            <a:stCxn id="341" idx="0"/>
            <a:endCxn id="349" idx="2"/>
          </p:cNvCxnSpPr>
          <p:nvPr/>
        </p:nvCxnSpPr>
        <p:spPr>
          <a:xfrm flipV="1">
            <a:off x="306279" y="5459535"/>
            <a:ext cx="655207" cy="523205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44" name="直接连接符 343"/>
          <p:cNvCxnSpPr>
            <a:stCxn id="342" idx="0"/>
            <a:endCxn id="348" idx="2"/>
          </p:cNvCxnSpPr>
          <p:nvPr/>
        </p:nvCxnSpPr>
        <p:spPr>
          <a:xfrm flipH="1" flipV="1">
            <a:off x="310077" y="5455112"/>
            <a:ext cx="664108" cy="528740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45" name="Text Box 100"/>
          <p:cNvSpPr txBox="1">
            <a:spLocks noChangeArrowheads="1"/>
          </p:cNvSpPr>
          <p:nvPr/>
        </p:nvSpPr>
        <p:spPr bwMode="auto">
          <a:xfrm>
            <a:off x="732773" y="6215835"/>
            <a:ext cx="513874" cy="3090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121896" tIns="60948" rIns="121896" bIns="60948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OLT</a:t>
            </a:r>
          </a:p>
        </p:txBody>
      </p:sp>
      <p:sp>
        <p:nvSpPr>
          <p:cNvPr id="346" name="Text Box 100"/>
          <p:cNvSpPr txBox="1">
            <a:spLocks noChangeArrowheads="1"/>
          </p:cNvSpPr>
          <p:nvPr/>
        </p:nvSpPr>
        <p:spPr bwMode="auto">
          <a:xfrm>
            <a:off x="60697" y="6227735"/>
            <a:ext cx="513874" cy="3090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121896" tIns="60948" rIns="121896" bIns="60948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OLT</a:t>
            </a:r>
          </a:p>
        </p:txBody>
      </p:sp>
      <p:grpSp>
        <p:nvGrpSpPr>
          <p:cNvPr id="347" name="组合 346"/>
          <p:cNvGrpSpPr/>
          <p:nvPr/>
        </p:nvGrpSpPr>
        <p:grpSpPr>
          <a:xfrm>
            <a:off x="85581" y="5158323"/>
            <a:ext cx="1100400" cy="301212"/>
            <a:chOff x="1043608" y="3452989"/>
            <a:chExt cx="825300" cy="264043"/>
          </a:xfrm>
        </p:grpSpPr>
        <p:pic>
          <p:nvPicPr>
            <p:cNvPr id="348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50" name="直接连接符 349"/>
            <p:cNvCxnSpPr>
              <a:stCxn id="348" idx="3"/>
              <a:endCxn id="349" idx="1"/>
            </p:cNvCxnSpPr>
            <p:nvPr/>
          </p:nvCxnSpPr>
          <p:spPr>
            <a:xfrm>
              <a:off x="1380351" y="3583072"/>
              <a:ext cx="151814" cy="387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351" name="直接连接符 350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352" name="椭圆 351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353" name="直接连接符 352"/>
          <p:cNvCxnSpPr>
            <a:stCxn id="341" idx="0"/>
            <a:endCxn id="348" idx="2"/>
          </p:cNvCxnSpPr>
          <p:nvPr/>
        </p:nvCxnSpPr>
        <p:spPr>
          <a:xfrm flipV="1">
            <a:off x="306279" y="5455112"/>
            <a:ext cx="3798" cy="527628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54" name="直接连接符 353"/>
          <p:cNvCxnSpPr>
            <a:stCxn id="342" idx="0"/>
            <a:endCxn id="349" idx="2"/>
          </p:cNvCxnSpPr>
          <p:nvPr/>
        </p:nvCxnSpPr>
        <p:spPr>
          <a:xfrm flipH="1" flipV="1">
            <a:off x="961486" y="5459535"/>
            <a:ext cx="12699" cy="524317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55" name="矩形 354"/>
          <p:cNvSpPr/>
          <p:nvPr/>
        </p:nvSpPr>
        <p:spPr>
          <a:xfrm>
            <a:off x="1146240" y="5150374"/>
            <a:ext cx="751160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DCSW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56" name="直接连接符 355"/>
          <p:cNvCxnSpPr>
            <a:stCxn id="255" idx="2"/>
            <a:endCxn id="359" idx="0"/>
          </p:cNvCxnSpPr>
          <p:nvPr/>
        </p:nvCxnSpPr>
        <p:spPr>
          <a:xfrm flipH="1">
            <a:off x="305782" y="1924462"/>
            <a:ext cx="4775699" cy="2321750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357" name="直接连接符 356"/>
          <p:cNvCxnSpPr>
            <a:stCxn id="258" idx="2"/>
            <a:endCxn id="360" idx="0"/>
          </p:cNvCxnSpPr>
          <p:nvPr/>
        </p:nvCxnSpPr>
        <p:spPr>
          <a:xfrm flipH="1">
            <a:off x="957191" y="1924838"/>
            <a:ext cx="5230341" cy="2325797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grpSp>
        <p:nvGrpSpPr>
          <p:cNvPr id="358" name="组合 357"/>
          <p:cNvGrpSpPr/>
          <p:nvPr/>
        </p:nvGrpSpPr>
        <p:grpSpPr>
          <a:xfrm>
            <a:off x="81286" y="4246212"/>
            <a:ext cx="1100400" cy="301212"/>
            <a:chOff x="1043608" y="3452989"/>
            <a:chExt cx="825300" cy="264043"/>
          </a:xfrm>
        </p:grpSpPr>
        <p:pic>
          <p:nvPicPr>
            <p:cNvPr id="35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0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1" name="矩形 360"/>
          <p:cNvSpPr/>
          <p:nvPr/>
        </p:nvSpPr>
        <p:spPr>
          <a:xfrm>
            <a:off x="1197108" y="4219842"/>
            <a:ext cx="597271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MSE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62" name="直接连接符 361"/>
          <p:cNvCxnSpPr>
            <a:stCxn id="255" idx="2"/>
            <a:endCxn id="360" idx="0"/>
          </p:cNvCxnSpPr>
          <p:nvPr/>
        </p:nvCxnSpPr>
        <p:spPr>
          <a:xfrm flipH="1">
            <a:off x="957191" y="1924462"/>
            <a:ext cx="4124290" cy="2326173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363" name="直接连接符 362"/>
          <p:cNvCxnSpPr>
            <a:stCxn id="258" idx="2"/>
            <a:endCxn id="359" idx="0"/>
          </p:cNvCxnSpPr>
          <p:nvPr/>
        </p:nvCxnSpPr>
        <p:spPr>
          <a:xfrm flipH="1">
            <a:off x="305782" y="1924838"/>
            <a:ext cx="5881750" cy="2321374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364" name="直接连接符 363"/>
          <p:cNvCxnSpPr>
            <a:stCxn id="348" idx="0"/>
            <a:endCxn id="359" idx="2"/>
          </p:cNvCxnSpPr>
          <p:nvPr/>
        </p:nvCxnSpPr>
        <p:spPr>
          <a:xfrm flipH="1" flipV="1">
            <a:off x="305782" y="4543001"/>
            <a:ext cx="4295" cy="615322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65" name="直接连接符 364"/>
          <p:cNvCxnSpPr>
            <a:stCxn id="349" idx="0"/>
            <a:endCxn id="360" idx="2"/>
          </p:cNvCxnSpPr>
          <p:nvPr/>
        </p:nvCxnSpPr>
        <p:spPr>
          <a:xfrm flipH="1" flipV="1">
            <a:off x="957191" y="4547424"/>
            <a:ext cx="4295" cy="615322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66" name="直接连接符 365"/>
          <p:cNvCxnSpPr>
            <a:stCxn id="348" idx="0"/>
            <a:endCxn id="360" idx="2"/>
          </p:cNvCxnSpPr>
          <p:nvPr/>
        </p:nvCxnSpPr>
        <p:spPr>
          <a:xfrm flipV="1">
            <a:off x="310077" y="4547424"/>
            <a:ext cx="647114" cy="610899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67" name="直接连接符 366"/>
          <p:cNvCxnSpPr>
            <a:stCxn id="349" idx="0"/>
            <a:endCxn id="359" idx="2"/>
          </p:cNvCxnSpPr>
          <p:nvPr/>
        </p:nvCxnSpPr>
        <p:spPr>
          <a:xfrm flipH="1" flipV="1">
            <a:off x="305782" y="4543001"/>
            <a:ext cx="655704" cy="619745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68" name="直接连接符 367"/>
          <p:cNvCxnSpPr>
            <a:stCxn id="293" idx="1"/>
            <a:endCxn id="251" idx="3"/>
          </p:cNvCxnSpPr>
          <p:nvPr/>
        </p:nvCxnSpPr>
        <p:spPr>
          <a:xfrm flipH="1" flipV="1">
            <a:off x="1796290" y="1433463"/>
            <a:ext cx="600502" cy="197833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69" name="直接连接符 368"/>
          <p:cNvCxnSpPr>
            <a:stCxn id="290" idx="1"/>
            <a:endCxn id="251" idx="3"/>
          </p:cNvCxnSpPr>
          <p:nvPr/>
        </p:nvCxnSpPr>
        <p:spPr>
          <a:xfrm flipH="1">
            <a:off x="1796290" y="1329276"/>
            <a:ext cx="600502" cy="104187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0" name="直接连接符 369"/>
          <p:cNvCxnSpPr>
            <a:stCxn id="304" idx="0"/>
            <a:endCxn id="291" idx="2"/>
          </p:cNvCxnSpPr>
          <p:nvPr/>
        </p:nvCxnSpPr>
        <p:spPr>
          <a:xfrm flipV="1">
            <a:off x="3499583" y="905028"/>
            <a:ext cx="224823" cy="319299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1" name="直接连接符 370"/>
          <p:cNvCxnSpPr>
            <a:stCxn id="305" idx="0"/>
            <a:endCxn id="291" idx="2"/>
          </p:cNvCxnSpPr>
          <p:nvPr/>
        </p:nvCxnSpPr>
        <p:spPr>
          <a:xfrm flipH="1" flipV="1">
            <a:off x="3724406" y="905028"/>
            <a:ext cx="274754" cy="31259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2" name="直接连接符 371"/>
          <p:cNvCxnSpPr>
            <a:stCxn id="333" idx="0"/>
            <a:endCxn id="260" idx="2"/>
          </p:cNvCxnSpPr>
          <p:nvPr/>
        </p:nvCxnSpPr>
        <p:spPr>
          <a:xfrm flipH="1" flipV="1">
            <a:off x="3657962" y="4669078"/>
            <a:ext cx="3268046" cy="372303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73" name="直接连接符 372"/>
          <p:cNvCxnSpPr>
            <a:stCxn id="335" idx="0"/>
            <a:endCxn id="263" idx="2"/>
          </p:cNvCxnSpPr>
          <p:nvPr/>
        </p:nvCxnSpPr>
        <p:spPr>
          <a:xfrm flipH="1" flipV="1">
            <a:off x="4622672" y="4314045"/>
            <a:ext cx="1903651" cy="81008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4" name="直接连接符 373"/>
          <p:cNvCxnSpPr>
            <a:stCxn id="338" idx="0"/>
            <a:endCxn id="263" idx="2"/>
          </p:cNvCxnSpPr>
          <p:nvPr/>
        </p:nvCxnSpPr>
        <p:spPr>
          <a:xfrm flipH="1" flipV="1">
            <a:off x="4622672" y="4314045"/>
            <a:ext cx="2470498" cy="81008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5" name="直接连接符 374"/>
          <p:cNvCxnSpPr>
            <a:stCxn id="336" idx="0"/>
            <a:endCxn id="264" idx="2"/>
          </p:cNvCxnSpPr>
          <p:nvPr/>
        </p:nvCxnSpPr>
        <p:spPr>
          <a:xfrm flipH="1" flipV="1">
            <a:off x="5237674" y="4296462"/>
            <a:ext cx="1541225" cy="8242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6" name="直接连接符 375"/>
          <p:cNvCxnSpPr>
            <a:stCxn id="339" idx="0"/>
            <a:endCxn id="264" idx="2"/>
          </p:cNvCxnSpPr>
          <p:nvPr/>
        </p:nvCxnSpPr>
        <p:spPr>
          <a:xfrm flipH="1" flipV="1">
            <a:off x="5237674" y="4296462"/>
            <a:ext cx="2105016" cy="8242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77" name="矩形 376"/>
          <p:cNvSpPr/>
          <p:nvPr/>
        </p:nvSpPr>
        <p:spPr>
          <a:xfrm>
            <a:off x="5437353" y="4023165"/>
            <a:ext cx="733527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S6900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378" name="组合 377"/>
          <p:cNvGrpSpPr/>
          <p:nvPr/>
        </p:nvGrpSpPr>
        <p:grpSpPr>
          <a:xfrm>
            <a:off x="4446730" y="3222605"/>
            <a:ext cx="1100400" cy="301212"/>
            <a:chOff x="1043608" y="3452989"/>
            <a:chExt cx="825300" cy="264043"/>
          </a:xfrm>
        </p:grpSpPr>
        <p:pic>
          <p:nvPicPr>
            <p:cNvPr id="37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0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81" name="直接连接符 380"/>
            <p:cNvCxnSpPr>
              <a:stCxn id="379" idx="3"/>
              <a:endCxn id="380" idx="1"/>
            </p:cNvCxnSpPr>
            <p:nvPr/>
          </p:nvCxnSpPr>
          <p:spPr>
            <a:xfrm>
              <a:off x="1380351" y="3583072"/>
              <a:ext cx="151814" cy="387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382" name="直接连接符 381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383" name="椭圆 382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384" name="矩形 383"/>
          <p:cNvSpPr/>
          <p:nvPr/>
        </p:nvSpPr>
        <p:spPr>
          <a:xfrm>
            <a:off x="5507389" y="3214656"/>
            <a:ext cx="751160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DCSW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85" name="直接连接符 384"/>
          <p:cNvCxnSpPr>
            <a:stCxn id="263" idx="0"/>
            <a:endCxn id="379" idx="2"/>
          </p:cNvCxnSpPr>
          <p:nvPr/>
        </p:nvCxnSpPr>
        <p:spPr>
          <a:xfrm flipV="1">
            <a:off x="4622672" y="3519394"/>
            <a:ext cx="48554" cy="555534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cxnSp>
        <p:nvCxnSpPr>
          <p:cNvPr id="386" name="直接连接符 385"/>
          <p:cNvCxnSpPr>
            <a:stCxn id="264" idx="0"/>
            <a:endCxn id="379" idx="2"/>
          </p:cNvCxnSpPr>
          <p:nvPr/>
        </p:nvCxnSpPr>
        <p:spPr>
          <a:xfrm flipH="1" flipV="1">
            <a:off x="4671226" y="3519394"/>
            <a:ext cx="566448" cy="537951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cxnSp>
        <p:nvCxnSpPr>
          <p:cNvPr id="387" name="直接连接符 386"/>
          <p:cNvCxnSpPr>
            <a:endCxn id="380" idx="2"/>
          </p:cNvCxnSpPr>
          <p:nvPr/>
        </p:nvCxnSpPr>
        <p:spPr>
          <a:xfrm flipV="1">
            <a:off x="4626120" y="3523817"/>
            <a:ext cx="696515" cy="533528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cxnSp>
        <p:nvCxnSpPr>
          <p:cNvPr id="388" name="直接连接符 387"/>
          <p:cNvCxnSpPr>
            <a:stCxn id="264" idx="0"/>
            <a:endCxn id="380" idx="2"/>
          </p:cNvCxnSpPr>
          <p:nvPr/>
        </p:nvCxnSpPr>
        <p:spPr>
          <a:xfrm flipV="1">
            <a:off x="5237674" y="3523817"/>
            <a:ext cx="84961" cy="533528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sp>
        <p:nvSpPr>
          <p:cNvPr id="389" name="矩形: 圆角 388"/>
          <p:cNvSpPr/>
          <p:nvPr/>
        </p:nvSpPr>
        <p:spPr>
          <a:xfrm>
            <a:off x="8321850" y="2938204"/>
            <a:ext cx="3767121" cy="392936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90" name="圆角矩形 228"/>
          <p:cNvSpPr/>
          <p:nvPr/>
        </p:nvSpPr>
        <p:spPr>
          <a:xfrm>
            <a:off x="9324024" y="5044267"/>
            <a:ext cx="1705816" cy="1626573"/>
          </a:xfrm>
          <a:prstGeom prst="roundRect">
            <a:avLst>
              <a:gd name="adj" fmla="val 11798"/>
            </a:avLst>
          </a:prstGeom>
          <a:solidFill>
            <a:sysClr val="window" lastClr="FFFFFF">
              <a:alpha val="0"/>
            </a:sysClr>
          </a:solidFill>
          <a:ln w="19050" cap="flat" cmpd="sng" algn="ctr">
            <a:solidFill>
              <a:srgbClr val="0070C0"/>
            </a:solidFill>
            <a:prstDash val="dash"/>
            <a:headEnd type="none" w="med" len="med"/>
            <a:tailEnd type="none" w="med" len="med"/>
          </a:ln>
          <a:effectLst/>
        </p:spPr>
        <p:txBody>
          <a:bodyPr lIns="121916" tIns="60957" rIns="121916" bIns="60957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91" name="矩形 390"/>
          <p:cNvSpPr/>
          <p:nvPr/>
        </p:nvSpPr>
        <p:spPr>
          <a:xfrm>
            <a:off x="8567228" y="3425628"/>
            <a:ext cx="1223003" cy="55399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嘉兴城域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资源池</a:t>
            </a:r>
          </a:p>
        </p:txBody>
      </p:sp>
      <p:sp>
        <p:nvSpPr>
          <p:cNvPr id="392" name="矩形 391"/>
          <p:cNvSpPr/>
          <p:nvPr/>
        </p:nvSpPr>
        <p:spPr>
          <a:xfrm>
            <a:off x="10708666" y="3753147"/>
            <a:ext cx="722306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SPINE</a:t>
            </a:r>
          </a:p>
        </p:txBody>
      </p:sp>
      <p:sp>
        <p:nvSpPr>
          <p:cNvPr id="393" name="矩形 392"/>
          <p:cNvSpPr/>
          <p:nvPr/>
        </p:nvSpPr>
        <p:spPr>
          <a:xfrm>
            <a:off x="10510554" y="4324349"/>
            <a:ext cx="628626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LEAF</a:t>
            </a:r>
          </a:p>
        </p:txBody>
      </p:sp>
      <p:sp>
        <p:nvSpPr>
          <p:cNvPr id="396" name="矩形 395"/>
          <p:cNvSpPr/>
          <p:nvPr/>
        </p:nvSpPr>
        <p:spPr>
          <a:xfrm>
            <a:off x="9333256" y="6336236"/>
            <a:ext cx="1696584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MEC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业务系统</a:t>
            </a:r>
          </a:p>
        </p:txBody>
      </p:sp>
      <p:grpSp>
        <p:nvGrpSpPr>
          <p:cNvPr id="397" name="组合 396"/>
          <p:cNvGrpSpPr/>
          <p:nvPr/>
        </p:nvGrpSpPr>
        <p:grpSpPr>
          <a:xfrm>
            <a:off x="9510608" y="3760475"/>
            <a:ext cx="1100400" cy="301212"/>
            <a:chOff x="1043608" y="3452989"/>
            <a:chExt cx="825300" cy="264043"/>
          </a:xfrm>
        </p:grpSpPr>
        <p:pic>
          <p:nvPicPr>
            <p:cNvPr id="398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00" name="直接连接符 399"/>
            <p:cNvCxnSpPr>
              <a:stCxn id="398" idx="3"/>
              <a:endCxn id="399" idx="1"/>
            </p:cNvCxnSpPr>
            <p:nvPr/>
          </p:nvCxnSpPr>
          <p:spPr>
            <a:xfrm>
              <a:off x="1380351" y="3583072"/>
              <a:ext cx="151814" cy="387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01" name="直接连接符 400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402" name="椭圆 401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403" name="直接连接符 402"/>
          <p:cNvCxnSpPr>
            <a:stCxn id="399" idx="0"/>
            <a:endCxn id="406" idx="2"/>
          </p:cNvCxnSpPr>
          <p:nvPr/>
        </p:nvCxnSpPr>
        <p:spPr>
          <a:xfrm flipV="1">
            <a:off x="10386513" y="3416220"/>
            <a:ext cx="756425" cy="34867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04" name="直接连接符 403"/>
          <p:cNvCxnSpPr>
            <a:stCxn id="398" idx="0"/>
            <a:endCxn id="405" idx="2"/>
          </p:cNvCxnSpPr>
          <p:nvPr/>
        </p:nvCxnSpPr>
        <p:spPr>
          <a:xfrm flipV="1">
            <a:off x="9735104" y="3432893"/>
            <a:ext cx="1207192" cy="327582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pic>
        <p:nvPicPr>
          <p:cNvPr id="405" name="Picture 60" descr="防火墙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364" y="3105964"/>
            <a:ext cx="269864" cy="32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6" name="Picture 60" descr="防火墙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533" y="3114797"/>
            <a:ext cx="248809" cy="30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7" name="组合 406"/>
          <p:cNvGrpSpPr/>
          <p:nvPr/>
        </p:nvGrpSpPr>
        <p:grpSpPr>
          <a:xfrm>
            <a:off x="9531983" y="4416161"/>
            <a:ext cx="1063993" cy="243352"/>
            <a:chOff x="1043608" y="3433858"/>
            <a:chExt cx="797995" cy="279297"/>
          </a:xfrm>
        </p:grpSpPr>
        <p:pic>
          <p:nvPicPr>
            <p:cNvPr id="408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04860" y="3433858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10" name="直接连接符 409"/>
            <p:cNvCxnSpPr>
              <a:stCxn id="408" idx="3"/>
              <a:endCxn id="409" idx="1"/>
            </p:cNvCxnSpPr>
            <p:nvPr/>
          </p:nvCxnSpPr>
          <p:spPr>
            <a:xfrm flipV="1">
              <a:off x="1379716" y="3564517"/>
              <a:ext cx="125095" cy="1929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11" name="直接连接符 410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412" name="椭圆 411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413" name="矩形 412"/>
          <p:cNvSpPr/>
          <p:nvPr/>
        </p:nvSpPr>
        <p:spPr>
          <a:xfrm>
            <a:off x="11129763" y="4735166"/>
            <a:ext cx="959208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管理交换机</a:t>
            </a:r>
          </a:p>
        </p:txBody>
      </p:sp>
      <p:pic>
        <p:nvPicPr>
          <p:cNvPr id="414" name="Picture 46" descr="中继器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359115" y="4438430"/>
            <a:ext cx="448991" cy="235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5" name="直接连接符 414"/>
          <p:cNvCxnSpPr>
            <a:stCxn id="409" idx="0"/>
            <a:endCxn id="399" idx="2"/>
          </p:cNvCxnSpPr>
          <p:nvPr/>
        </p:nvCxnSpPr>
        <p:spPr>
          <a:xfrm flipV="1">
            <a:off x="10371481" y="4061687"/>
            <a:ext cx="15032" cy="354474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16" name="直接连接符 415"/>
          <p:cNvCxnSpPr>
            <a:stCxn id="408" idx="0"/>
            <a:endCxn id="398" idx="2"/>
          </p:cNvCxnSpPr>
          <p:nvPr/>
        </p:nvCxnSpPr>
        <p:spPr>
          <a:xfrm flipH="1" flipV="1">
            <a:off x="9735104" y="4057264"/>
            <a:ext cx="21375" cy="37556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17" name="直接连接符 416"/>
          <p:cNvCxnSpPr>
            <a:stCxn id="408" idx="0"/>
            <a:endCxn id="399" idx="2"/>
          </p:cNvCxnSpPr>
          <p:nvPr/>
        </p:nvCxnSpPr>
        <p:spPr>
          <a:xfrm flipV="1">
            <a:off x="9756479" y="4061687"/>
            <a:ext cx="630034" cy="371143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18" name="直接连接符 417"/>
          <p:cNvCxnSpPr>
            <a:stCxn id="409" idx="0"/>
            <a:endCxn id="398" idx="2"/>
          </p:cNvCxnSpPr>
          <p:nvPr/>
        </p:nvCxnSpPr>
        <p:spPr>
          <a:xfrm flipH="1" flipV="1">
            <a:off x="9735104" y="4057264"/>
            <a:ext cx="636377" cy="358897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9" name="矩形 418"/>
          <p:cNvSpPr/>
          <p:nvPr/>
        </p:nvSpPr>
        <p:spPr>
          <a:xfrm>
            <a:off x="11270745" y="3063496"/>
            <a:ext cx="504297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FW</a:t>
            </a:r>
          </a:p>
        </p:txBody>
      </p:sp>
      <p:cxnSp>
        <p:nvCxnSpPr>
          <p:cNvPr id="420" name="直接连接符 419"/>
          <p:cNvCxnSpPr>
            <a:stCxn id="399" idx="2"/>
            <a:endCxn id="414" idx="1"/>
          </p:cNvCxnSpPr>
          <p:nvPr/>
        </p:nvCxnSpPr>
        <p:spPr>
          <a:xfrm>
            <a:off x="10386513" y="4061687"/>
            <a:ext cx="972602" cy="494654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21" name="直接连接符 420"/>
          <p:cNvCxnSpPr>
            <a:stCxn id="398" idx="2"/>
            <a:endCxn id="414" idx="1"/>
          </p:cNvCxnSpPr>
          <p:nvPr/>
        </p:nvCxnSpPr>
        <p:spPr>
          <a:xfrm>
            <a:off x="9735104" y="4057264"/>
            <a:ext cx="1624011" cy="49907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422" name="圆角矩形 48"/>
          <p:cNvSpPr/>
          <p:nvPr/>
        </p:nvSpPr>
        <p:spPr>
          <a:xfrm>
            <a:off x="9554508" y="5204999"/>
            <a:ext cx="1214051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23" name="Rectangle 43"/>
          <p:cNvSpPr>
            <a:spLocks noChangeArrowheads="1"/>
          </p:cNvSpPr>
          <p:nvPr/>
        </p:nvSpPr>
        <p:spPr bwMode="auto">
          <a:xfrm rot="10800000">
            <a:off x="9634146" y="5365388"/>
            <a:ext cx="506171" cy="7595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云监控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24" name="矩形 423"/>
          <p:cNvSpPr/>
          <p:nvPr/>
        </p:nvSpPr>
        <p:spPr>
          <a:xfrm>
            <a:off x="9677909" y="5287744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5" name="矩形 424"/>
          <p:cNvSpPr/>
          <p:nvPr/>
        </p:nvSpPr>
        <p:spPr>
          <a:xfrm>
            <a:off x="9930485" y="5284328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6" name="Rectangle 43"/>
          <p:cNvSpPr>
            <a:spLocks noChangeArrowheads="1"/>
          </p:cNvSpPr>
          <p:nvPr/>
        </p:nvSpPr>
        <p:spPr bwMode="auto">
          <a:xfrm rot="10800000">
            <a:off x="10196446" y="5365388"/>
            <a:ext cx="506171" cy="7595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云监控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27" name="矩形 426"/>
          <p:cNvSpPr/>
          <p:nvPr/>
        </p:nvSpPr>
        <p:spPr>
          <a:xfrm>
            <a:off x="10244756" y="5287744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8" name="矩形 427"/>
          <p:cNvSpPr/>
          <p:nvPr/>
        </p:nvSpPr>
        <p:spPr>
          <a:xfrm>
            <a:off x="10494276" y="5284328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9" name="矩形 428"/>
          <p:cNvSpPr/>
          <p:nvPr/>
        </p:nvSpPr>
        <p:spPr>
          <a:xfrm>
            <a:off x="9567837" y="6156039"/>
            <a:ext cx="1165501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KVM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计算资源</a:t>
            </a:r>
          </a:p>
        </p:txBody>
      </p:sp>
      <p:cxnSp>
        <p:nvCxnSpPr>
          <p:cNvPr id="430" name="直接连接符 429"/>
          <p:cNvCxnSpPr>
            <a:stCxn id="424" idx="0"/>
            <a:endCxn id="408" idx="2"/>
          </p:cNvCxnSpPr>
          <p:nvPr/>
        </p:nvCxnSpPr>
        <p:spPr>
          <a:xfrm flipH="1" flipV="1">
            <a:off x="9756479" y="4659513"/>
            <a:ext cx="5370" cy="62823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31" name="直接连接符 430"/>
          <p:cNvCxnSpPr>
            <a:stCxn id="427" idx="0"/>
            <a:endCxn id="408" idx="2"/>
          </p:cNvCxnSpPr>
          <p:nvPr/>
        </p:nvCxnSpPr>
        <p:spPr>
          <a:xfrm flipH="1" flipV="1">
            <a:off x="9756479" y="4659513"/>
            <a:ext cx="572217" cy="62823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32" name="直接连接符 431"/>
          <p:cNvCxnSpPr>
            <a:stCxn id="425" idx="0"/>
            <a:endCxn id="409" idx="2"/>
          </p:cNvCxnSpPr>
          <p:nvPr/>
        </p:nvCxnSpPr>
        <p:spPr>
          <a:xfrm flipV="1">
            <a:off x="10014425" y="4642844"/>
            <a:ext cx="357056" cy="641484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33" name="直接连接符 432"/>
          <p:cNvCxnSpPr>
            <a:stCxn id="428" idx="0"/>
            <a:endCxn id="409" idx="2"/>
          </p:cNvCxnSpPr>
          <p:nvPr/>
        </p:nvCxnSpPr>
        <p:spPr>
          <a:xfrm flipH="1" flipV="1">
            <a:off x="10371481" y="4642844"/>
            <a:ext cx="206735" cy="641484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34" name="直接连接符 433"/>
          <p:cNvCxnSpPr>
            <a:stCxn id="422" idx="0"/>
            <a:endCxn id="414" idx="2"/>
          </p:cNvCxnSpPr>
          <p:nvPr/>
        </p:nvCxnSpPr>
        <p:spPr>
          <a:xfrm flipV="1">
            <a:off x="10161534" y="4674251"/>
            <a:ext cx="1422077" cy="530748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grpSp>
        <p:nvGrpSpPr>
          <p:cNvPr id="435" name="组合 434"/>
          <p:cNvGrpSpPr/>
          <p:nvPr/>
        </p:nvGrpSpPr>
        <p:grpSpPr>
          <a:xfrm>
            <a:off x="9532709" y="2408594"/>
            <a:ext cx="1100400" cy="301212"/>
            <a:chOff x="1043608" y="3452989"/>
            <a:chExt cx="825300" cy="264043"/>
          </a:xfrm>
        </p:grpSpPr>
        <p:pic>
          <p:nvPicPr>
            <p:cNvPr id="436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8" name="矩形 437"/>
          <p:cNvSpPr/>
          <p:nvPr/>
        </p:nvSpPr>
        <p:spPr>
          <a:xfrm>
            <a:off x="10761844" y="2399292"/>
            <a:ext cx="597271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MSE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439" name="直接连接符 438"/>
          <p:cNvCxnSpPr>
            <a:stCxn id="436" idx="2"/>
            <a:endCxn id="398" idx="0"/>
          </p:cNvCxnSpPr>
          <p:nvPr/>
        </p:nvCxnSpPr>
        <p:spPr>
          <a:xfrm flipH="1">
            <a:off x="9735104" y="2705383"/>
            <a:ext cx="22101" cy="1055092"/>
          </a:xfrm>
          <a:prstGeom prst="line">
            <a:avLst/>
          </a:prstGeom>
          <a:noFill/>
          <a:ln w="3175" cap="flat" cmpd="sng" algn="ctr">
            <a:solidFill>
              <a:srgbClr val="FF9900"/>
            </a:solidFill>
            <a:prstDash val="solid"/>
          </a:ln>
          <a:effectLst/>
        </p:spPr>
      </p:cxnSp>
      <p:cxnSp>
        <p:nvCxnSpPr>
          <p:cNvPr id="440" name="直接连接符 439"/>
          <p:cNvCxnSpPr>
            <a:stCxn id="437" idx="2"/>
            <a:endCxn id="398" idx="0"/>
          </p:cNvCxnSpPr>
          <p:nvPr/>
        </p:nvCxnSpPr>
        <p:spPr>
          <a:xfrm flipH="1">
            <a:off x="9735104" y="2709806"/>
            <a:ext cx="673510" cy="1050669"/>
          </a:xfrm>
          <a:prstGeom prst="line">
            <a:avLst/>
          </a:prstGeom>
          <a:noFill/>
          <a:ln w="3175" cap="flat" cmpd="sng" algn="ctr">
            <a:solidFill>
              <a:srgbClr val="FF9900"/>
            </a:solidFill>
            <a:prstDash val="solid"/>
          </a:ln>
          <a:effectLst/>
        </p:spPr>
      </p:cxnSp>
      <p:cxnSp>
        <p:nvCxnSpPr>
          <p:cNvPr id="441" name="直接连接符 440"/>
          <p:cNvCxnSpPr>
            <a:stCxn id="436" idx="2"/>
            <a:endCxn id="399" idx="0"/>
          </p:cNvCxnSpPr>
          <p:nvPr/>
        </p:nvCxnSpPr>
        <p:spPr>
          <a:xfrm>
            <a:off x="9757205" y="2705383"/>
            <a:ext cx="629308" cy="1059515"/>
          </a:xfrm>
          <a:prstGeom prst="line">
            <a:avLst/>
          </a:prstGeom>
          <a:noFill/>
          <a:ln w="3175" cap="flat" cmpd="sng" algn="ctr">
            <a:solidFill>
              <a:srgbClr val="FF9900"/>
            </a:solidFill>
            <a:prstDash val="solid"/>
          </a:ln>
          <a:effectLst/>
        </p:spPr>
      </p:cxnSp>
      <p:cxnSp>
        <p:nvCxnSpPr>
          <p:cNvPr id="442" name="直接连接符 441"/>
          <p:cNvCxnSpPr>
            <a:stCxn id="437" idx="2"/>
            <a:endCxn id="399" idx="0"/>
          </p:cNvCxnSpPr>
          <p:nvPr/>
        </p:nvCxnSpPr>
        <p:spPr>
          <a:xfrm flipH="1">
            <a:off x="10386513" y="2709806"/>
            <a:ext cx="22101" cy="1055092"/>
          </a:xfrm>
          <a:prstGeom prst="line">
            <a:avLst/>
          </a:prstGeom>
          <a:noFill/>
          <a:ln w="3175" cap="flat" cmpd="sng" algn="ctr">
            <a:solidFill>
              <a:srgbClr val="FF9900"/>
            </a:solidFill>
            <a:prstDash val="solid"/>
          </a:ln>
          <a:effectLst/>
        </p:spPr>
      </p:cxnSp>
      <p:cxnSp>
        <p:nvCxnSpPr>
          <p:cNvPr id="443" name="直接连接符 442"/>
          <p:cNvCxnSpPr>
            <a:stCxn id="258" idx="2"/>
            <a:endCxn id="436" idx="0"/>
          </p:cNvCxnSpPr>
          <p:nvPr/>
        </p:nvCxnSpPr>
        <p:spPr>
          <a:xfrm>
            <a:off x="6187532" y="1924838"/>
            <a:ext cx="3569673" cy="483756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444" name="直接连接符 443"/>
          <p:cNvCxnSpPr>
            <a:stCxn id="255" idx="2"/>
            <a:endCxn id="437" idx="0"/>
          </p:cNvCxnSpPr>
          <p:nvPr/>
        </p:nvCxnSpPr>
        <p:spPr>
          <a:xfrm>
            <a:off x="5081481" y="1924462"/>
            <a:ext cx="5327133" cy="488555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445" name="直接连接符 444"/>
          <p:cNvCxnSpPr>
            <a:stCxn id="258" idx="2"/>
            <a:endCxn id="437" idx="0"/>
          </p:cNvCxnSpPr>
          <p:nvPr/>
        </p:nvCxnSpPr>
        <p:spPr>
          <a:xfrm>
            <a:off x="6187532" y="1924838"/>
            <a:ext cx="4221082" cy="488179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446" name="直接连接符 445"/>
          <p:cNvCxnSpPr>
            <a:stCxn id="255" idx="2"/>
            <a:endCxn id="436" idx="0"/>
          </p:cNvCxnSpPr>
          <p:nvPr/>
        </p:nvCxnSpPr>
        <p:spPr>
          <a:xfrm>
            <a:off x="5081481" y="1924462"/>
            <a:ext cx="4675724" cy="484132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sp>
        <p:nvSpPr>
          <p:cNvPr id="447" name="云形 446"/>
          <p:cNvSpPr/>
          <p:nvPr/>
        </p:nvSpPr>
        <p:spPr>
          <a:xfrm>
            <a:off x="6324946" y="2465132"/>
            <a:ext cx="3093542" cy="321056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MPLS VPN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90F5C5-BDFA-49E5-83AD-ABD4AB926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/>
              <a:t>开通流程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0E6389-1E9C-4AA5-BA43-9092061F8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012" y="22619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96352FE6-46F0-4EC5-A701-9CD74CB3C6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220779"/>
              </p:ext>
            </p:extLst>
          </p:nvPr>
        </p:nvGraphicFramePr>
        <p:xfrm>
          <a:off x="0" y="1094874"/>
          <a:ext cx="8855242" cy="5722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r:id="rId3" imgW="16637536" imgH="10756313" progId="Visio.Drawing.11">
                  <p:embed/>
                </p:oleObj>
              </mc:Choice>
              <mc:Fallback>
                <p:oleObj r:id="rId3" imgW="16637536" imgH="10756313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94874"/>
                        <a:ext cx="8855242" cy="57223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164B8242-2995-496A-87C0-EA50287DB766}"/>
              </a:ext>
            </a:extLst>
          </p:cNvPr>
          <p:cNvSpPr txBox="1"/>
          <p:nvPr/>
        </p:nvSpPr>
        <p:spPr>
          <a:xfrm>
            <a:off x="7987417" y="1181680"/>
            <a:ext cx="401373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流程概述：</a:t>
            </a:r>
          </a:p>
          <a:p>
            <a:pPr algn="just"/>
            <a:r>
              <a:rPr lang="en-US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容器管理平台预先在边缘拉起云网关</a:t>
            </a:r>
          </a:p>
          <a:p>
            <a:pPr algn="just"/>
            <a:r>
              <a:rPr lang="en-US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业务受理至编排器，编排器分配云网关资源，接入</a:t>
            </a:r>
            <a:r>
              <a:rPr lang="en-US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VNI</a:t>
            </a: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，协调统一控制器做</a:t>
            </a:r>
            <a:r>
              <a:rPr lang="en-US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LEAF</a:t>
            </a: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配置</a:t>
            </a:r>
          </a:p>
          <a:p>
            <a:pPr algn="just"/>
            <a:r>
              <a:rPr lang="en-US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编排器通过统一控制器下发</a:t>
            </a:r>
            <a:r>
              <a:rPr lang="en-US" altLang="zh-CN" sz="1800" kern="100" dirty="0" err="1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vSwitch</a:t>
            </a: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配置，配置和</a:t>
            </a:r>
            <a:r>
              <a:rPr lang="en-US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LEAF</a:t>
            </a: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的隧道，配置更加</a:t>
            </a:r>
            <a:r>
              <a:rPr lang="en-US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VNI</a:t>
            </a: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转发流表</a:t>
            </a:r>
          </a:p>
          <a:p>
            <a:pPr algn="just"/>
            <a:r>
              <a:rPr lang="en-US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编排器通过统一控制器下发云网关配置，包括上网路由，地址池。</a:t>
            </a:r>
          </a:p>
          <a:p>
            <a:pPr algn="just"/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完成云网关完成宽带业务报文处理流程的打通</a:t>
            </a:r>
          </a:p>
        </p:txBody>
      </p:sp>
    </p:spTree>
    <p:extLst>
      <p:ext uri="{BB962C8B-B14F-4D97-AF65-F5344CB8AC3E}">
        <p14:creationId xmlns:p14="http://schemas.microsoft.com/office/powerpoint/2010/main" val="234908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273E18-06D8-4051-AEC7-DAF77A831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/>
              <a:t>网络建设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229AE083-B5CC-449A-8CCF-528F2BD74843}"/>
              </a:ext>
            </a:extLst>
          </p:cNvPr>
          <p:cNvGrpSpPr/>
          <p:nvPr/>
        </p:nvGrpSpPr>
        <p:grpSpPr>
          <a:xfrm>
            <a:off x="1396836" y="1182733"/>
            <a:ext cx="10299864" cy="5579419"/>
            <a:chOff x="-1618819" y="0"/>
            <a:chExt cx="9833347" cy="6017569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0B100715-73FC-4B6E-955E-2A3567A6A832}"/>
                </a:ext>
              </a:extLst>
            </p:cNvPr>
            <p:cNvSpPr/>
            <p:nvPr/>
          </p:nvSpPr>
          <p:spPr>
            <a:xfrm>
              <a:off x="-156023" y="0"/>
              <a:ext cx="6028961" cy="8759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Pool-GW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6888EAE1-D9C1-43F1-84ED-6E79856BF234}"/>
                </a:ext>
              </a:extLst>
            </p:cNvPr>
            <p:cNvSpPr/>
            <p:nvPr/>
          </p:nvSpPr>
          <p:spPr>
            <a:xfrm>
              <a:off x="-1537574" y="4058334"/>
              <a:ext cx="4201654" cy="1952391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cs typeface="+mn-ea"/>
                <a:sym typeface="+mn-lt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DB53FF90-A8C9-4610-BFA5-13A59C35C864}"/>
                </a:ext>
              </a:extLst>
            </p:cNvPr>
            <p:cNvSpPr/>
            <p:nvPr/>
          </p:nvSpPr>
          <p:spPr>
            <a:xfrm>
              <a:off x="-1359781" y="4394217"/>
              <a:ext cx="1708785" cy="12632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en-US" altLang="zh-CN" sz="1600" dirty="0">
                <a:cs typeface="+mn-ea"/>
                <a:sym typeface="+mn-lt"/>
              </a:endParaRPr>
            </a:p>
            <a:p>
              <a:pPr algn="ctr"/>
              <a:endParaRPr lang="en-US" altLang="zh-CN" sz="1600" dirty="0">
                <a:cs typeface="+mn-ea"/>
                <a:sym typeface="+mn-lt"/>
              </a:endParaRPr>
            </a:p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  接入</a:t>
              </a:r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endParaRPr lang="zh-CN" altLang="en-US" sz="1600" dirty="0">
                <a:cs typeface="+mn-ea"/>
                <a:sym typeface="+mn-lt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1CA87EE3-AD1E-46F2-9DD2-C9D45D275AD0}"/>
                </a:ext>
              </a:extLst>
            </p:cNvPr>
            <p:cNvSpPr/>
            <p:nvPr/>
          </p:nvSpPr>
          <p:spPr>
            <a:xfrm>
              <a:off x="581492" y="4400258"/>
              <a:ext cx="1821201" cy="12632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en-US" altLang="zh-CN" sz="1600" dirty="0">
                <a:cs typeface="+mn-ea"/>
                <a:sym typeface="+mn-lt"/>
              </a:endParaRPr>
            </a:p>
            <a:p>
              <a:pPr algn="ctr"/>
              <a:endParaRPr lang="en-US" altLang="zh-CN" sz="1600" dirty="0">
                <a:cs typeface="+mn-ea"/>
                <a:sym typeface="+mn-lt"/>
              </a:endParaRPr>
            </a:p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  </a:t>
              </a: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9FB6FB1-5BBD-4A60-A782-CF348D780BB7}"/>
                </a:ext>
              </a:extLst>
            </p:cNvPr>
            <p:cNvSpPr/>
            <p:nvPr/>
          </p:nvSpPr>
          <p:spPr>
            <a:xfrm>
              <a:off x="-785097" y="5667139"/>
              <a:ext cx="67839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100" dirty="0">
                  <a:solidFill>
                    <a:srgbClr val="000000"/>
                  </a:solidFill>
                  <a:latin typeface="Arial" panose="020B0604020202020204" pitchFamily="34" charset="0"/>
                </a:rPr>
                <a:t>管理</a:t>
              </a:r>
              <a:r>
                <a:rPr lang="en-US" altLang="zh-CN" sz="1100" dirty="0">
                  <a:solidFill>
                    <a:srgbClr val="000000"/>
                  </a:solidFill>
                  <a:latin typeface="Arial" panose="020B0604020202020204" pitchFamily="34" charset="0"/>
                </a:rPr>
                <a:t>IP1</a:t>
              </a:r>
              <a:endParaRPr lang="zh-CN" altLang="en-US" sz="11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014D261-194F-4C8A-90E6-81469616D519}"/>
                </a:ext>
              </a:extLst>
            </p:cNvPr>
            <p:cNvSpPr/>
            <p:nvPr/>
          </p:nvSpPr>
          <p:spPr>
            <a:xfrm>
              <a:off x="991118" y="5692647"/>
              <a:ext cx="6783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100" dirty="0">
                  <a:solidFill>
                    <a:srgbClr val="000000"/>
                  </a:solidFill>
                  <a:latin typeface="Arial" panose="020B0604020202020204" pitchFamily="34" charset="0"/>
                </a:rPr>
                <a:t>管理</a:t>
              </a:r>
              <a:r>
                <a:rPr lang="en-US" altLang="zh-CN" sz="1100" dirty="0">
                  <a:solidFill>
                    <a:srgbClr val="000000"/>
                  </a:solidFill>
                  <a:latin typeface="Arial" panose="020B0604020202020204" pitchFamily="34" charset="0"/>
                </a:rPr>
                <a:t>IP2</a:t>
              </a:r>
              <a:endParaRPr lang="zh-CN" altLang="en-US" sz="11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0F89BAB-CC0A-4C8A-B1F1-3F5E7E8993B8}"/>
                </a:ext>
              </a:extLst>
            </p:cNvPr>
            <p:cNvSpPr/>
            <p:nvPr/>
          </p:nvSpPr>
          <p:spPr>
            <a:xfrm>
              <a:off x="-1557846" y="2684356"/>
              <a:ext cx="4201655" cy="8759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Leaf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2882088F-B938-4259-9CA1-4B8C2DFFF3AE}"/>
                </a:ext>
              </a:extLst>
            </p:cNvPr>
            <p:cNvSpPr/>
            <p:nvPr/>
          </p:nvSpPr>
          <p:spPr>
            <a:xfrm>
              <a:off x="-1202737" y="3408583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E316221-629C-4F21-B84D-0D6E476A9939}"/>
                </a:ext>
              </a:extLst>
            </p:cNvPr>
            <p:cNvSpPr/>
            <p:nvPr/>
          </p:nvSpPr>
          <p:spPr>
            <a:xfrm>
              <a:off x="-1204260" y="4303625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F03060D-DA62-4172-AE50-EEB393962341}"/>
                </a:ext>
              </a:extLst>
            </p:cNvPr>
            <p:cNvSpPr/>
            <p:nvPr/>
          </p:nvSpPr>
          <p:spPr>
            <a:xfrm>
              <a:off x="1213851" y="3395798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5CCA7D5-CF95-4486-B37C-2438361763F8}"/>
                </a:ext>
              </a:extLst>
            </p:cNvPr>
            <p:cNvSpPr/>
            <p:nvPr/>
          </p:nvSpPr>
          <p:spPr>
            <a:xfrm>
              <a:off x="1208652" y="4299894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3A53D3AC-1FA2-4730-854F-B80DA7D4DF50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>
            <a:xfrm flipH="1">
              <a:off x="-957150" y="3596691"/>
              <a:ext cx="1524" cy="70693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217F954F-D590-4248-8F43-AA7F34768589}"/>
                </a:ext>
              </a:extLst>
            </p:cNvPr>
            <p:cNvCxnSpPr>
              <a:cxnSpLocks/>
              <a:stCxn id="13" idx="2"/>
              <a:endCxn id="14" idx="0"/>
            </p:cNvCxnSpPr>
            <p:nvPr/>
          </p:nvCxnSpPr>
          <p:spPr>
            <a:xfrm flipH="1">
              <a:off x="1455763" y="3583906"/>
              <a:ext cx="5199" cy="7159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74F29BE-A3C7-434F-A46B-D33952083864}"/>
                </a:ext>
              </a:extLst>
            </p:cNvPr>
            <p:cNvSpPr/>
            <p:nvPr/>
          </p:nvSpPr>
          <p:spPr>
            <a:xfrm>
              <a:off x="-156023" y="1319451"/>
              <a:ext cx="6028960" cy="8759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28DADB71-8DA4-443F-B60C-2126DB4362D0}"/>
                </a:ext>
              </a:extLst>
            </p:cNvPr>
            <p:cNvSpPr/>
            <p:nvPr/>
          </p:nvSpPr>
          <p:spPr>
            <a:xfrm>
              <a:off x="349004" y="2062377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E47234FB-45FE-412C-B4C0-805D1B6B72DA}"/>
                </a:ext>
              </a:extLst>
            </p:cNvPr>
            <p:cNvSpPr/>
            <p:nvPr/>
          </p:nvSpPr>
          <p:spPr>
            <a:xfrm>
              <a:off x="349004" y="2546537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338692D3-DFD9-4A74-97E9-A4AED013FDD0}"/>
                </a:ext>
              </a:extLst>
            </p:cNvPr>
            <p:cNvCxnSpPr>
              <a:cxnSpLocks/>
              <a:stCxn id="19" idx="0"/>
              <a:endCxn id="18" idx="2"/>
            </p:cNvCxnSpPr>
            <p:nvPr/>
          </p:nvCxnSpPr>
          <p:spPr>
            <a:xfrm flipV="1">
              <a:off x="596115" y="2250485"/>
              <a:ext cx="0" cy="2960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E8FC9A24-4930-47E3-AACD-486CD120A063}"/>
                </a:ext>
              </a:extLst>
            </p:cNvPr>
            <p:cNvSpPr txBox="1"/>
            <p:nvPr/>
          </p:nvSpPr>
          <p:spPr>
            <a:xfrm>
              <a:off x="-1007916" y="3811658"/>
              <a:ext cx="8488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10GE*4</a:t>
              </a:r>
              <a:endParaRPr lang="zh-CN" altLang="en-US" sz="1200" dirty="0"/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46CFD91F-7A58-47CE-88D6-57FEF4CEA01B}"/>
                </a:ext>
              </a:extLst>
            </p:cNvPr>
            <p:cNvSpPr txBox="1"/>
            <p:nvPr/>
          </p:nvSpPr>
          <p:spPr>
            <a:xfrm>
              <a:off x="1471275" y="3810074"/>
              <a:ext cx="7757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10GE*4</a:t>
              </a:r>
              <a:endParaRPr lang="zh-CN" altLang="en-US" sz="1200" dirty="0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055D30CB-AB13-4C08-8D2E-3EE9950E75CB}"/>
                </a:ext>
              </a:extLst>
            </p:cNvPr>
            <p:cNvSpPr/>
            <p:nvPr/>
          </p:nvSpPr>
          <p:spPr>
            <a:xfrm>
              <a:off x="-1336399" y="4502634"/>
              <a:ext cx="81304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公网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IP1</a:t>
              </a:r>
            </a:p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隧道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IP1</a:t>
              </a:r>
              <a:endParaRPr lang="zh-CN" altLang="en-US" sz="1400" dirty="0">
                <a:solidFill>
                  <a:srgbClr val="00B05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706D98D-8218-4888-BDD4-F5DFAF56E6E5}"/>
                </a:ext>
              </a:extLst>
            </p:cNvPr>
            <p:cNvSpPr txBox="1"/>
            <p:nvPr/>
          </p:nvSpPr>
          <p:spPr>
            <a:xfrm>
              <a:off x="2380752" y="1575198"/>
              <a:ext cx="8504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Spine</a:t>
              </a:r>
              <a:endParaRPr lang="zh-CN" altLang="en-US" dirty="0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DA8D01AE-779F-433D-B68D-081CA1B65758}"/>
                </a:ext>
              </a:extLst>
            </p:cNvPr>
            <p:cNvSpPr/>
            <p:nvPr/>
          </p:nvSpPr>
          <p:spPr>
            <a:xfrm>
              <a:off x="-1618819" y="2997586"/>
              <a:ext cx="1300368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Trunk </a:t>
              </a:r>
              <a:r>
                <a:rPr lang="en-US" altLang="zh-CN" sz="1050" dirty="0" err="1">
                  <a:solidFill>
                    <a:srgbClr val="0070C0"/>
                  </a:solidFill>
                  <a:latin typeface="Arial" panose="020B0604020202020204" pitchFamily="34" charset="0"/>
                </a:rPr>
                <a:t>vlan</a:t>
              </a:r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 vlan1,vlan2</a:t>
              </a:r>
              <a:endParaRPr lang="zh-CN" altLang="en-US" sz="105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9C4B35BA-D28D-4511-8C65-E8AC8A2E0B2C}"/>
                </a:ext>
              </a:extLst>
            </p:cNvPr>
            <p:cNvSpPr/>
            <p:nvPr/>
          </p:nvSpPr>
          <p:spPr>
            <a:xfrm>
              <a:off x="-282897" y="3414283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1B52F68-CE07-4DA5-918F-AA80A5083659}"/>
                </a:ext>
              </a:extLst>
            </p:cNvPr>
            <p:cNvSpPr/>
            <p:nvPr/>
          </p:nvSpPr>
          <p:spPr>
            <a:xfrm>
              <a:off x="-284420" y="4309325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23C7429B-70C5-4A8F-96A6-89FD53D34006}"/>
                </a:ext>
              </a:extLst>
            </p:cNvPr>
            <p:cNvCxnSpPr>
              <a:stCxn id="26" idx="2"/>
              <a:endCxn id="27" idx="0"/>
            </p:cNvCxnSpPr>
            <p:nvPr/>
          </p:nvCxnSpPr>
          <p:spPr>
            <a:xfrm flipH="1">
              <a:off x="-37310" y="3602391"/>
              <a:ext cx="1524" cy="70693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58AD6DE7-872B-4F56-92C8-5D18D97B0000}"/>
                </a:ext>
              </a:extLst>
            </p:cNvPr>
            <p:cNvSpPr txBox="1"/>
            <p:nvPr/>
          </p:nvSpPr>
          <p:spPr>
            <a:xfrm>
              <a:off x="-88076" y="3817358"/>
              <a:ext cx="791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10GE*4</a:t>
              </a:r>
              <a:endParaRPr lang="zh-CN" altLang="en-US" sz="1200" dirty="0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84E36A98-D080-48A7-A1AD-65CFF3FA4C94}"/>
                </a:ext>
              </a:extLst>
            </p:cNvPr>
            <p:cNvSpPr/>
            <p:nvPr/>
          </p:nvSpPr>
          <p:spPr>
            <a:xfrm>
              <a:off x="2434807" y="797584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FE1E8DCA-F506-4378-B64F-C64568AC6C94}"/>
                </a:ext>
              </a:extLst>
            </p:cNvPr>
            <p:cNvSpPr/>
            <p:nvPr/>
          </p:nvSpPr>
          <p:spPr>
            <a:xfrm>
              <a:off x="2434807" y="1244590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C57D80C5-34EF-42A9-8FDA-2529736ADD0A}"/>
                </a:ext>
              </a:extLst>
            </p:cNvPr>
            <p:cNvCxnSpPr>
              <a:cxnSpLocks/>
              <a:stCxn id="31" idx="0"/>
              <a:endCxn id="30" idx="2"/>
            </p:cNvCxnSpPr>
            <p:nvPr/>
          </p:nvCxnSpPr>
          <p:spPr>
            <a:xfrm flipV="1">
              <a:off x="2681918" y="985692"/>
              <a:ext cx="0" cy="2588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1A325F23-F331-42E7-8AFA-A33ACC16F7C5}"/>
                </a:ext>
              </a:extLst>
            </p:cNvPr>
            <p:cNvSpPr/>
            <p:nvPr/>
          </p:nvSpPr>
          <p:spPr>
            <a:xfrm>
              <a:off x="713536" y="4924415"/>
              <a:ext cx="1572169" cy="62308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业务</a:t>
              </a:r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endParaRPr lang="zh-CN" altLang="en-US" sz="1600" dirty="0">
                <a:cs typeface="+mn-ea"/>
                <a:sym typeface="+mn-lt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D50D37E1-F508-4F28-A2AD-B7A80DB19C1C}"/>
                </a:ext>
              </a:extLst>
            </p:cNvPr>
            <p:cNvSpPr/>
            <p:nvPr/>
          </p:nvSpPr>
          <p:spPr>
            <a:xfrm>
              <a:off x="1189742" y="4769110"/>
              <a:ext cx="602463" cy="3876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NAT</a:t>
              </a: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C78D486A-68B2-467B-947C-C6453C53A076}"/>
                </a:ext>
              </a:extLst>
            </p:cNvPr>
            <p:cNvSpPr/>
            <p:nvPr/>
          </p:nvSpPr>
          <p:spPr>
            <a:xfrm>
              <a:off x="3145625" y="4065178"/>
              <a:ext cx="4201654" cy="1952391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+mn-ea"/>
                <a:sym typeface="+mn-lt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3C2D874B-BB97-4730-8AC2-2B7A17DD158D}"/>
                </a:ext>
              </a:extLst>
            </p:cNvPr>
            <p:cNvSpPr/>
            <p:nvPr/>
          </p:nvSpPr>
          <p:spPr>
            <a:xfrm>
              <a:off x="3323418" y="4401061"/>
              <a:ext cx="1708785" cy="12632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en-US" altLang="zh-CN" sz="1600" dirty="0">
                <a:cs typeface="+mn-ea"/>
                <a:sym typeface="+mn-lt"/>
              </a:endParaRPr>
            </a:p>
            <a:p>
              <a:pPr algn="ctr"/>
              <a:endParaRPr lang="en-US" altLang="zh-CN" sz="1600" dirty="0">
                <a:cs typeface="+mn-ea"/>
                <a:sym typeface="+mn-lt"/>
              </a:endParaRPr>
            </a:p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  接入</a:t>
              </a:r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endParaRPr lang="zh-CN" altLang="en-US" sz="1600" dirty="0">
                <a:cs typeface="+mn-ea"/>
                <a:sym typeface="+mn-lt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AEA90AFD-78A5-41AE-AD04-71806E90AF5E}"/>
                </a:ext>
              </a:extLst>
            </p:cNvPr>
            <p:cNvSpPr/>
            <p:nvPr/>
          </p:nvSpPr>
          <p:spPr>
            <a:xfrm>
              <a:off x="5264691" y="4407102"/>
              <a:ext cx="1821201" cy="12632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en-US" altLang="zh-CN" sz="1600" dirty="0">
                <a:cs typeface="+mn-ea"/>
                <a:sym typeface="+mn-lt"/>
              </a:endParaRPr>
            </a:p>
            <a:p>
              <a:pPr algn="ctr"/>
              <a:endParaRPr lang="en-US" altLang="zh-CN" sz="1600" dirty="0">
                <a:cs typeface="+mn-ea"/>
                <a:sym typeface="+mn-lt"/>
              </a:endParaRPr>
            </a:p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  </a:t>
              </a: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4FE3A2E5-3B5E-44FA-8635-C36C50C7E64C}"/>
                </a:ext>
              </a:extLst>
            </p:cNvPr>
            <p:cNvSpPr/>
            <p:nvPr/>
          </p:nvSpPr>
          <p:spPr>
            <a:xfrm>
              <a:off x="3898101" y="5673983"/>
              <a:ext cx="67839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100" dirty="0">
                  <a:solidFill>
                    <a:srgbClr val="000000"/>
                  </a:solidFill>
                  <a:latin typeface="Arial" panose="020B0604020202020204" pitchFamily="34" charset="0"/>
                </a:rPr>
                <a:t>管理</a:t>
              </a:r>
              <a:r>
                <a:rPr lang="en-US" altLang="zh-CN" sz="1100" dirty="0">
                  <a:solidFill>
                    <a:srgbClr val="000000"/>
                  </a:solidFill>
                  <a:latin typeface="Arial" panose="020B0604020202020204" pitchFamily="34" charset="0"/>
                </a:rPr>
                <a:t>IP3</a:t>
              </a:r>
              <a:endParaRPr lang="zh-CN" altLang="en-US" sz="11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FE354A43-3C27-4416-93A8-C3D03FA1A998}"/>
                </a:ext>
              </a:extLst>
            </p:cNvPr>
            <p:cNvSpPr/>
            <p:nvPr/>
          </p:nvSpPr>
          <p:spPr>
            <a:xfrm>
              <a:off x="5674317" y="5699491"/>
              <a:ext cx="67839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100" dirty="0">
                  <a:solidFill>
                    <a:srgbClr val="000000"/>
                  </a:solidFill>
                  <a:latin typeface="Arial" panose="020B0604020202020204" pitchFamily="34" charset="0"/>
                </a:rPr>
                <a:t>管理</a:t>
              </a:r>
              <a:r>
                <a:rPr lang="en-US" altLang="zh-CN" sz="1100" dirty="0">
                  <a:solidFill>
                    <a:srgbClr val="000000"/>
                  </a:solidFill>
                  <a:latin typeface="Arial" panose="020B0604020202020204" pitchFamily="34" charset="0"/>
                </a:rPr>
                <a:t>IP4</a:t>
              </a:r>
              <a:endParaRPr lang="zh-CN" altLang="en-US" sz="11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C4F37921-B649-4249-BF22-BC76F53A6A30}"/>
                </a:ext>
              </a:extLst>
            </p:cNvPr>
            <p:cNvSpPr/>
            <p:nvPr/>
          </p:nvSpPr>
          <p:spPr>
            <a:xfrm>
              <a:off x="3145625" y="2681834"/>
              <a:ext cx="4201655" cy="8759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Leaf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A6EB4982-CF56-42FF-903F-84698DA2D4C7}"/>
                </a:ext>
              </a:extLst>
            </p:cNvPr>
            <p:cNvSpPr/>
            <p:nvPr/>
          </p:nvSpPr>
          <p:spPr>
            <a:xfrm>
              <a:off x="3480462" y="3453527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FDB20CB6-6CB0-420C-8C8F-0D139B637349}"/>
                </a:ext>
              </a:extLst>
            </p:cNvPr>
            <p:cNvSpPr/>
            <p:nvPr/>
          </p:nvSpPr>
          <p:spPr>
            <a:xfrm>
              <a:off x="3478939" y="4310469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CF8EA7B0-43B4-4FCF-A9C9-87F910B34FDE}"/>
                </a:ext>
              </a:extLst>
            </p:cNvPr>
            <p:cNvSpPr/>
            <p:nvPr/>
          </p:nvSpPr>
          <p:spPr>
            <a:xfrm>
              <a:off x="5954200" y="3440742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06B1BA88-8554-4BEC-A7AB-5F8E77D626DD}"/>
                </a:ext>
              </a:extLst>
            </p:cNvPr>
            <p:cNvSpPr/>
            <p:nvPr/>
          </p:nvSpPr>
          <p:spPr>
            <a:xfrm>
              <a:off x="5949001" y="4306738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7263C27F-6F26-4D83-B958-DFE651103A84}"/>
                </a:ext>
              </a:extLst>
            </p:cNvPr>
            <p:cNvCxnSpPr>
              <a:stCxn id="41" idx="2"/>
              <a:endCxn id="42" idx="0"/>
            </p:cNvCxnSpPr>
            <p:nvPr/>
          </p:nvCxnSpPr>
          <p:spPr>
            <a:xfrm flipH="1">
              <a:off x="3726050" y="3641635"/>
              <a:ext cx="1523" cy="6688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3FD6673A-21F5-4100-AAB8-D8F81B5F20E0}"/>
                </a:ext>
              </a:extLst>
            </p:cNvPr>
            <p:cNvCxnSpPr>
              <a:cxnSpLocks/>
              <a:stCxn id="43" idx="2"/>
              <a:endCxn id="44" idx="0"/>
            </p:cNvCxnSpPr>
            <p:nvPr/>
          </p:nvCxnSpPr>
          <p:spPr>
            <a:xfrm flipH="1">
              <a:off x="6196112" y="3628850"/>
              <a:ext cx="5199" cy="6778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5D98EE4D-9D3A-47B4-9CF1-63D707A49EF5}"/>
                </a:ext>
              </a:extLst>
            </p:cNvPr>
            <p:cNvSpPr/>
            <p:nvPr/>
          </p:nvSpPr>
          <p:spPr>
            <a:xfrm>
              <a:off x="5032203" y="2069221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762E04BC-C20A-4D39-BDF0-00165E14625D}"/>
                </a:ext>
              </a:extLst>
            </p:cNvPr>
            <p:cNvSpPr/>
            <p:nvPr/>
          </p:nvSpPr>
          <p:spPr>
            <a:xfrm>
              <a:off x="5032203" y="2591481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id="{FE01CDEE-71A5-40D8-9C53-ED3BD1E5B94C}"/>
                </a:ext>
              </a:extLst>
            </p:cNvPr>
            <p:cNvCxnSpPr>
              <a:cxnSpLocks/>
              <a:stCxn id="48" idx="0"/>
              <a:endCxn id="47" idx="2"/>
            </p:cNvCxnSpPr>
            <p:nvPr/>
          </p:nvCxnSpPr>
          <p:spPr>
            <a:xfrm flipV="1">
              <a:off x="5279314" y="2257329"/>
              <a:ext cx="0" cy="3341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C0860104-D445-4889-858B-D9B852911E38}"/>
                </a:ext>
              </a:extLst>
            </p:cNvPr>
            <p:cNvSpPr txBox="1"/>
            <p:nvPr/>
          </p:nvSpPr>
          <p:spPr>
            <a:xfrm>
              <a:off x="3675283" y="3824852"/>
              <a:ext cx="779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10GE*4</a:t>
              </a:r>
              <a:endParaRPr lang="zh-CN" altLang="en-US" sz="1200" dirty="0"/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BB5A8436-0B97-43F6-B9D2-9B605D7134A1}"/>
                </a:ext>
              </a:extLst>
            </p:cNvPr>
            <p:cNvSpPr txBox="1"/>
            <p:nvPr/>
          </p:nvSpPr>
          <p:spPr>
            <a:xfrm>
              <a:off x="6211624" y="3823268"/>
              <a:ext cx="778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10GE*4</a:t>
              </a:r>
              <a:endParaRPr lang="zh-CN" altLang="en-US" sz="1200" dirty="0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64517043-BEFC-4BF2-A3DA-D8DA7E9E57C1}"/>
                </a:ext>
              </a:extLst>
            </p:cNvPr>
            <p:cNvSpPr/>
            <p:nvPr/>
          </p:nvSpPr>
          <p:spPr>
            <a:xfrm>
              <a:off x="4400302" y="3459227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9CB6E858-733B-4D9C-968F-2C77E34DFAC4}"/>
                </a:ext>
              </a:extLst>
            </p:cNvPr>
            <p:cNvSpPr/>
            <p:nvPr/>
          </p:nvSpPr>
          <p:spPr>
            <a:xfrm>
              <a:off x="4398779" y="4316169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8E7F4CF0-3CB2-442D-BB47-AC7F806BA21E}"/>
                </a:ext>
              </a:extLst>
            </p:cNvPr>
            <p:cNvCxnSpPr>
              <a:stCxn id="52" idx="2"/>
              <a:endCxn id="53" idx="0"/>
            </p:cNvCxnSpPr>
            <p:nvPr/>
          </p:nvCxnSpPr>
          <p:spPr>
            <a:xfrm flipH="1">
              <a:off x="4645890" y="3647335"/>
              <a:ext cx="1523" cy="6688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F810CFF1-4354-4361-9C7E-59E013A52982}"/>
                </a:ext>
              </a:extLst>
            </p:cNvPr>
            <p:cNvSpPr txBox="1"/>
            <p:nvPr/>
          </p:nvSpPr>
          <p:spPr>
            <a:xfrm>
              <a:off x="4595123" y="3824202"/>
              <a:ext cx="777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10GE*4</a:t>
              </a:r>
              <a:endParaRPr lang="zh-CN" altLang="en-US" sz="1200" dirty="0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EB1A0BC9-476C-4F8F-9EC5-CF2DD20659D0}"/>
                </a:ext>
              </a:extLst>
            </p:cNvPr>
            <p:cNvSpPr/>
            <p:nvPr/>
          </p:nvSpPr>
          <p:spPr>
            <a:xfrm>
              <a:off x="5396735" y="4931259"/>
              <a:ext cx="1572169" cy="62308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业务</a:t>
              </a:r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endParaRPr lang="zh-CN" altLang="en-US" sz="1600" dirty="0">
                <a:cs typeface="+mn-ea"/>
                <a:sym typeface="+mn-lt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C883F884-ED92-40BF-8574-03C18E32B6A8}"/>
                </a:ext>
              </a:extLst>
            </p:cNvPr>
            <p:cNvSpPr/>
            <p:nvPr/>
          </p:nvSpPr>
          <p:spPr>
            <a:xfrm>
              <a:off x="5872941" y="4775954"/>
              <a:ext cx="602463" cy="3876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NAT</a:t>
              </a:r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CEE34703-E752-4553-A71A-B374C910E5C7}"/>
                </a:ext>
              </a:extLst>
            </p:cNvPr>
            <p:cNvSpPr/>
            <p:nvPr/>
          </p:nvSpPr>
          <p:spPr>
            <a:xfrm>
              <a:off x="-699457" y="3029419"/>
              <a:ext cx="1300368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Trunk </a:t>
              </a:r>
              <a:r>
                <a:rPr lang="en-US" altLang="zh-CN" sz="1050" dirty="0" err="1">
                  <a:solidFill>
                    <a:srgbClr val="0070C0"/>
                  </a:solidFill>
                  <a:latin typeface="Arial" panose="020B0604020202020204" pitchFamily="34" charset="0"/>
                </a:rPr>
                <a:t>vlan</a:t>
              </a:r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 vlan1,vlan2</a:t>
              </a:r>
              <a:endParaRPr lang="zh-CN" altLang="en-US" sz="105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8C923E5E-C46F-4BBA-AADE-E760E6813953}"/>
                </a:ext>
              </a:extLst>
            </p:cNvPr>
            <p:cNvSpPr/>
            <p:nvPr/>
          </p:nvSpPr>
          <p:spPr>
            <a:xfrm>
              <a:off x="801496" y="3033877"/>
              <a:ext cx="1300368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Trunk </a:t>
              </a:r>
              <a:r>
                <a:rPr lang="en-US" altLang="zh-CN" sz="1050" dirty="0" err="1">
                  <a:solidFill>
                    <a:srgbClr val="0070C0"/>
                  </a:solidFill>
                  <a:latin typeface="Arial" panose="020B0604020202020204" pitchFamily="34" charset="0"/>
                </a:rPr>
                <a:t>vlan</a:t>
              </a:r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 vlan2,vlan3</a:t>
              </a:r>
              <a:endParaRPr lang="zh-CN" altLang="en-US" sz="105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34F2C46C-977D-4377-BCDA-85DB81164B64}"/>
                </a:ext>
              </a:extLst>
            </p:cNvPr>
            <p:cNvSpPr/>
            <p:nvPr/>
          </p:nvSpPr>
          <p:spPr>
            <a:xfrm>
              <a:off x="5659037" y="1673811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1159AE14-59C1-4A91-A0C5-5744021E6E37}"/>
                </a:ext>
              </a:extLst>
            </p:cNvPr>
            <p:cNvSpPr/>
            <p:nvPr/>
          </p:nvSpPr>
          <p:spPr>
            <a:xfrm>
              <a:off x="6733023" y="1315263"/>
              <a:ext cx="1481505" cy="8759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FW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249CBFBE-C973-4E8C-A03D-EB2767BD4681}"/>
                </a:ext>
              </a:extLst>
            </p:cNvPr>
            <p:cNvSpPr/>
            <p:nvPr/>
          </p:nvSpPr>
          <p:spPr>
            <a:xfrm>
              <a:off x="6487003" y="1673836"/>
              <a:ext cx="494221" cy="18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/>
                <a:t>trunk</a:t>
              </a:r>
              <a:endParaRPr lang="zh-CN" altLang="en-US" sz="1100" dirty="0"/>
            </a:p>
          </p:txBody>
        </p: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id="{7DE68E2E-9700-44BB-BBB5-BC27B69941FF}"/>
                </a:ext>
              </a:extLst>
            </p:cNvPr>
            <p:cNvCxnSpPr>
              <a:cxnSpLocks/>
              <a:stCxn id="60" idx="3"/>
              <a:endCxn id="62" idx="1"/>
            </p:cNvCxnSpPr>
            <p:nvPr/>
          </p:nvCxnSpPr>
          <p:spPr>
            <a:xfrm>
              <a:off x="6153258" y="1767865"/>
              <a:ext cx="333745" cy="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4695E6C4-F96E-4D6A-A0B8-C76FF0D2D0A8}"/>
                </a:ext>
              </a:extLst>
            </p:cNvPr>
            <p:cNvSpPr/>
            <p:nvPr/>
          </p:nvSpPr>
          <p:spPr>
            <a:xfrm>
              <a:off x="3039589" y="3017721"/>
              <a:ext cx="1300368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Trunk </a:t>
              </a:r>
              <a:r>
                <a:rPr lang="en-US" altLang="zh-CN" sz="1050" dirty="0" err="1">
                  <a:solidFill>
                    <a:srgbClr val="0070C0"/>
                  </a:solidFill>
                  <a:latin typeface="Arial" panose="020B0604020202020204" pitchFamily="34" charset="0"/>
                </a:rPr>
                <a:t>vlan</a:t>
              </a:r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 vlan1,vlan2</a:t>
              </a:r>
              <a:endParaRPr lang="zh-CN" altLang="en-US" sz="105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1CC50896-D7F1-4A54-89E5-E93DE14307A7}"/>
                </a:ext>
              </a:extLst>
            </p:cNvPr>
            <p:cNvSpPr/>
            <p:nvPr/>
          </p:nvSpPr>
          <p:spPr>
            <a:xfrm>
              <a:off x="3973160" y="3017721"/>
              <a:ext cx="1300368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Trunk </a:t>
              </a:r>
              <a:r>
                <a:rPr lang="en-US" altLang="zh-CN" sz="1050" dirty="0" err="1">
                  <a:solidFill>
                    <a:srgbClr val="0070C0"/>
                  </a:solidFill>
                  <a:latin typeface="Arial" panose="020B0604020202020204" pitchFamily="34" charset="0"/>
                </a:rPr>
                <a:t>vlan</a:t>
              </a:r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 vlan1,vlan2</a:t>
              </a:r>
              <a:endParaRPr lang="zh-CN" altLang="en-US" sz="105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93FB7F46-D006-47B1-8980-A64C4B1BF2BF}"/>
                </a:ext>
              </a:extLst>
            </p:cNvPr>
            <p:cNvSpPr/>
            <p:nvPr/>
          </p:nvSpPr>
          <p:spPr>
            <a:xfrm>
              <a:off x="5564863" y="3033877"/>
              <a:ext cx="1300368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Trunk </a:t>
              </a:r>
              <a:r>
                <a:rPr lang="en-US" altLang="zh-CN" sz="1050" dirty="0" err="1">
                  <a:solidFill>
                    <a:srgbClr val="0070C0"/>
                  </a:solidFill>
                  <a:latin typeface="Arial" panose="020B0604020202020204" pitchFamily="34" charset="0"/>
                </a:rPr>
                <a:t>vlan</a:t>
              </a:r>
              <a:r>
                <a:rPr lang="en-US" altLang="zh-CN" sz="1050" dirty="0">
                  <a:solidFill>
                    <a:srgbClr val="0070C0"/>
                  </a:solidFill>
                  <a:latin typeface="Arial" panose="020B0604020202020204" pitchFamily="34" charset="0"/>
                </a:rPr>
                <a:t> vlan2,vlan3</a:t>
              </a:r>
              <a:endParaRPr lang="zh-CN" altLang="en-US" sz="105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ED1FB9CD-09A3-40D5-B33E-63D59344F7CF}"/>
                </a:ext>
              </a:extLst>
            </p:cNvPr>
            <p:cNvSpPr/>
            <p:nvPr/>
          </p:nvSpPr>
          <p:spPr>
            <a:xfrm>
              <a:off x="-492938" y="4509902"/>
              <a:ext cx="81304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公网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IP2</a:t>
              </a:r>
            </a:p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隧道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IP2</a:t>
              </a:r>
              <a:endParaRPr lang="zh-CN" altLang="en-US" sz="1400" dirty="0">
                <a:solidFill>
                  <a:srgbClr val="00B05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E67A48BA-E6F0-4457-A3A1-3E3F7B8F8535}"/>
                </a:ext>
              </a:extLst>
            </p:cNvPr>
            <p:cNvSpPr/>
            <p:nvPr/>
          </p:nvSpPr>
          <p:spPr>
            <a:xfrm>
              <a:off x="3372926" y="4491686"/>
              <a:ext cx="81304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公网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IP3</a:t>
              </a:r>
            </a:p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隧道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IP3</a:t>
              </a:r>
              <a:endParaRPr lang="zh-CN" altLang="en-US" sz="1400" dirty="0">
                <a:solidFill>
                  <a:srgbClr val="00B05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747C789B-08CD-4BBF-A73A-FF317D25EFE6}"/>
                </a:ext>
              </a:extLst>
            </p:cNvPr>
            <p:cNvSpPr/>
            <p:nvPr/>
          </p:nvSpPr>
          <p:spPr>
            <a:xfrm>
              <a:off x="4247681" y="4494846"/>
              <a:ext cx="81304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公网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IP4</a:t>
              </a:r>
            </a:p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隧道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IP4</a:t>
              </a:r>
              <a:endParaRPr lang="zh-CN" altLang="en-US" sz="1400" dirty="0">
                <a:solidFill>
                  <a:srgbClr val="00B05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A87A32C2-C744-4926-8BDC-4FA9A0D9556D}"/>
                </a:ext>
              </a:extLst>
            </p:cNvPr>
            <p:cNvSpPr/>
            <p:nvPr/>
          </p:nvSpPr>
          <p:spPr>
            <a:xfrm>
              <a:off x="1648027" y="4167152"/>
              <a:ext cx="81304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业务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IP3</a:t>
              </a:r>
            </a:p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隧道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IP5</a:t>
              </a:r>
              <a:endParaRPr lang="zh-CN" altLang="en-US" sz="1400" dirty="0">
                <a:solidFill>
                  <a:srgbClr val="00B05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95864E27-54BB-4406-BCC5-48341F112E6A}"/>
                </a:ext>
              </a:extLst>
            </p:cNvPr>
            <p:cNvSpPr/>
            <p:nvPr/>
          </p:nvSpPr>
          <p:spPr>
            <a:xfrm>
              <a:off x="6355270" y="4167152"/>
              <a:ext cx="81304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业务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IP4</a:t>
              </a:r>
            </a:p>
            <a:p>
              <a:pPr algn="ctr"/>
              <a:r>
                <a:rPr lang="zh-CN" altLang="en-US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隧道</a:t>
              </a:r>
              <a:r>
                <a:rPr lang="en-US" altLang="zh-CN" sz="1400" dirty="0">
                  <a:solidFill>
                    <a:srgbClr val="00B050"/>
                  </a:solidFill>
                  <a:latin typeface="Arial" panose="020B0604020202020204" pitchFamily="34" charset="0"/>
                </a:rPr>
                <a:t>IP6</a:t>
              </a:r>
              <a:endParaRPr lang="zh-CN" altLang="en-US" sz="1400" dirty="0">
                <a:solidFill>
                  <a:srgbClr val="00B05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A5D940C9-67B9-47D1-A533-1AA873A01E43}"/>
                </a:ext>
              </a:extLst>
            </p:cNvPr>
            <p:cNvSpPr/>
            <p:nvPr/>
          </p:nvSpPr>
          <p:spPr>
            <a:xfrm>
              <a:off x="1467544" y="489807"/>
              <a:ext cx="9028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00B4FF"/>
                  </a:solidFill>
                  <a:latin typeface="Arial" panose="020B0604020202020204" pitchFamily="34" charset="0"/>
                </a:rPr>
                <a:t>公网网关</a:t>
              </a:r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30F40A96-98F4-4F3F-A5C8-48272CB7C659}"/>
                </a:ext>
              </a:extLst>
            </p:cNvPr>
            <p:cNvSpPr/>
            <p:nvPr/>
          </p:nvSpPr>
          <p:spPr>
            <a:xfrm>
              <a:off x="6710917" y="1912740"/>
              <a:ext cx="133831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B4FF"/>
                  </a:solidFill>
                  <a:latin typeface="Arial" panose="020B0604020202020204" pitchFamily="34" charset="0"/>
                </a:rPr>
                <a:t>MEC NAT</a:t>
              </a:r>
              <a:r>
                <a:rPr lang="zh-CN" altLang="en-US" sz="1400" dirty="0">
                  <a:solidFill>
                    <a:srgbClr val="00B4FF"/>
                  </a:solidFill>
                  <a:latin typeface="Arial" panose="020B0604020202020204" pitchFamily="34" charset="0"/>
                </a:rPr>
                <a:t>配置</a:t>
              </a:r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BA64B8FC-DA98-4301-A348-D27AD5E11E4E}"/>
                </a:ext>
              </a:extLst>
            </p:cNvPr>
            <p:cNvSpPr/>
            <p:nvPr/>
          </p:nvSpPr>
          <p:spPr>
            <a:xfrm>
              <a:off x="3305634" y="1754600"/>
              <a:ext cx="9028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00B4FF"/>
                  </a:solidFill>
                  <a:latin typeface="Arial" panose="020B0604020202020204" pitchFamily="34" charset="0"/>
                </a:rPr>
                <a:t>业务网关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3812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嘉兴中山规划</a:t>
            </a:r>
          </a:p>
        </p:txBody>
      </p:sp>
      <p:graphicFrame>
        <p:nvGraphicFramePr>
          <p:cNvPr id="48" name="表格 47">
            <a:extLst>
              <a:ext uri="{FF2B5EF4-FFF2-40B4-BE49-F238E27FC236}">
                <a16:creationId xmlns:a16="http://schemas.microsoft.com/office/drawing/2014/main" id="{3AB8B03F-3CD6-4434-A242-389115BB689C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2705849" y="1199261"/>
          <a:ext cx="6475502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631">
                  <a:extLst>
                    <a:ext uri="{9D8B030D-6E8A-4147-A177-3AD203B41FA5}">
                      <a16:colId xmlns:a16="http://schemas.microsoft.com/office/drawing/2014/main" val="325972684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5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026">
                  <a:extLst>
                    <a:ext uri="{9D8B030D-6E8A-4147-A177-3AD203B41FA5}">
                      <a16:colId xmlns:a16="http://schemas.microsoft.com/office/drawing/2014/main" val="3347918784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地市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业务类型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DNAT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配置（</a:t>
                      </a:r>
                      <a:r>
                        <a:rPr lang="en-US" altLang="zh-CN" sz="14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natip</a:t>
                      </a: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Wingdings" panose="05000000000000000000" pitchFamily="2" charset="2"/>
                        </a:rPr>
                        <a:t>业务地址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配置方式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嘉善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</a:t>
                      </a:r>
                      <a:r>
                        <a:rPr lang="en-US" altLang="zh-CN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NAS(</a:t>
                      </a: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已具备</a:t>
                      </a:r>
                      <a:r>
                        <a:rPr lang="en-US" altLang="zh-CN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)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10.97.0.1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10.97.0.2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10.97.0.3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10.97.0.4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10.97.0.5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10.97.0.6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10.97.0.7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10.97.0.8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10.97.0.9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10.97.0.10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双网卡</a:t>
                      </a:r>
                      <a:endParaRPr lang="en-US" altLang="zh-CN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0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中山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云监控</a:t>
                      </a:r>
                      <a:r>
                        <a:rPr lang="en-US" altLang="zh-CN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(</a:t>
                      </a: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已具备</a:t>
                      </a:r>
                      <a:r>
                        <a:rPr lang="en-US" altLang="zh-CN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)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10.97.1.1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10.97.1.2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10.97.1.3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10.97.1.4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10.97.1.5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172.62.30.20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10.97.1.6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172.62.30.45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10.97.1.7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172.62.30.46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10.97.1.8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172.62.30.47</a:t>
                      </a:r>
                      <a:endParaRPr lang="en-US" altLang="zh-CN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防火墙</a:t>
                      </a:r>
                      <a:endParaRPr lang="en-US" altLang="zh-CN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223843"/>
                  </a:ext>
                </a:extLst>
              </a:tr>
            </a:tbl>
          </a:graphicData>
        </a:graphic>
      </p:graphicFrame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A3025830-7A74-4100-A935-00DFFCBF40E7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2705849" y="5337229"/>
          <a:ext cx="2907086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134">
                  <a:extLst>
                    <a:ext uri="{9D8B030D-6E8A-4147-A177-3AD203B41FA5}">
                      <a16:colId xmlns:a16="http://schemas.microsoft.com/office/drawing/2014/main" val="3941770424"/>
                    </a:ext>
                  </a:extLst>
                </a:gridCol>
                <a:gridCol w="782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2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地市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业务网关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SNAT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池配置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中山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10.160.0.0/16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中山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10.161.0.0/16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22384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70272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杭州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NAT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技术方案</a:t>
            </a:r>
          </a:p>
        </p:txBody>
      </p:sp>
      <p:sp>
        <p:nvSpPr>
          <p:cNvPr id="112" name="矩形 111">
            <a:extLst>
              <a:ext uri="{FF2B5EF4-FFF2-40B4-BE49-F238E27FC236}">
                <a16:creationId xmlns:a16="http://schemas.microsoft.com/office/drawing/2014/main" id="{A0BFC322-FD7E-4C06-B34E-20FB081CF1C2}"/>
              </a:ext>
            </a:extLst>
          </p:cNvPr>
          <p:cNvSpPr/>
          <p:nvPr/>
        </p:nvSpPr>
        <p:spPr>
          <a:xfrm>
            <a:off x="5926889" y="3264773"/>
            <a:ext cx="2998461" cy="1952391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+mn-ea"/>
              <a:sym typeface="+mn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04174" y="4765251"/>
            <a:ext cx="5229829" cy="1952391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81967" y="5008071"/>
            <a:ext cx="2354566" cy="1263275"/>
            <a:chOff x="9791" y="2741"/>
            <a:chExt cx="3859" cy="2055"/>
          </a:xfrm>
        </p:grpSpPr>
        <p:sp>
          <p:nvSpPr>
            <p:cNvPr id="16" name="矩形 15"/>
            <p:cNvSpPr/>
            <p:nvPr/>
          </p:nvSpPr>
          <p:spPr>
            <a:xfrm>
              <a:off x="9791" y="2741"/>
              <a:ext cx="3859" cy="20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业务</a:t>
              </a:r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r>
                <a:rPr lang="zh-CN" altLang="en-US" sz="1600" dirty="0">
                  <a:cs typeface="+mn-ea"/>
                  <a:sym typeface="+mn-lt"/>
                </a:rPr>
                <a:t>（</a:t>
              </a:r>
              <a:r>
                <a:rPr lang="en-US" altLang="zh-CN" sz="1600" dirty="0">
                  <a:cs typeface="+mn-ea"/>
                  <a:sym typeface="+mn-lt"/>
                </a:rPr>
                <a:t>1</a:t>
              </a:r>
              <a:r>
                <a:rPr lang="zh-CN" altLang="en-US" sz="1600" dirty="0">
                  <a:cs typeface="+mn-ea"/>
                  <a:sym typeface="+mn-lt"/>
                </a:rPr>
                <a:t>）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10474" y="3419"/>
              <a:ext cx="1218" cy="6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SNAT</a:t>
              </a:r>
            </a:p>
          </p:txBody>
        </p:sp>
      </p:grpSp>
      <p:sp>
        <p:nvSpPr>
          <p:cNvPr id="26" name="矩形 25"/>
          <p:cNvSpPr/>
          <p:nvPr/>
        </p:nvSpPr>
        <p:spPr>
          <a:xfrm>
            <a:off x="6045806" y="3532386"/>
            <a:ext cx="1223960" cy="128663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cs typeface="+mn-ea"/>
                <a:sym typeface="+mn-lt"/>
              </a:rPr>
              <a:t>云</a:t>
            </a:r>
            <a:r>
              <a:rPr lang="en-US" altLang="zh-CN" sz="1600" dirty="0">
                <a:cs typeface="+mn-ea"/>
                <a:sym typeface="+mn-lt"/>
              </a:rPr>
              <a:t>NAS</a:t>
            </a:r>
          </a:p>
          <a:p>
            <a:pPr algn="ctr"/>
            <a:r>
              <a:rPr lang="zh-CN" altLang="en-US" sz="1600" dirty="0">
                <a:cs typeface="+mn-ea"/>
                <a:sym typeface="+mn-lt"/>
              </a:rPr>
              <a:t>系统（虚机）</a:t>
            </a:r>
          </a:p>
        </p:txBody>
      </p:sp>
      <p:sp>
        <p:nvSpPr>
          <p:cNvPr id="7" name="矩形 6"/>
          <p:cNvSpPr/>
          <p:nvPr/>
        </p:nvSpPr>
        <p:spPr>
          <a:xfrm>
            <a:off x="6336237" y="3416779"/>
            <a:ext cx="590014" cy="31351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 err="1">
                <a:cs typeface="+mn-ea"/>
                <a:sym typeface="+mn-lt"/>
              </a:rPr>
              <a:t>vpcIp</a:t>
            </a:r>
            <a:endParaRPr lang="zh-CN" altLang="en-US" sz="900" dirty="0">
              <a:cs typeface="+mn-ea"/>
              <a:sym typeface="+mn-lt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7546773" y="3532386"/>
            <a:ext cx="1223960" cy="128663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cs typeface="+mn-ea"/>
                <a:sym typeface="+mn-lt"/>
              </a:rPr>
              <a:t>云监控</a:t>
            </a:r>
          </a:p>
          <a:p>
            <a:pPr algn="ctr"/>
            <a:r>
              <a:rPr lang="zh-CN" altLang="en-US" sz="1600" dirty="0">
                <a:cs typeface="+mn-ea"/>
                <a:sym typeface="+mn-lt"/>
              </a:rPr>
              <a:t>系统（虚机）</a:t>
            </a:r>
          </a:p>
        </p:txBody>
      </p:sp>
      <p:grpSp>
        <p:nvGrpSpPr>
          <p:cNvPr id="37" name="组合 36"/>
          <p:cNvGrpSpPr/>
          <p:nvPr/>
        </p:nvGrpSpPr>
        <p:grpSpPr>
          <a:xfrm>
            <a:off x="3134157" y="5015447"/>
            <a:ext cx="2354566" cy="1263275"/>
            <a:chOff x="9791" y="2741"/>
            <a:chExt cx="3859" cy="2055"/>
          </a:xfrm>
        </p:grpSpPr>
        <p:sp>
          <p:nvSpPr>
            <p:cNvPr id="39" name="矩形 38"/>
            <p:cNvSpPr/>
            <p:nvPr/>
          </p:nvSpPr>
          <p:spPr>
            <a:xfrm>
              <a:off x="9791" y="2741"/>
              <a:ext cx="3859" cy="20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业务</a:t>
              </a:r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r>
                <a:rPr lang="zh-CN" altLang="en-US" sz="1600" dirty="0">
                  <a:cs typeface="+mn-ea"/>
                  <a:sym typeface="+mn-lt"/>
                </a:rPr>
                <a:t>（</a:t>
              </a:r>
              <a:r>
                <a:rPr lang="en-US" altLang="zh-CN" sz="1600" dirty="0">
                  <a:cs typeface="+mn-ea"/>
                  <a:sym typeface="+mn-lt"/>
                </a:rPr>
                <a:t>2</a:t>
              </a:r>
              <a:r>
                <a:rPr lang="zh-CN" altLang="en-US" sz="1600" dirty="0">
                  <a:cs typeface="+mn-ea"/>
                  <a:sym typeface="+mn-lt"/>
                </a:rPr>
                <a:t>）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10369" y="3393"/>
              <a:ext cx="1178" cy="6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SNAT</a:t>
              </a:r>
            </a:p>
          </p:txBody>
        </p:sp>
      </p:grpSp>
      <p:sp>
        <p:nvSpPr>
          <p:cNvPr id="76" name="矩形 75">
            <a:extLst>
              <a:ext uri="{FF2B5EF4-FFF2-40B4-BE49-F238E27FC236}">
                <a16:creationId xmlns:a16="http://schemas.microsoft.com/office/drawing/2014/main" id="{4F5E6C8E-1E24-4AC0-A818-46BA4DCF17AC}"/>
              </a:ext>
            </a:extLst>
          </p:cNvPr>
          <p:cNvSpPr/>
          <p:nvPr/>
        </p:nvSpPr>
        <p:spPr>
          <a:xfrm>
            <a:off x="1096285" y="6306501"/>
            <a:ext cx="1080037" cy="2532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0000"/>
                </a:solidFill>
                <a:latin typeface="Arial" panose="020B0604020202020204" pitchFamily="34" charset="0"/>
              </a:rPr>
              <a:t>172.51.4.54/24</a:t>
            </a:r>
            <a:endParaRPr lang="zh-CN" alt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D1076C7C-6708-4387-AF22-AE1697079474}"/>
              </a:ext>
            </a:extLst>
          </p:cNvPr>
          <p:cNvSpPr/>
          <p:nvPr/>
        </p:nvSpPr>
        <p:spPr>
          <a:xfrm>
            <a:off x="3695521" y="6292866"/>
            <a:ext cx="1080038" cy="2532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0000"/>
                </a:solidFill>
                <a:latin typeface="Arial" panose="020B0604020202020204" pitchFamily="34" charset="0"/>
              </a:rPr>
              <a:t>172.51.4.55/24</a:t>
            </a:r>
            <a:endParaRPr lang="zh-CN" alt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2C113281-8627-4BFE-8565-12FCFC585539}"/>
              </a:ext>
            </a:extLst>
          </p:cNvPr>
          <p:cNvSpPr/>
          <p:nvPr/>
        </p:nvSpPr>
        <p:spPr>
          <a:xfrm>
            <a:off x="404175" y="3250744"/>
            <a:ext cx="5229829" cy="875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S6900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2A4794D8-A109-44C8-AF87-EFB422136462}"/>
              </a:ext>
            </a:extLst>
          </p:cNvPr>
          <p:cNvSpPr/>
          <p:nvPr/>
        </p:nvSpPr>
        <p:spPr>
          <a:xfrm>
            <a:off x="2313570" y="4052861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DD8CB3A2-DCC4-4331-8ADB-EE66BB6C4930}"/>
              </a:ext>
            </a:extLst>
          </p:cNvPr>
          <p:cNvSpPr/>
          <p:nvPr/>
        </p:nvSpPr>
        <p:spPr>
          <a:xfrm>
            <a:off x="2312047" y="4947903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4D0FB255-7B91-42B4-A7B2-5057094DF985}"/>
              </a:ext>
            </a:extLst>
          </p:cNvPr>
          <p:cNvSpPr/>
          <p:nvPr/>
        </p:nvSpPr>
        <p:spPr>
          <a:xfrm>
            <a:off x="4861556" y="4025788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CA6D70B1-F133-4AAB-B6C1-2CAD2C4C80E0}"/>
              </a:ext>
            </a:extLst>
          </p:cNvPr>
          <p:cNvSpPr/>
          <p:nvPr/>
        </p:nvSpPr>
        <p:spPr>
          <a:xfrm>
            <a:off x="4864608" y="4920831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F0BBF733-DBEA-4FE6-83D1-296DBC994AC0}"/>
              </a:ext>
            </a:extLst>
          </p:cNvPr>
          <p:cNvCxnSpPr>
            <a:stCxn id="84" idx="2"/>
            <a:endCxn id="85" idx="0"/>
          </p:cNvCxnSpPr>
          <p:nvPr/>
        </p:nvCxnSpPr>
        <p:spPr>
          <a:xfrm flipH="1">
            <a:off x="2559157" y="4240969"/>
            <a:ext cx="1524" cy="706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>
            <a:extLst>
              <a:ext uri="{FF2B5EF4-FFF2-40B4-BE49-F238E27FC236}">
                <a16:creationId xmlns:a16="http://schemas.microsoft.com/office/drawing/2014/main" id="{F6343DC8-7312-4F7B-84C6-A558718C9012}"/>
              </a:ext>
            </a:extLst>
          </p:cNvPr>
          <p:cNvCxnSpPr>
            <a:cxnSpLocks/>
            <a:stCxn id="86" idx="2"/>
            <a:endCxn id="87" idx="0"/>
          </p:cNvCxnSpPr>
          <p:nvPr/>
        </p:nvCxnSpPr>
        <p:spPr>
          <a:xfrm>
            <a:off x="5108667" y="4213896"/>
            <a:ext cx="3052" cy="706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矩形 94">
            <a:extLst>
              <a:ext uri="{FF2B5EF4-FFF2-40B4-BE49-F238E27FC236}">
                <a16:creationId xmlns:a16="http://schemas.microsoft.com/office/drawing/2014/main" id="{E6694607-DBE4-4769-A192-1B32AB4C6472}"/>
              </a:ext>
            </a:extLst>
          </p:cNvPr>
          <p:cNvSpPr/>
          <p:nvPr/>
        </p:nvSpPr>
        <p:spPr>
          <a:xfrm>
            <a:off x="10006985" y="1614229"/>
            <a:ext cx="3823315" cy="875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FW(M9K)</a:t>
            </a:r>
            <a:endParaRPr lang="zh-CN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96" name="表格 95">
            <a:extLst>
              <a:ext uri="{FF2B5EF4-FFF2-40B4-BE49-F238E27FC236}">
                <a16:creationId xmlns:a16="http://schemas.microsoft.com/office/drawing/2014/main" id="{9916A103-1CE5-48E0-82B5-272B3CABEF01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10082984" y="2704732"/>
          <a:ext cx="3824509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7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6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业务类型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FW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的</a:t>
                      </a: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DNAT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</a:t>
                      </a:r>
                      <a:r>
                        <a:rPr lang="en-US" altLang="zh-CN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NAS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10.96.0.0/24  &gt;172.53.30.0/24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云监控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10.96.1.0/24  &gt;172.53.30.0/24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223843"/>
                  </a:ext>
                </a:extLst>
              </a:tr>
            </a:tbl>
          </a:graphicData>
        </a:graphic>
      </p:graphicFrame>
      <p:sp>
        <p:nvSpPr>
          <p:cNvPr id="99" name="矩形 98">
            <a:extLst>
              <a:ext uri="{FF2B5EF4-FFF2-40B4-BE49-F238E27FC236}">
                <a16:creationId xmlns:a16="http://schemas.microsoft.com/office/drawing/2014/main" id="{E3F0F46C-E7EF-45B8-A230-C1D74F8F1AE3}"/>
              </a:ext>
            </a:extLst>
          </p:cNvPr>
          <p:cNvSpPr/>
          <p:nvPr/>
        </p:nvSpPr>
        <p:spPr>
          <a:xfrm>
            <a:off x="9760965" y="1752678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101" name="直接连接符 100">
            <a:extLst>
              <a:ext uri="{FF2B5EF4-FFF2-40B4-BE49-F238E27FC236}">
                <a16:creationId xmlns:a16="http://schemas.microsoft.com/office/drawing/2014/main" id="{149123A1-E8F2-42B1-9E70-A782FAF31A36}"/>
              </a:ext>
            </a:extLst>
          </p:cNvPr>
          <p:cNvCxnSpPr>
            <a:cxnSpLocks/>
            <a:stCxn id="72" idx="3"/>
            <a:endCxn id="99" idx="1"/>
          </p:cNvCxnSpPr>
          <p:nvPr/>
        </p:nvCxnSpPr>
        <p:spPr>
          <a:xfrm>
            <a:off x="9171370" y="1842292"/>
            <a:ext cx="589595" cy="4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22A190AD-2581-4B12-B730-6CDFCB554452}"/>
              </a:ext>
            </a:extLst>
          </p:cNvPr>
          <p:cNvCxnSpPr>
            <a:cxnSpLocks/>
            <a:stCxn id="84" idx="0"/>
            <a:endCxn id="54" idx="2"/>
          </p:cNvCxnSpPr>
          <p:nvPr/>
        </p:nvCxnSpPr>
        <p:spPr>
          <a:xfrm flipV="1">
            <a:off x="2560681" y="3350040"/>
            <a:ext cx="661561" cy="7028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>
            <a:extLst>
              <a:ext uri="{FF2B5EF4-FFF2-40B4-BE49-F238E27FC236}">
                <a16:creationId xmlns:a16="http://schemas.microsoft.com/office/drawing/2014/main" id="{CA7A9955-CBB5-445B-9950-A99E289F6AFF}"/>
              </a:ext>
            </a:extLst>
          </p:cNvPr>
          <p:cNvCxnSpPr>
            <a:cxnSpLocks/>
            <a:stCxn id="86" idx="0"/>
          </p:cNvCxnSpPr>
          <p:nvPr/>
        </p:nvCxnSpPr>
        <p:spPr>
          <a:xfrm flipH="1" flipV="1">
            <a:off x="3255078" y="3383452"/>
            <a:ext cx="1853589" cy="642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矩形 108">
            <a:extLst>
              <a:ext uri="{FF2B5EF4-FFF2-40B4-BE49-F238E27FC236}">
                <a16:creationId xmlns:a16="http://schemas.microsoft.com/office/drawing/2014/main" id="{C89AAA80-8604-4C1C-B7DB-404A021CADB4}"/>
              </a:ext>
            </a:extLst>
          </p:cNvPr>
          <p:cNvSpPr/>
          <p:nvPr/>
        </p:nvSpPr>
        <p:spPr>
          <a:xfrm>
            <a:off x="7894253" y="3416779"/>
            <a:ext cx="590014" cy="31351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 err="1">
                <a:cs typeface="+mn-ea"/>
                <a:sym typeface="+mn-lt"/>
              </a:rPr>
              <a:t>vpcIp</a:t>
            </a:r>
            <a:endParaRPr lang="zh-CN" altLang="en-US" sz="900" dirty="0">
              <a:cs typeface="+mn-ea"/>
              <a:sym typeface="+mn-lt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EED28AB-F0D5-4C68-AB38-315309E8CDC0}"/>
              </a:ext>
            </a:extLst>
          </p:cNvPr>
          <p:cNvSpPr txBox="1"/>
          <p:nvPr/>
        </p:nvSpPr>
        <p:spPr>
          <a:xfrm>
            <a:off x="281604" y="1062673"/>
            <a:ext cx="814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景芳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9E80B88-8E9A-4DC4-8BDF-DEF918A93161}"/>
              </a:ext>
            </a:extLst>
          </p:cNvPr>
          <p:cNvSpPr/>
          <p:nvPr/>
        </p:nvSpPr>
        <p:spPr>
          <a:xfrm>
            <a:off x="840251" y="5871621"/>
            <a:ext cx="15921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200" dirty="0" err="1">
                <a:solidFill>
                  <a:srgbClr val="7030A0"/>
                </a:solidFill>
              </a:rPr>
              <a:t>Snat</a:t>
            </a:r>
            <a:r>
              <a:rPr lang="zh-CN" altLang="en-US" sz="1200" dirty="0">
                <a:solidFill>
                  <a:srgbClr val="7030A0"/>
                </a:solidFill>
              </a:rPr>
              <a:t>：</a:t>
            </a:r>
            <a:r>
              <a:rPr lang="en-US" altLang="zh-CN" sz="1200" dirty="0">
                <a:solidFill>
                  <a:srgbClr val="7030A0"/>
                </a:solidFill>
              </a:rPr>
              <a:t>10.128.0.0/16</a:t>
            </a:r>
            <a:endParaRPr lang="en-US" altLang="zh-CN" sz="1200" b="1" dirty="0">
              <a:solidFill>
                <a:srgbClr val="7030A0"/>
              </a:solidFill>
              <a:cs typeface="+mn-ea"/>
              <a:sym typeface="+mn-lt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F78F7BA6-32A0-4EF6-8B1B-FC153E346FC7}"/>
              </a:ext>
            </a:extLst>
          </p:cNvPr>
          <p:cNvSpPr/>
          <p:nvPr/>
        </p:nvSpPr>
        <p:spPr>
          <a:xfrm>
            <a:off x="3353811" y="5894400"/>
            <a:ext cx="15921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200" dirty="0" err="1">
                <a:solidFill>
                  <a:srgbClr val="7030A0"/>
                </a:solidFill>
              </a:rPr>
              <a:t>Snat</a:t>
            </a:r>
            <a:r>
              <a:rPr lang="zh-CN" altLang="en-US" sz="1200" dirty="0">
                <a:solidFill>
                  <a:srgbClr val="7030A0"/>
                </a:solidFill>
              </a:rPr>
              <a:t>：</a:t>
            </a:r>
            <a:r>
              <a:rPr lang="en-US" altLang="zh-CN" sz="1200" dirty="0">
                <a:solidFill>
                  <a:srgbClr val="7030A0"/>
                </a:solidFill>
              </a:rPr>
              <a:t>10.129.0.0/16</a:t>
            </a:r>
            <a:endParaRPr lang="en-US" altLang="zh-CN" sz="1200" b="1" dirty="0">
              <a:solidFill>
                <a:srgbClr val="7030A0"/>
              </a:solidFill>
              <a:cs typeface="+mn-ea"/>
              <a:sym typeface="+mn-lt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75301015-EAD3-43B0-9267-99F4DBF5C6B3}"/>
              </a:ext>
            </a:extLst>
          </p:cNvPr>
          <p:cNvSpPr/>
          <p:nvPr/>
        </p:nvSpPr>
        <p:spPr>
          <a:xfrm>
            <a:off x="404174" y="1628505"/>
            <a:ext cx="8521176" cy="875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35AB7E36-A92E-480C-880B-4179DAF4A040}"/>
              </a:ext>
            </a:extLst>
          </p:cNvPr>
          <p:cNvSpPr/>
          <p:nvPr/>
        </p:nvSpPr>
        <p:spPr>
          <a:xfrm>
            <a:off x="2975131" y="2372972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0B467D30-E226-452B-8DE3-DDAF7AB21775}"/>
              </a:ext>
            </a:extLst>
          </p:cNvPr>
          <p:cNvSpPr/>
          <p:nvPr/>
        </p:nvSpPr>
        <p:spPr>
          <a:xfrm>
            <a:off x="2975131" y="3161932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E06E1229-6A2A-4E3B-B109-073375CBA597}"/>
              </a:ext>
            </a:extLst>
          </p:cNvPr>
          <p:cNvCxnSpPr>
            <a:cxnSpLocks/>
            <a:stCxn id="54" idx="0"/>
            <a:endCxn id="94" idx="2"/>
          </p:cNvCxnSpPr>
          <p:nvPr/>
        </p:nvCxnSpPr>
        <p:spPr>
          <a:xfrm flipV="1">
            <a:off x="3222242" y="2561080"/>
            <a:ext cx="0" cy="600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文本框 60">
            <a:extLst>
              <a:ext uri="{FF2B5EF4-FFF2-40B4-BE49-F238E27FC236}">
                <a16:creationId xmlns:a16="http://schemas.microsoft.com/office/drawing/2014/main" id="{17DBDF54-E1E2-4340-A8BD-E804EA486DA5}"/>
              </a:ext>
            </a:extLst>
          </p:cNvPr>
          <p:cNvSpPr txBox="1"/>
          <p:nvPr/>
        </p:nvSpPr>
        <p:spPr>
          <a:xfrm>
            <a:off x="2508391" y="4455936"/>
            <a:ext cx="671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10GE</a:t>
            </a:r>
            <a:endParaRPr lang="zh-CN" altLang="en-US" sz="1200" dirty="0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8307C10-727E-4E11-BB98-D61A5BE14E6E}"/>
              </a:ext>
            </a:extLst>
          </p:cNvPr>
          <p:cNvSpPr txBox="1"/>
          <p:nvPr/>
        </p:nvSpPr>
        <p:spPr>
          <a:xfrm>
            <a:off x="5065716" y="4410462"/>
            <a:ext cx="671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10GE</a:t>
            </a:r>
            <a:endParaRPr lang="zh-CN" altLang="en-US" sz="1200" dirty="0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A1CCD741-F0A1-47F7-A0A0-D59F557D2DDC}"/>
              </a:ext>
            </a:extLst>
          </p:cNvPr>
          <p:cNvSpPr/>
          <p:nvPr/>
        </p:nvSpPr>
        <p:spPr>
          <a:xfrm>
            <a:off x="1889577" y="5303416"/>
            <a:ext cx="1085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50" dirty="0">
                <a:solidFill>
                  <a:srgbClr val="00B050"/>
                </a:solidFill>
                <a:latin typeface="Arial" panose="020B0604020202020204" pitchFamily="34" charset="0"/>
              </a:rPr>
              <a:t>173.53.11.1/27</a:t>
            </a:r>
            <a:endParaRPr lang="zh-CN" altLang="en-US" sz="105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6F9D943A-C1F8-44B4-8392-E68941D29C72}"/>
              </a:ext>
            </a:extLst>
          </p:cNvPr>
          <p:cNvSpPr/>
          <p:nvPr/>
        </p:nvSpPr>
        <p:spPr>
          <a:xfrm>
            <a:off x="2267931" y="2102189"/>
            <a:ext cx="19960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00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网关</a:t>
            </a:r>
            <a:r>
              <a:rPr lang="en-US" altLang="zh-CN" sz="1000" dirty="0">
                <a:solidFill>
                  <a:srgbClr val="00B05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VLAN 71</a:t>
            </a:r>
            <a:r>
              <a:rPr lang="zh-CN" altLang="en-US" sz="100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en-US" altLang="zh-CN" sz="1000" dirty="0">
                <a:solidFill>
                  <a:srgbClr val="00B05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173.53.11.30/27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E1D2B8AF-659B-4FC9-AB64-4B131235E25B}"/>
              </a:ext>
            </a:extLst>
          </p:cNvPr>
          <p:cNvSpPr txBox="1"/>
          <p:nvPr/>
        </p:nvSpPr>
        <p:spPr>
          <a:xfrm>
            <a:off x="477851" y="1697170"/>
            <a:ext cx="1041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12508</a:t>
            </a:r>
            <a:endParaRPr lang="zh-CN" altLang="en-US" dirty="0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3949991D-A06B-4536-B7BB-C817F3ED5363}"/>
              </a:ext>
            </a:extLst>
          </p:cNvPr>
          <p:cNvSpPr/>
          <p:nvPr/>
        </p:nvSpPr>
        <p:spPr>
          <a:xfrm>
            <a:off x="4403169" y="5328522"/>
            <a:ext cx="1085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50">
                <a:solidFill>
                  <a:srgbClr val="00B050"/>
                </a:solidFill>
                <a:latin typeface="Arial" panose="020B0604020202020204" pitchFamily="34" charset="0"/>
              </a:rPr>
              <a:t>173.53.11.2/27</a:t>
            </a:r>
            <a:endParaRPr lang="zh-CN" altLang="en-US" sz="105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E2BE80F0-BCBD-46C3-8783-D0344F31ECC6}"/>
              </a:ext>
            </a:extLst>
          </p:cNvPr>
          <p:cNvSpPr/>
          <p:nvPr/>
        </p:nvSpPr>
        <p:spPr>
          <a:xfrm>
            <a:off x="1990521" y="3815103"/>
            <a:ext cx="130036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050" dirty="0">
                <a:latin typeface="Arial" panose="020B0604020202020204" pitchFamily="34" charset="0"/>
              </a:rPr>
              <a:t>Access pvid:71</a:t>
            </a:r>
            <a:endParaRPr lang="zh-CN" altLang="en-US" sz="1050" dirty="0">
              <a:latin typeface="Arial" panose="020B0604020202020204" pitchFamily="34" charset="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3C8FB684-2113-41ED-A8D1-BE6C7D8B706C}"/>
              </a:ext>
            </a:extLst>
          </p:cNvPr>
          <p:cNvSpPr/>
          <p:nvPr/>
        </p:nvSpPr>
        <p:spPr>
          <a:xfrm>
            <a:off x="4432786" y="3790940"/>
            <a:ext cx="130036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050" dirty="0">
                <a:latin typeface="Arial" panose="020B0604020202020204" pitchFamily="34" charset="0"/>
              </a:rPr>
              <a:t>Access pvid:71</a:t>
            </a:r>
            <a:endParaRPr lang="zh-CN" altLang="en-US" sz="1050" dirty="0">
              <a:latin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1D66C5A2-ACAD-4999-9720-F888608A0403}"/>
              </a:ext>
            </a:extLst>
          </p:cNvPr>
          <p:cNvSpPr/>
          <p:nvPr/>
        </p:nvSpPr>
        <p:spPr>
          <a:xfrm>
            <a:off x="8677149" y="1748238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963495F-6C0B-4C44-9D04-DCD0748E0715}"/>
              </a:ext>
            </a:extLst>
          </p:cNvPr>
          <p:cNvSpPr txBox="1"/>
          <p:nvPr/>
        </p:nvSpPr>
        <p:spPr>
          <a:xfrm>
            <a:off x="8567766" y="1447741"/>
            <a:ext cx="739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err="1">
                <a:solidFill>
                  <a:srgbClr val="FF0000"/>
                </a:solidFill>
              </a:rPr>
              <a:t>untrust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C457AE09-4674-4F01-B266-444E86FF55DC}"/>
              </a:ext>
            </a:extLst>
          </p:cNvPr>
          <p:cNvSpPr/>
          <p:nvPr/>
        </p:nvSpPr>
        <p:spPr>
          <a:xfrm>
            <a:off x="9740031" y="2225231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91" name="直接连接符 90">
            <a:extLst>
              <a:ext uri="{FF2B5EF4-FFF2-40B4-BE49-F238E27FC236}">
                <a16:creationId xmlns:a16="http://schemas.microsoft.com/office/drawing/2014/main" id="{83B48F0A-5763-44C7-A733-E5707AC51859}"/>
              </a:ext>
            </a:extLst>
          </p:cNvPr>
          <p:cNvCxnSpPr>
            <a:cxnSpLocks/>
            <a:stCxn id="92" idx="3"/>
            <a:endCxn id="88" idx="1"/>
          </p:cNvCxnSpPr>
          <p:nvPr/>
        </p:nvCxnSpPr>
        <p:spPr>
          <a:xfrm>
            <a:off x="9150436" y="2314845"/>
            <a:ext cx="589595" cy="4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矩形 91">
            <a:extLst>
              <a:ext uri="{FF2B5EF4-FFF2-40B4-BE49-F238E27FC236}">
                <a16:creationId xmlns:a16="http://schemas.microsoft.com/office/drawing/2014/main" id="{FF95B1AA-F515-40E4-90B1-CF72AC3E82D3}"/>
              </a:ext>
            </a:extLst>
          </p:cNvPr>
          <p:cNvSpPr/>
          <p:nvPr/>
        </p:nvSpPr>
        <p:spPr>
          <a:xfrm>
            <a:off x="8656215" y="2220791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FB839407-96EB-49E7-BA16-41D10DBAE2D9}"/>
              </a:ext>
            </a:extLst>
          </p:cNvPr>
          <p:cNvSpPr txBox="1"/>
          <p:nvPr/>
        </p:nvSpPr>
        <p:spPr>
          <a:xfrm>
            <a:off x="8640916" y="2444633"/>
            <a:ext cx="771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trust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57CA1817-432A-44D4-A69A-9662E319D135}"/>
              </a:ext>
            </a:extLst>
          </p:cNvPr>
          <p:cNvSpPr/>
          <p:nvPr/>
        </p:nvSpPr>
        <p:spPr>
          <a:xfrm>
            <a:off x="7179008" y="2408899"/>
            <a:ext cx="494221" cy="188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103" name="直接连接符 102">
            <a:extLst>
              <a:ext uri="{FF2B5EF4-FFF2-40B4-BE49-F238E27FC236}">
                <a16:creationId xmlns:a16="http://schemas.microsoft.com/office/drawing/2014/main" id="{C12B8052-64F4-4CF1-9DC6-E79BAFDC2801}"/>
              </a:ext>
            </a:extLst>
          </p:cNvPr>
          <p:cNvCxnSpPr>
            <a:cxnSpLocks/>
            <a:stCxn id="7" idx="0"/>
            <a:endCxn id="102" idx="2"/>
          </p:cNvCxnSpPr>
          <p:nvPr/>
        </p:nvCxnSpPr>
        <p:spPr>
          <a:xfrm flipV="1">
            <a:off x="6631244" y="2597007"/>
            <a:ext cx="794875" cy="819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id="{761E8539-FDED-4ED9-BC89-94C4E05087E6}"/>
              </a:ext>
            </a:extLst>
          </p:cNvPr>
          <p:cNvCxnSpPr>
            <a:cxnSpLocks/>
            <a:stCxn id="109" idx="0"/>
            <a:endCxn id="102" idx="2"/>
          </p:cNvCxnSpPr>
          <p:nvPr/>
        </p:nvCxnSpPr>
        <p:spPr>
          <a:xfrm flipH="1" flipV="1">
            <a:off x="7426119" y="2597007"/>
            <a:ext cx="763141" cy="819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本框 106">
            <a:extLst>
              <a:ext uri="{FF2B5EF4-FFF2-40B4-BE49-F238E27FC236}">
                <a16:creationId xmlns:a16="http://schemas.microsoft.com/office/drawing/2014/main" id="{A2366784-9EDA-4D4D-BF76-BE959702BE8D}"/>
              </a:ext>
            </a:extLst>
          </p:cNvPr>
          <p:cNvSpPr txBox="1"/>
          <p:nvPr/>
        </p:nvSpPr>
        <p:spPr>
          <a:xfrm>
            <a:off x="3659898" y="1073730"/>
            <a:ext cx="31971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solidFill>
                  <a:srgbClr val="C9670D"/>
                </a:solidFill>
              </a:rPr>
              <a:t>路由：</a:t>
            </a:r>
            <a:endParaRPr lang="en-US" altLang="zh-CN" sz="1100" dirty="0">
              <a:solidFill>
                <a:srgbClr val="C9670D"/>
              </a:solidFill>
            </a:endParaRPr>
          </a:p>
          <a:p>
            <a:pPr marL="228600" indent="-228600">
              <a:buAutoNum type="arabicPeriod"/>
            </a:pPr>
            <a:r>
              <a:rPr lang="en-US" altLang="zh-CN" sz="1100" dirty="0">
                <a:solidFill>
                  <a:srgbClr val="C9670D"/>
                </a:solidFill>
              </a:rPr>
              <a:t>10.128.0.0/16</a:t>
            </a:r>
            <a:r>
              <a:rPr lang="zh-CN" altLang="en-US" sz="1100" dirty="0">
                <a:solidFill>
                  <a:srgbClr val="C9670D"/>
                </a:solidFill>
              </a:rPr>
              <a:t>下一跳</a:t>
            </a:r>
            <a:r>
              <a:rPr lang="en-US" altLang="zh-CN" sz="1100" dirty="0">
                <a:solidFill>
                  <a:srgbClr val="C9670D"/>
                </a:solidFill>
              </a:rPr>
              <a:t>173.53.11.1</a:t>
            </a:r>
          </a:p>
          <a:p>
            <a:pPr marL="228600" indent="-228600">
              <a:buAutoNum type="arabicPeriod"/>
            </a:pPr>
            <a:r>
              <a:rPr lang="en-US" altLang="zh-CN" sz="1100" dirty="0">
                <a:solidFill>
                  <a:srgbClr val="C9670D"/>
                </a:solidFill>
              </a:rPr>
              <a:t>10.129.0.0/16</a:t>
            </a:r>
            <a:r>
              <a:rPr lang="zh-CN" altLang="en-US" sz="1100" dirty="0">
                <a:solidFill>
                  <a:srgbClr val="C9670D"/>
                </a:solidFill>
              </a:rPr>
              <a:t>下一跳</a:t>
            </a:r>
            <a:r>
              <a:rPr lang="en-US" altLang="zh-CN" sz="1100" dirty="0">
                <a:solidFill>
                  <a:srgbClr val="C9670D"/>
                </a:solidFill>
              </a:rPr>
              <a:t>173.53.11.2</a:t>
            </a:r>
          </a:p>
          <a:p>
            <a:pPr marL="228600" indent="-228600">
              <a:buFontTx/>
              <a:buAutoNum type="arabicPeriod"/>
            </a:pPr>
            <a:r>
              <a:rPr lang="en-US" altLang="zh-CN" sz="1100" dirty="0">
                <a:solidFill>
                  <a:srgbClr val="C9670D"/>
                </a:solidFill>
              </a:rPr>
              <a:t>10.96.0.0/16</a:t>
            </a:r>
            <a:r>
              <a:rPr lang="zh-CN" altLang="en-US" sz="1100" dirty="0">
                <a:solidFill>
                  <a:srgbClr val="C9670D"/>
                </a:solidFill>
              </a:rPr>
              <a:t>下一跳</a:t>
            </a:r>
            <a:r>
              <a:rPr lang="en-US" altLang="zh-CN" sz="1100" dirty="0" err="1">
                <a:solidFill>
                  <a:srgbClr val="C9670D"/>
                </a:solidFill>
              </a:rPr>
              <a:t>untrust</a:t>
            </a:r>
            <a:r>
              <a:rPr lang="zh-CN" altLang="en-US" sz="1100" dirty="0">
                <a:solidFill>
                  <a:srgbClr val="C9670D"/>
                </a:solidFill>
              </a:rPr>
              <a:t>地址</a:t>
            </a:r>
            <a:r>
              <a:rPr lang="en-US" altLang="zh-CN" sz="1100" dirty="0">
                <a:solidFill>
                  <a:srgbClr val="C9670D"/>
                </a:solidFill>
              </a:rPr>
              <a:t>172.52.103.2</a:t>
            </a:r>
          </a:p>
          <a:p>
            <a:endParaRPr lang="en-US" altLang="zh-CN" sz="1100" dirty="0">
              <a:solidFill>
                <a:srgbClr val="C9670D"/>
              </a:solidFill>
            </a:endParaRPr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CE1FAFE1-6939-4088-81BA-949C258AC41F}"/>
              </a:ext>
            </a:extLst>
          </p:cNvPr>
          <p:cNvSpPr/>
          <p:nvPr/>
        </p:nvSpPr>
        <p:spPr>
          <a:xfrm>
            <a:off x="6177644" y="3143806"/>
            <a:ext cx="11240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70C0"/>
                </a:solidFill>
                <a:latin typeface="Arial" panose="020B0604020202020204" pitchFamily="34" charset="0"/>
              </a:rPr>
              <a:t>172.53.30.0/24</a:t>
            </a:r>
            <a:endParaRPr lang="zh-CN" altLang="en-US" sz="11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1AB09C6F-6A53-4736-8B7D-ACE2732A0F55}"/>
              </a:ext>
            </a:extLst>
          </p:cNvPr>
          <p:cNvSpPr/>
          <p:nvPr/>
        </p:nvSpPr>
        <p:spPr>
          <a:xfrm>
            <a:off x="7506047" y="3143806"/>
            <a:ext cx="11240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70C0"/>
                </a:solidFill>
                <a:latin typeface="Arial" panose="020B0604020202020204" pitchFamily="34" charset="0"/>
              </a:rPr>
              <a:t>172.53.30.0/24</a:t>
            </a:r>
            <a:endParaRPr lang="zh-CN" altLang="en-US" sz="11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13" name="文本框 112">
            <a:extLst>
              <a:ext uri="{FF2B5EF4-FFF2-40B4-BE49-F238E27FC236}">
                <a16:creationId xmlns:a16="http://schemas.microsoft.com/office/drawing/2014/main" id="{BBE5BD86-D2E4-477D-82ED-E9B8D71E3CD6}"/>
              </a:ext>
            </a:extLst>
          </p:cNvPr>
          <p:cNvSpPr txBox="1"/>
          <p:nvPr/>
        </p:nvSpPr>
        <p:spPr>
          <a:xfrm>
            <a:off x="7699453" y="2444633"/>
            <a:ext cx="771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trust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C72C8B2A-EA14-47C3-AC4F-807F423EA0EE}"/>
              </a:ext>
            </a:extLst>
          </p:cNvPr>
          <p:cNvSpPr txBox="1"/>
          <p:nvPr/>
        </p:nvSpPr>
        <p:spPr>
          <a:xfrm>
            <a:off x="10280127" y="860060"/>
            <a:ext cx="34844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solidFill>
                  <a:srgbClr val="C9670D"/>
                </a:solidFill>
              </a:rPr>
              <a:t>配置：</a:t>
            </a:r>
            <a:endParaRPr lang="en-US" altLang="zh-CN" sz="1100" dirty="0">
              <a:solidFill>
                <a:srgbClr val="C9670D"/>
              </a:solidFill>
            </a:endParaRPr>
          </a:p>
          <a:p>
            <a:pPr marL="228600" indent="-228600">
              <a:buFontTx/>
              <a:buAutoNum type="arabicPeriod"/>
            </a:pPr>
            <a:r>
              <a:rPr lang="en-US" altLang="zh-CN" sz="1100" dirty="0">
                <a:solidFill>
                  <a:srgbClr val="C9670D"/>
                </a:solidFill>
              </a:rPr>
              <a:t>10.128.0.0/16</a:t>
            </a:r>
            <a:r>
              <a:rPr lang="zh-CN" altLang="en-US" sz="1100" dirty="0">
                <a:solidFill>
                  <a:srgbClr val="C9670D"/>
                </a:solidFill>
              </a:rPr>
              <a:t>下一跳</a:t>
            </a:r>
            <a:r>
              <a:rPr lang="en-US" altLang="zh-CN" sz="1100" dirty="0" err="1">
                <a:solidFill>
                  <a:srgbClr val="C9670D"/>
                </a:solidFill>
              </a:rPr>
              <a:t>untrust</a:t>
            </a:r>
            <a:r>
              <a:rPr lang="zh-CN" altLang="en-US" sz="1100" dirty="0">
                <a:solidFill>
                  <a:srgbClr val="C9670D"/>
                </a:solidFill>
              </a:rPr>
              <a:t>地址</a:t>
            </a:r>
            <a:r>
              <a:rPr lang="en-US" altLang="zh-CN" sz="1100" dirty="0">
                <a:solidFill>
                  <a:srgbClr val="C9670D"/>
                </a:solidFill>
              </a:rPr>
              <a:t>172.52.103.1</a:t>
            </a:r>
          </a:p>
          <a:p>
            <a:pPr marL="228600" indent="-228600">
              <a:buFontTx/>
              <a:buAutoNum type="arabicPeriod"/>
            </a:pPr>
            <a:r>
              <a:rPr lang="en-US" altLang="zh-CN" sz="1100" dirty="0">
                <a:solidFill>
                  <a:srgbClr val="C9670D"/>
                </a:solidFill>
              </a:rPr>
              <a:t>10.129.0.0/16</a:t>
            </a:r>
            <a:r>
              <a:rPr lang="zh-CN" altLang="en-US" sz="1100" dirty="0">
                <a:solidFill>
                  <a:srgbClr val="C9670D"/>
                </a:solidFill>
              </a:rPr>
              <a:t>下一跳</a:t>
            </a:r>
            <a:r>
              <a:rPr lang="en-US" altLang="zh-CN" sz="1100" dirty="0" err="1">
                <a:solidFill>
                  <a:srgbClr val="C9670D"/>
                </a:solidFill>
              </a:rPr>
              <a:t>untrust</a:t>
            </a:r>
            <a:r>
              <a:rPr lang="zh-CN" altLang="en-US" sz="1100" dirty="0">
                <a:solidFill>
                  <a:srgbClr val="C9670D"/>
                </a:solidFill>
              </a:rPr>
              <a:t>地址</a:t>
            </a:r>
            <a:r>
              <a:rPr lang="en-US" altLang="zh-CN" sz="1100" dirty="0">
                <a:solidFill>
                  <a:srgbClr val="C9670D"/>
                </a:solidFill>
              </a:rPr>
              <a:t>172.52.103.1</a:t>
            </a:r>
          </a:p>
          <a:p>
            <a:pPr marL="228600" indent="-228600">
              <a:buFontTx/>
              <a:buAutoNum type="arabicPeriod"/>
            </a:pPr>
            <a:r>
              <a:rPr lang="en-US" altLang="zh-CN" sz="1100" dirty="0">
                <a:solidFill>
                  <a:srgbClr val="C9670D"/>
                </a:solidFill>
              </a:rPr>
              <a:t>172.53.30.0/24</a:t>
            </a:r>
            <a:r>
              <a:rPr lang="zh-CN" altLang="en-US" sz="1100" dirty="0">
                <a:solidFill>
                  <a:srgbClr val="C9670D"/>
                </a:solidFill>
              </a:rPr>
              <a:t>下一条</a:t>
            </a:r>
            <a:r>
              <a:rPr lang="en-US" altLang="zh-CN" sz="1100" dirty="0">
                <a:solidFill>
                  <a:srgbClr val="C9670D"/>
                </a:solidFill>
              </a:rPr>
              <a:t>trust</a:t>
            </a:r>
            <a:r>
              <a:rPr lang="zh-CN" altLang="en-US" sz="1100" dirty="0">
                <a:solidFill>
                  <a:srgbClr val="C9670D"/>
                </a:solidFill>
              </a:rPr>
              <a:t>地址</a:t>
            </a:r>
            <a:endParaRPr lang="en-US" altLang="zh-CN" sz="1100" dirty="0">
              <a:solidFill>
                <a:srgbClr val="C9670D"/>
              </a:solidFill>
            </a:endParaRPr>
          </a:p>
          <a:p>
            <a:pPr marL="228600" indent="-228600">
              <a:buFontTx/>
              <a:buAutoNum type="arabicPeriod"/>
            </a:pPr>
            <a:r>
              <a:rPr lang="zh-CN" altLang="en-US" sz="1100" dirty="0">
                <a:solidFill>
                  <a:srgbClr val="C9670D"/>
                </a:solidFill>
              </a:rPr>
              <a:t>云</a:t>
            </a:r>
            <a:r>
              <a:rPr lang="en-US" altLang="zh-CN" sz="1100" dirty="0">
                <a:solidFill>
                  <a:srgbClr val="C9670D"/>
                </a:solidFill>
              </a:rPr>
              <a:t>NAS</a:t>
            </a:r>
            <a:r>
              <a:rPr lang="zh-CN" altLang="en-US" sz="1100" dirty="0">
                <a:solidFill>
                  <a:srgbClr val="C9670D"/>
                </a:solidFill>
              </a:rPr>
              <a:t>的</a:t>
            </a:r>
            <a:r>
              <a:rPr lang="en-US" altLang="zh-CN" sz="1100" dirty="0">
                <a:solidFill>
                  <a:srgbClr val="C9670D"/>
                </a:solidFill>
              </a:rPr>
              <a:t>NAT</a:t>
            </a:r>
            <a:r>
              <a:rPr lang="zh-CN" altLang="en-US" sz="1100" dirty="0">
                <a:solidFill>
                  <a:srgbClr val="C9670D"/>
                </a:solidFill>
              </a:rPr>
              <a:t>配置</a:t>
            </a:r>
            <a:endParaRPr lang="en-US" altLang="zh-CN" sz="1100" dirty="0">
              <a:solidFill>
                <a:srgbClr val="C9670D"/>
              </a:solidFill>
            </a:endParaRPr>
          </a:p>
          <a:p>
            <a:pPr marL="228600" indent="-228600">
              <a:buFontTx/>
              <a:buAutoNum type="arabicPeriod"/>
            </a:pPr>
            <a:r>
              <a:rPr lang="zh-CN" altLang="en-US" sz="1100" dirty="0">
                <a:solidFill>
                  <a:srgbClr val="C9670D"/>
                </a:solidFill>
              </a:rPr>
              <a:t>云监控的</a:t>
            </a:r>
            <a:r>
              <a:rPr lang="en-US" altLang="zh-CN" sz="1100" dirty="0">
                <a:solidFill>
                  <a:srgbClr val="C9670D"/>
                </a:solidFill>
              </a:rPr>
              <a:t>NAT</a:t>
            </a:r>
            <a:r>
              <a:rPr lang="zh-CN" altLang="en-US" sz="1100" dirty="0">
                <a:solidFill>
                  <a:srgbClr val="C9670D"/>
                </a:solidFill>
              </a:rPr>
              <a:t>配置</a:t>
            </a:r>
            <a:endParaRPr lang="en-US" altLang="zh-CN" sz="1100" dirty="0">
              <a:solidFill>
                <a:srgbClr val="C9670D"/>
              </a:solidFill>
            </a:endParaRPr>
          </a:p>
          <a:p>
            <a:pPr marL="228600" indent="-228600">
              <a:buFontTx/>
              <a:buAutoNum type="arabicPeriod"/>
            </a:pPr>
            <a:endParaRPr lang="en-US" altLang="zh-CN" sz="1100" dirty="0">
              <a:solidFill>
                <a:srgbClr val="C9670D"/>
              </a:solidFill>
            </a:endParaRPr>
          </a:p>
          <a:p>
            <a:endParaRPr lang="en-US" altLang="zh-CN" sz="1100" dirty="0">
              <a:solidFill>
                <a:srgbClr val="C9670D"/>
              </a:solidFill>
            </a:endParaRPr>
          </a:p>
        </p:txBody>
      </p:sp>
      <p:sp>
        <p:nvSpPr>
          <p:cNvPr id="117" name="矩形 116">
            <a:extLst>
              <a:ext uri="{FF2B5EF4-FFF2-40B4-BE49-F238E27FC236}">
                <a16:creationId xmlns:a16="http://schemas.microsoft.com/office/drawing/2014/main" id="{C9726288-F1F8-4A04-937A-6B0077F99066}"/>
              </a:ext>
            </a:extLst>
          </p:cNvPr>
          <p:cNvSpPr/>
          <p:nvPr/>
        </p:nvSpPr>
        <p:spPr>
          <a:xfrm>
            <a:off x="6348657" y="2166634"/>
            <a:ext cx="22076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000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网关</a:t>
            </a:r>
            <a:r>
              <a:rPr lang="en-US" altLang="zh-CN" sz="10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VLAN 1730</a:t>
            </a:r>
            <a:r>
              <a:rPr lang="zh-CN" altLang="en-US" sz="1000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en-US" altLang="zh-CN" sz="10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172.53.30.254/24</a:t>
            </a:r>
          </a:p>
        </p:txBody>
      </p:sp>
      <p:sp>
        <p:nvSpPr>
          <p:cNvPr id="118" name="文本框 117">
            <a:extLst>
              <a:ext uri="{FF2B5EF4-FFF2-40B4-BE49-F238E27FC236}">
                <a16:creationId xmlns:a16="http://schemas.microsoft.com/office/drawing/2014/main" id="{4D7F77D4-2B82-4884-8BB1-AFC614A51C28}"/>
              </a:ext>
            </a:extLst>
          </p:cNvPr>
          <p:cNvSpPr txBox="1"/>
          <p:nvPr/>
        </p:nvSpPr>
        <p:spPr>
          <a:xfrm>
            <a:off x="2482998" y="1837274"/>
            <a:ext cx="739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err="1">
                <a:solidFill>
                  <a:srgbClr val="FF0000"/>
                </a:solidFill>
              </a:rPr>
              <a:t>untrust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4464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杭州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DNAT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规划</a:t>
            </a:r>
          </a:p>
        </p:txBody>
      </p:sp>
      <p:graphicFrame>
        <p:nvGraphicFramePr>
          <p:cNvPr id="48" name="表格 47">
            <a:extLst>
              <a:ext uri="{FF2B5EF4-FFF2-40B4-BE49-F238E27FC236}">
                <a16:creationId xmlns:a16="http://schemas.microsoft.com/office/drawing/2014/main" id="{3AB8B03F-3CD6-4434-A242-389115BB689C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2242650" y="1385253"/>
          <a:ext cx="8881971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450">
                  <a:extLst>
                    <a:ext uri="{9D8B030D-6E8A-4147-A177-3AD203B41FA5}">
                      <a16:colId xmlns:a16="http://schemas.microsoft.com/office/drawing/2014/main" val="325972684"/>
                    </a:ext>
                  </a:extLst>
                </a:gridCol>
                <a:gridCol w="915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4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053">
                  <a:extLst>
                    <a:ext uri="{9D8B030D-6E8A-4147-A177-3AD203B41FA5}">
                      <a16:colId xmlns:a16="http://schemas.microsoft.com/office/drawing/2014/main" val="1044162793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地市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业务类型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DNAT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配置（</a:t>
                      </a:r>
                      <a:r>
                        <a:rPr lang="en-US" altLang="zh-CN" sz="14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natip</a:t>
                      </a: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Wingdings" panose="05000000000000000000" pitchFamily="2" charset="2"/>
                        </a:rPr>
                        <a:t>业务地址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配置方式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景芳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</a:t>
                      </a:r>
                      <a:r>
                        <a:rPr lang="en-US" altLang="zh-CN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NAS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10.96.0.1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172.53.30.81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10.96.0.2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172.53.30.82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10.96.0.3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172.53.30.83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10.96.0.4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172.53.30.84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10.96.0.5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172.53.30.85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10.96.0.6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172.53.30.86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10.96.0.7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172.53.30.87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10.96.0.8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172.53.30.88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10.96.0.9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172.53.30.89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10.96.0.10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172.53.30.40</a:t>
                      </a:r>
                      <a:endParaRPr lang="en-US" altLang="zh-CN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防火墙</a:t>
                      </a:r>
                      <a:endParaRPr lang="en-US" altLang="zh-CN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景芳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云监控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172.53.30.3    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10.96.1.17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172.53.30.20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10.96.1.2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172.53.30.5    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10.96.1.18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172.53.30.21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10.96.1.3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172.53.30.6    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10.96.1.19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172.53.30.22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10.96.1.4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172.53.30.7    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10.96.1.20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10.96.1.5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172.53.30.8    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10.96.1.21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10.96.1.6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172.53.30.9    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10.96.1.22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10.96.1.7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172.53.30.10  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10.96.1.23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172.53.30.26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10.96.1.8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172.53.30.11  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10.96.1.24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172.53.30.27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10.96.1.9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172.53.30.12  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10.96.1.25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172.53.30.157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10.96.1.10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172.53.30.13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10.96.1.26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172.53.30.158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10.96.1.11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172.53.30.14      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10.96.1.27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172.53.30.161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10.96.1.12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10.96.1.13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172.53.30.16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10.96.1.14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10.96.1.15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10.96.1.16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172.53.30.19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防火墙</a:t>
                      </a:r>
                      <a:endParaRPr lang="en-US" altLang="zh-CN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22384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710630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嘉</a:t>
            </a:r>
            <a:r>
              <a:rPr lang="zh-CN" altLang="en-US" dirty="0">
                <a:cs typeface="+mn-ea"/>
                <a:sym typeface="+mn-lt"/>
              </a:rPr>
              <a:t>兴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NAT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技术方案</a:t>
            </a: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B0B87459-E7F4-4F97-B728-F251BF6A39FC}"/>
              </a:ext>
            </a:extLst>
          </p:cNvPr>
          <p:cNvSpPr/>
          <p:nvPr/>
        </p:nvSpPr>
        <p:spPr>
          <a:xfrm>
            <a:off x="9186647" y="2375496"/>
            <a:ext cx="2916548" cy="4438053"/>
          </a:xfrm>
          <a:prstGeom prst="rect">
            <a:avLst/>
          </a:prstGeom>
          <a:solidFill>
            <a:schemeClr val="bg1"/>
          </a:solidFill>
          <a:ln>
            <a:solidFill>
              <a:srgbClr val="E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38F13C2-1704-497B-B6FA-8C679F332DF0}"/>
              </a:ext>
            </a:extLst>
          </p:cNvPr>
          <p:cNvSpPr/>
          <p:nvPr/>
        </p:nvSpPr>
        <p:spPr>
          <a:xfrm>
            <a:off x="184106" y="2375498"/>
            <a:ext cx="8805400" cy="4438052"/>
          </a:xfrm>
          <a:prstGeom prst="rect">
            <a:avLst/>
          </a:prstGeom>
          <a:solidFill>
            <a:schemeClr val="bg1"/>
          </a:solidFill>
          <a:ln>
            <a:solidFill>
              <a:srgbClr val="E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60CC0A88-AFC5-449B-A0EA-3F1C042DE3BD}"/>
              </a:ext>
            </a:extLst>
          </p:cNvPr>
          <p:cNvSpPr/>
          <p:nvPr/>
        </p:nvSpPr>
        <p:spPr>
          <a:xfrm>
            <a:off x="9650483" y="3891230"/>
            <a:ext cx="1850037" cy="1612938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+mn-ea"/>
              <a:sym typeface="+mn-lt"/>
            </a:endParaRPr>
          </a:p>
        </p:txBody>
      </p:sp>
      <p:sp>
        <p:nvSpPr>
          <p:cNvPr id="112" name="矩形 111">
            <a:extLst>
              <a:ext uri="{FF2B5EF4-FFF2-40B4-BE49-F238E27FC236}">
                <a16:creationId xmlns:a16="http://schemas.microsoft.com/office/drawing/2014/main" id="{A0BFC322-FD7E-4C06-B34E-20FB081CF1C2}"/>
              </a:ext>
            </a:extLst>
          </p:cNvPr>
          <p:cNvSpPr/>
          <p:nvPr/>
        </p:nvSpPr>
        <p:spPr>
          <a:xfrm>
            <a:off x="7168691" y="3889190"/>
            <a:ext cx="1510666" cy="163962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+mn-ea"/>
              <a:sym typeface="+mn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604019" y="3887126"/>
            <a:ext cx="5316565" cy="163962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88733" y="5082964"/>
            <a:ext cx="887299" cy="4553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 err="1">
                <a:cs typeface="+mn-ea"/>
                <a:sym typeface="+mn-lt"/>
              </a:rPr>
              <a:t>vSwitch</a:t>
            </a:r>
            <a:r>
              <a:rPr lang="zh-CN" altLang="en-US" sz="1600" dirty="0">
                <a:cs typeface="+mn-ea"/>
                <a:sym typeface="+mn-lt"/>
              </a:rPr>
              <a:t>（接入）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784761" y="4091046"/>
            <a:ext cx="2393616" cy="1060900"/>
            <a:chOff x="9791" y="2741"/>
            <a:chExt cx="3859" cy="2055"/>
          </a:xfrm>
        </p:grpSpPr>
        <p:sp>
          <p:nvSpPr>
            <p:cNvPr id="16" name="矩形 15"/>
            <p:cNvSpPr/>
            <p:nvPr/>
          </p:nvSpPr>
          <p:spPr>
            <a:xfrm>
              <a:off x="9791" y="2741"/>
              <a:ext cx="3859" cy="20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业务网关（</a:t>
              </a:r>
              <a:r>
                <a:rPr lang="en-US" altLang="zh-CN" sz="1600" dirty="0">
                  <a:cs typeface="+mn-ea"/>
                  <a:sym typeface="+mn-lt"/>
                </a:rPr>
                <a:t>1</a:t>
              </a:r>
              <a:r>
                <a:rPr lang="zh-CN" altLang="en-US" sz="1600" dirty="0">
                  <a:cs typeface="+mn-ea"/>
                  <a:sym typeface="+mn-lt"/>
                </a:rPr>
                <a:t>）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10027" y="3555"/>
              <a:ext cx="3397" cy="100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r>
                <a:rPr lang="zh-CN" altLang="en-US" sz="1600" dirty="0">
                  <a:cs typeface="+mn-ea"/>
                  <a:sym typeface="+mn-lt"/>
                </a:rPr>
                <a:t>（业务）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12234" y="3326"/>
              <a:ext cx="1045" cy="6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NAT</a:t>
              </a:r>
            </a:p>
          </p:txBody>
        </p:sp>
      </p:grpSp>
      <p:sp>
        <p:nvSpPr>
          <p:cNvPr id="26" name="矩形 25"/>
          <p:cNvSpPr/>
          <p:nvPr/>
        </p:nvSpPr>
        <p:spPr>
          <a:xfrm>
            <a:off x="7289579" y="4113932"/>
            <a:ext cx="1244259" cy="108051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cs typeface="+mn-ea"/>
                <a:sym typeface="+mn-lt"/>
              </a:rPr>
              <a:t>云</a:t>
            </a:r>
            <a:r>
              <a:rPr lang="en-US" altLang="zh-CN" sz="1600" dirty="0">
                <a:cs typeface="+mn-ea"/>
                <a:sym typeface="+mn-lt"/>
              </a:rPr>
              <a:t>NAS</a:t>
            </a:r>
          </a:p>
          <a:p>
            <a:pPr algn="ctr"/>
            <a:r>
              <a:rPr lang="zh-CN" altLang="en-US" sz="1600" dirty="0">
                <a:cs typeface="+mn-ea"/>
                <a:sym typeface="+mn-lt"/>
              </a:rPr>
              <a:t>系统</a:t>
            </a:r>
          </a:p>
        </p:txBody>
      </p:sp>
      <p:sp>
        <p:nvSpPr>
          <p:cNvPr id="7" name="矩形 6"/>
          <p:cNvSpPr/>
          <p:nvPr/>
        </p:nvSpPr>
        <p:spPr>
          <a:xfrm>
            <a:off x="7342567" y="4010332"/>
            <a:ext cx="524671" cy="2632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 err="1">
                <a:cs typeface="+mn-ea"/>
                <a:sym typeface="+mn-lt"/>
              </a:rPr>
              <a:t>vpcIp</a:t>
            </a:r>
            <a:endParaRPr lang="zh-CN" altLang="en-US" sz="900" dirty="0">
              <a:cs typeface="+mn-ea"/>
              <a:sym typeface="+mn-lt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960721" y="4209712"/>
            <a:ext cx="1244259" cy="108051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cs typeface="+mn-ea"/>
                <a:sym typeface="+mn-lt"/>
              </a:rPr>
              <a:t>云监控</a:t>
            </a:r>
          </a:p>
          <a:p>
            <a:pPr algn="ctr"/>
            <a:r>
              <a:rPr lang="zh-CN" altLang="en-US" sz="1600" dirty="0">
                <a:cs typeface="+mn-ea"/>
                <a:sym typeface="+mn-lt"/>
              </a:rPr>
              <a:t>系统</a:t>
            </a:r>
          </a:p>
        </p:txBody>
      </p:sp>
      <p:grpSp>
        <p:nvGrpSpPr>
          <p:cNvPr id="37" name="组合 36"/>
          <p:cNvGrpSpPr/>
          <p:nvPr/>
        </p:nvGrpSpPr>
        <p:grpSpPr>
          <a:xfrm>
            <a:off x="4379279" y="4097240"/>
            <a:ext cx="2393616" cy="1060900"/>
            <a:chOff x="9791" y="2741"/>
            <a:chExt cx="3859" cy="2055"/>
          </a:xfrm>
        </p:grpSpPr>
        <p:sp>
          <p:nvSpPr>
            <p:cNvPr id="39" name="矩形 38"/>
            <p:cNvSpPr/>
            <p:nvPr/>
          </p:nvSpPr>
          <p:spPr>
            <a:xfrm>
              <a:off x="9791" y="2741"/>
              <a:ext cx="3859" cy="20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业务网关（</a:t>
              </a:r>
              <a:r>
                <a:rPr lang="en-US" altLang="zh-CN" sz="1600" dirty="0">
                  <a:cs typeface="+mn-ea"/>
                  <a:sym typeface="+mn-lt"/>
                </a:rPr>
                <a:t>2</a:t>
              </a:r>
              <a:r>
                <a:rPr lang="zh-CN" altLang="en-US" sz="1600" dirty="0">
                  <a:cs typeface="+mn-ea"/>
                  <a:sym typeface="+mn-lt"/>
                </a:rPr>
                <a:t>）</a:t>
              </a:r>
            </a:p>
          </p:txBody>
        </p:sp>
        <p:sp>
          <p:nvSpPr>
            <p:cNvPr id="40" name="矩形 39"/>
            <p:cNvSpPr/>
            <p:nvPr/>
          </p:nvSpPr>
          <p:spPr>
            <a:xfrm>
              <a:off x="10027" y="3555"/>
              <a:ext cx="3397" cy="100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r>
                <a:rPr lang="zh-CN" altLang="en-US" sz="1600" dirty="0">
                  <a:cs typeface="+mn-ea"/>
                  <a:sym typeface="+mn-lt"/>
                </a:rPr>
                <a:t>（业务）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12234" y="3326"/>
              <a:ext cx="1045" cy="6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>
                  <a:cs typeface="+mn-ea"/>
                  <a:sym typeface="+mn-lt"/>
                </a:rPr>
                <a:t>NAT</a:t>
              </a:r>
            </a:p>
          </p:txBody>
        </p:sp>
      </p:grpSp>
      <p:sp>
        <p:nvSpPr>
          <p:cNvPr id="75" name="任意多边形 51">
            <a:extLst>
              <a:ext uri="{FF2B5EF4-FFF2-40B4-BE49-F238E27FC236}">
                <a16:creationId xmlns:a16="http://schemas.microsoft.com/office/drawing/2014/main" id="{006C5683-4066-46EA-B505-20837C97F9D6}"/>
              </a:ext>
            </a:extLst>
          </p:cNvPr>
          <p:cNvSpPr/>
          <p:nvPr/>
        </p:nvSpPr>
        <p:spPr>
          <a:xfrm>
            <a:off x="1090401" y="4919116"/>
            <a:ext cx="1016305" cy="422748"/>
          </a:xfrm>
          <a:custGeom>
            <a:avLst/>
            <a:gdLst>
              <a:gd name="connisteX0" fmla="*/ 0 w 2774950"/>
              <a:gd name="connsiteY0" fmla="*/ 915035 h 957602"/>
              <a:gd name="connisteX1" fmla="*/ 1151255 w 2774950"/>
              <a:gd name="connsiteY1" fmla="*/ 855980 h 957602"/>
              <a:gd name="connisteX2" fmla="*/ 2774950 w 2774950"/>
              <a:gd name="connsiteY2" fmla="*/ 0 h 95760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2774950" h="957603">
                <a:moveTo>
                  <a:pt x="0" y="915035"/>
                </a:moveTo>
                <a:cubicBezTo>
                  <a:pt x="197485" y="920115"/>
                  <a:pt x="596265" y="1038860"/>
                  <a:pt x="1151255" y="855980"/>
                </a:cubicBezTo>
                <a:cubicBezTo>
                  <a:pt x="1706245" y="673100"/>
                  <a:pt x="2473325" y="170180"/>
                  <a:pt x="2774950" y="0"/>
                </a:cubicBezTo>
              </a:path>
            </a:pathLst>
          </a:custGeom>
          <a:ln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4F5E6C8E-1E24-4AC0-A818-46BA4DCF17AC}"/>
              </a:ext>
            </a:extLst>
          </p:cNvPr>
          <p:cNvSpPr/>
          <p:nvPr/>
        </p:nvSpPr>
        <p:spPr>
          <a:xfrm>
            <a:off x="2216022" y="5181469"/>
            <a:ext cx="128112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0000"/>
                </a:solidFill>
                <a:latin typeface="Arial" panose="020B0604020202020204" pitchFamily="34" charset="0"/>
              </a:rPr>
              <a:t>172.84.127.68/24</a:t>
            </a:r>
            <a:endParaRPr lang="zh-CN" alt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D1076C7C-6708-4387-AF22-AE1697079474}"/>
              </a:ext>
            </a:extLst>
          </p:cNvPr>
          <p:cNvSpPr/>
          <p:nvPr/>
        </p:nvSpPr>
        <p:spPr>
          <a:xfrm>
            <a:off x="4873226" y="5170018"/>
            <a:ext cx="1251400" cy="212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0000"/>
                </a:solidFill>
                <a:latin typeface="Arial" panose="020B0604020202020204" pitchFamily="34" charset="0"/>
              </a:rPr>
              <a:t>172.84.127.69/24</a:t>
            </a:r>
            <a:endParaRPr lang="zh-CN" alt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2C113281-8627-4BFE-8565-12FCFC585539}"/>
              </a:ext>
            </a:extLst>
          </p:cNvPr>
          <p:cNvSpPr/>
          <p:nvPr/>
        </p:nvSpPr>
        <p:spPr>
          <a:xfrm>
            <a:off x="1604020" y="2615241"/>
            <a:ext cx="5316565" cy="735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S6900 </a:t>
            </a:r>
            <a:r>
              <a:rPr lang="zh-CN" altLang="en-US" dirty="0">
                <a:solidFill>
                  <a:schemeClr val="tx1"/>
                </a:solidFill>
              </a:rPr>
              <a:t>（</a:t>
            </a:r>
            <a:r>
              <a:rPr lang="en-US" altLang="zh-CN" dirty="0">
                <a:solidFill>
                  <a:schemeClr val="tx1"/>
                </a:solidFill>
              </a:rPr>
              <a:t>172.84.126.30</a:t>
            </a:r>
            <a:r>
              <a:rPr lang="zh-CN" altLang="en-US" dirty="0">
                <a:solidFill>
                  <a:schemeClr val="tx1"/>
                </a:solidFill>
              </a:rPr>
              <a:t>）</a:t>
            </a:r>
          </a:p>
        </p:txBody>
      </p:sp>
      <p:sp>
        <p:nvSpPr>
          <p:cNvPr id="83" name="任意多边形 51">
            <a:extLst>
              <a:ext uri="{FF2B5EF4-FFF2-40B4-BE49-F238E27FC236}">
                <a16:creationId xmlns:a16="http://schemas.microsoft.com/office/drawing/2014/main" id="{5C6D876C-2C49-4262-9449-1700BE3AEC8D}"/>
              </a:ext>
            </a:extLst>
          </p:cNvPr>
          <p:cNvSpPr/>
          <p:nvPr/>
        </p:nvSpPr>
        <p:spPr>
          <a:xfrm>
            <a:off x="1090401" y="4940087"/>
            <a:ext cx="3561861" cy="545572"/>
          </a:xfrm>
          <a:custGeom>
            <a:avLst/>
            <a:gdLst>
              <a:gd name="connisteX0" fmla="*/ 0 w 2774950"/>
              <a:gd name="connsiteY0" fmla="*/ 915035 h 957602"/>
              <a:gd name="connisteX1" fmla="*/ 1151255 w 2774950"/>
              <a:gd name="connsiteY1" fmla="*/ 855980 h 957602"/>
              <a:gd name="connisteX2" fmla="*/ 2774950 w 2774950"/>
              <a:gd name="connsiteY2" fmla="*/ 0 h 95760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2774950" h="957603">
                <a:moveTo>
                  <a:pt x="0" y="915035"/>
                </a:moveTo>
                <a:cubicBezTo>
                  <a:pt x="197485" y="920115"/>
                  <a:pt x="596265" y="1038860"/>
                  <a:pt x="1151255" y="855980"/>
                </a:cubicBezTo>
                <a:cubicBezTo>
                  <a:pt x="1706245" y="673100"/>
                  <a:pt x="2473325" y="170180"/>
                  <a:pt x="2774950" y="0"/>
                </a:cubicBezTo>
              </a:path>
            </a:pathLst>
          </a:custGeom>
          <a:ln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2A4794D8-A109-44C8-AF87-EFB422136462}"/>
              </a:ext>
            </a:extLst>
          </p:cNvPr>
          <p:cNvSpPr/>
          <p:nvPr/>
        </p:nvSpPr>
        <p:spPr>
          <a:xfrm>
            <a:off x="3545083" y="3288859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DD8CB3A2-DCC4-4331-8ADB-EE66BB6C4930}"/>
              </a:ext>
            </a:extLst>
          </p:cNvPr>
          <p:cNvSpPr/>
          <p:nvPr/>
        </p:nvSpPr>
        <p:spPr>
          <a:xfrm>
            <a:off x="3543534" y="4040517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4D0FB255-7B91-42B4-A7B2-5057094DF985}"/>
              </a:ext>
            </a:extLst>
          </p:cNvPr>
          <p:cNvSpPr/>
          <p:nvPr/>
        </p:nvSpPr>
        <p:spPr>
          <a:xfrm>
            <a:off x="6135326" y="3266124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CA6D70B1-F133-4AAB-B6C1-2CAD2C4C80E0}"/>
              </a:ext>
            </a:extLst>
          </p:cNvPr>
          <p:cNvSpPr/>
          <p:nvPr/>
        </p:nvSpPr>
        <p:spPr>
          <a:xfrm>
            <a:off x="6138429" y="4017782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F0BBF733-DBEA-4FE6-83D1-296DBC994AC0}"/>
              </a:ext>
            </a:extLst>
          </p:cNvPr>
          <p:cNvCxnSpPr>
            <a:stCxn id="84" idx="2"/>
            <a:endCxn id="85" idx="0"/>
          </p:cNvCxnSpPr>
          <p:nvPr/>
        </p:nvCxnSpPr>
        <p:spPr>
          <a:xfrm flipH="1">
            <a:off x="3794742" y="3446833"/>
            <a:ext cx="1549" cy="593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>
            <a:extLst>
              <a:ext uri="{FF2B5EF4-FFF2-40B4-BE49-F238E27FC236}">
                <a16:creationId xmlns:a16="http://schemas.microsoft.com/office/drawing/2014/main" id="{F6343DC8-7312-4F7B-84C6-A558718C9012}"/>
              </a:ext>
            </a:extLst>
          </p:cNvPr>
          <p:cNvCxnSpPr>
            <a:cxnSpLocks/>
            <a:stCxn id="86" idx="2"/>
            <a:endCxn id="87" idx="0"/>
          </p:cNvCxnSpPr>
          <p:nvPr/>
        </p:nvCxnSpPr>
        <p:spPr>
          <a:xfrm>
            <a:off x="6386535" y="3424097"/>
            <a:ext cx="3102" cy="593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3" name="表格 92">
            <a:extLst>
              <a:ext uri="{FF2B5EF4-FFF2-40B4-BE49-F238E27FC236}">
                <a16:creationId xmlns:a16="http://schemas.microsoft.com/office/drawing/2014/main" id="{D7B33705-483B-40E1-BDDA-033F24CE56B4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2681993" y="5591867"/>
          <a:ext cx="2907086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134">
                  <a:extLst>
                    <a:ext uri="{9D8B030D-6E8A-4147-A177-3AD203B41FA5}">
                      <a16:colId xmlns:a16="http://schemas.microsoft.com/office/drawing/2014/main" val="3941770424"/>
                    </a:ext>
                  </a:extLst>
                </a:gridCol>
                <a:gridCol w="782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2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地市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业务网关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SNAT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池配置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嘉善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10.144.0.0/16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嘉善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10.145.0.0/16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223843"/>
                  </a:ext>
                </a:extLst>
              </a:tr>
            </a:tbl>
          </a:graphicData>
        </a:graphic>
      </p:graphicFrame>
      <p:sp>
        <p:nvSpPr>
          <p:cNvPr id="94" name="矩形 93">
            <a:extLst>
              <a:ext uri="{FF2B5EF4-FFF2-40B4-BE49-F238E27FC236}">
                <a16:creationId xmlns:a16="http://schemas.microsoft.com/office/drawing/2014/main" id="{35AB7E36-A92E-480C-880B-4179DAF4A040}"/>
              </a:ext>
            </a:extLst>
          </p:cNvPr>
          <p:cNvSpPr/>
          <p:nvPr/>
        </p:nvSpPr>
        <p:spPr>
          <a:xfrm>
            <a:off x="6669376" y="2911618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E6694607-DBE4-4769-A192-1B32AB4C6472}"/>
              </a:ext>
            </a:extLst>
          </p:cNvPr>
          <p:cNvSpPr/>
          <p:nvPr/>
        </p:nvSpPr>
        <p:spPr>
          <a:xfrm>
            <a:off x="9822465" y="2783437"/>
            <a:ext cx="1506075" cy="735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FW</a:t>
            </a:r>
            <a:endParaRPr lang="zh-CN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96" name="表格 95">
            <a:extLst>
              <a:ext uri="{FF2B5EF4-FFF2-40B4-BE49-F238E27FC236}">
                <a16:creationId xmlns:a16="http://schemas.microsoft.com/office/drawing/2014/main" id="{9916A103-1CE5-48E0-82B5-272B3CABEF01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5949281" y="5590050"/>
          <a:ext cx="2864094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567">
                  <a:extLst>
                    <a:ext uri="{9D8B030D-6E8A-4147-A177-3AD203B41FA5}">
                      <a16:colId xmlns:a16="http://schemas.microsoft.com/office/drawing/2014/main" val="2888248733"/>
                    </a:ext>
                  </a:extLst>
                </a:gridCol>
                <a:gridCol w="770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地市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业务类型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DNAT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嘉善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</a:t>
                      </a:r>
                      <a:r>
                        <a:rPr lang="en-US" altLang="zh-CN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NAS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10.97.0.0/24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7" name="表格 96">
            <a:extLst>
              <a:ext uri="{FF2B5EF4-FFF2-40B4-BE49-F238E27FC236}">
                <a16:creationId xmlns:a16="http://schemas.microsoft.com/office/drawing/2014/main" id="{5D7956FF-0DC5-4BBE-93F7-C19C7FAD6B18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184782" y="1223312"/>
          <a:ext cx="3199957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0582">
                  <a:extLst>
                    <a:ext uri="{9D8B030D-6E8A-4147-A177-3AD203B41FA5}">
                      <a16:colId xmlns:a16="http://schemas.microsoft.com/office/drawing/2014/main" val="2270823214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地市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SNAT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DNAT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嘉兴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10.144.0.0-10.159.255.255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10.97.0.0/16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8" name="矩形 97">
            <a:extLst>
              <a:ext uri="{FF2B5EF4-FFF2-40B4-BE49-F238E27FC236}">
                <a16:creationId xmlns:a16="http://schemas.microsoft.com/office/drawing/2014/main" id="{DB704EC2-1FCB-4034-8751-DE058C63DBD1}"/>
              </a:ext>
            </a:extLst>
          </p:cNvPr>
          <p:cNvSpPr/>
          <p:nvPr/>
        </p:nvSpPr>
        <p:spPr>
          <a:xfrm>
            <a:off x="148052" y="5655138"/>
            <a:ext cx="1450258" cy="212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0000"/>
                </a:solidFill>
                <a:latin typeface="Arial" panose="020B0604020202020204" pitchFamily="34" charset="0"/>
              </a:rPr>
              <a:t>172.84.127.66-67/27</a:t>
            </a:r>
            <a:endParaRPr lang="zh-CN" alt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101" name="直接连接符 100">
            <a:extLst>
              <a:ext uri="{FF2B5EF4-FFF2-40B4-BE49-F238E27FC236}">
                <a16:creationId xmlns:a16="http://schemas.microsoft.com/office/drawing/2014/main" id="{149123A1-E8F2-42B1-9E70-A782FAF31A36}"/>
              </a:ext>
            </a:extLst>
          </p:cNvPr>
          <p:cNvCxnSpPr>
            <a:cxnSpLocks/>
            <a:endCxn id="112" idx="0"/>
          </p:cNvCxnSpPr>
          <p:nvPr/>
        </p:nvCxnSpPr>
        <p:spPr>
          <a:xfrm>
            <a:off x="7136742" y="2990605"/>
            <a:ext cx="787282" cy="898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22A190AD-2581-4B12-B730-6CDFCB554452}"/>
              </a:ext>
            </a:extLst>
          </p:cNvPr>
          <p:cNvCxnSpPr>
            <a:stCxn id="84" idx="0"/>
            <a:endCxn id="94" idx="1"/>
          </p:cNvCxnSpPr>
          <p:nvPr/>
        </p:nvCxnSpPr>
        <p:spPr>
          <a:xfrm flipV="1">
            <a:off x="3796292" y="2990605"/>
            <a:ext cx="2873084" cy="298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>
            <a:extLst>
              <a:ext uri="{FF2B5EF4-FFF2-40B4-BE49-F238E27FC236}">
                <a16:creationId xmlns:a16="http://schemas.microsoft.com/office/drawing/2014/main" id="{CA7A9955-CBB5-445B-9950-A99E289F6AFF}"/>
              </a:ext>
            </a:extLst>
          </p:cNvPr>
          <p:cNvCxnSpPr>
            <a:stCxn id="86" idx="0"/>
            <a:endCxn id="94" idx="1"/>
          </p:cNvCxnSpPr>
          <p:nvPr/>
        </p:nvCxnSpPr>
        <p:spPr>
          <a:xfrm flipV="1">
            <a:off x="6386535" y="2990605"/>
            <a:ext cx="282840" cy="2755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矩形 108">
            <a:extLst>
              <a:ext uri="{FF2B5EF4-FFF2-40B4-BE49-F238E27FC236}">
                <a16:creationId xmlns:a16="http://schemas.microsoft.com/office/drawing/2014/main" id="{C89AAA80-8604-4C1C-B7DB-404A021CADB4}"/>
              </a:ext>
            </a:extLst>
          </p:cNvPr>
          <p:cNvSpPr/>
          <p:nvPr/>
        </p:nvSpPr>
        <p:spPr>
          <a:xfrm>
            <a:off x="10282950" y="4129396"/>
            <a:ext cx="599800" cy="2632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 err="1">
                <a:cs typeface="+mn-ea"/>
                <a:sym typeface="+mn-lt"/>
              </a:rPr>
              <a:t>vpcIp</a:t>
            </a:r>
            <a:endParaRPr lang="zh-CN" altLang="en-US" sz="900" dirty="0">
              <a:cs typeface="+mn-ea"/>
              <a:sym typeface="+mn-lt"/>
            </a:endParaRPr>
          </a:p>
        </p:txBody>
      </p:sp>
      <p:cxnSp>
        <p:nvCxnSpPr>
          <p:cNvPr id="116" name="直接连接符 115">
            <a:extLst>
              <a:ext uri="{FF2B5EF4-FFF2-40B4-BE49-F238E27FC236}">
                <a16:creationId xmlns:a16="http://schemas.microsoft.com/office/drawing/2014/main" id="{E0FD32A1-8D9C-4DF4-A6BF-BDDDC114D36C}"/>
              </a:ext>
            </a:extLst>
          </p:cNvPr>
          <p:cNvCxnSpPr>
            <a:cxnSpLocks/>
            <a:stCxn id="95" idx="2"/>
            <a:endCxn id="109" idx="0"/>
          </p:cNvCxnSpPr>
          <p:nvPr/>
        </p:nvCxnSpPr>
        <p:spPr>
          <a:xfrm>
            <a:off x="10575503" y="3519098"/>
            <a:ext cx="7347" cy="61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矩形 55">
            <a:extLst>
              <a:ext uri="{FF2B5EF4-FFF2-40B4-BE49-F238E27FC236}">
                <a16:creationId xmlns:a16="http://schemas.microsoft.com/office/drawing/2014/main" id="{BFB89802-7CD1-4B6A-9145-742A7B192C96}"/>
              </a:ext>
            </a:extLst>
          </p:cNvPr>
          <p:cNvSpPr/>
          <p:nvPr/>
        </p:nvSpPr>
        <p:spPr>
          <a:xfrm>
            <a:off x="3854590" y="2560566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560CF4A0-D75E-4028-95F7-A55CB78C1F82}"/>
              </a:ext>
            </a:extLst>
          </p:cNvPr>
          <p:cNvSpPr/>
          <p:nvPr/>
        </p:nvSpPr>
        <p:spPr>
          <a:xfrm>
            <a:off x="10324293" y="2724712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graphicFrame>
        <p:nvGraphicFramePr>
          <p:cNvPr id="80" name="表格 79">
            <a:extLst>
              <a:ext uri="{FF2B5EF4-FFF2-40B4-BE49-F238E27FC236}">
                <a16:creationId xmlns:a16="http://schemas.microsoft.com/office/drawing/2014/main" id="{2D407B34-E2DA-4CC7-A8B9-7F781590ECAF}"/>
              </a:ext>
            </a:extLst>
          </p:cNvPr>
          <p:cNvGraphicFramePr/>
          <p:nvPr>
            <p:custDataLst>
              <p:tags r:id="rId5"/>
            </p:custDataLst>
          </p:nvPr>
        </p:nvGraphicFramePr>
        <p:xfrm>
          <a:off x="9294345" y="5619268"/>
          <a:ext cx="2749603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764">
                  <a:extLst>
                    <a:ext uri="{9D8B030D-6E8A-4147-A177-3AD203B41FA5}">
                      <a16:colId xmlns:a16="http://schemas.microsoft.com/office/drawing/2014/main" val="2888248733"/>
                    </a:ext>
                  </a:extLst>
                </a:gridCol>
                <a:gridCol w="739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地市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业务类型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DNAT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嘉兴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云监控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10.97.1.0/24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2" name="矩形 61">
            <a:extLst>
              <a:ext uri="{FF2B5EF4-FFF2-40B4-BE49-F238E27FC236}">
                <a16:creationId xmlns:a16="http://schemas.microsoft.com/office/drawing/2014/main" id="{5CEDD10F-B990-4590-A2C3-6472713C1F58}"/>
              </a:ext>
            </a:extLst>
          </p:cNvPr>
          <p:cNvSpPr/>
          <p:nvPr/>
        </p:nvSpPr>
        <p:spPr>
          <a:xfrm>
            <a:off x="7953370" y="4010038"/>
            <a:ext cx="524671" cy="2632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 err="1">
                <a:cs typeface="+mn-ea"/>
                <a:sym typeface="+mn-lt"/>
              </a:rPr>
              <a:t>natIp</a:t>
            </a:r>
            <a:endParaRPr lang="zh-CN" altLang="en-US" sz="900" dirty="0">
              <a:cs typeface="+mn-ea"/>
              <a:sym typeface="+mn-lt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83C793E4-C904-4991-BF32-E97BD7F9DC7E}"/>
              </a:ext>
            </a:extLst>
          </p:cNvPr>
          <p:cNvSpPr txBox="1"/>
          <p:nvPr/>
        </p:nvSpPr>
        <p:spPr>
          <a:xfrm>
            <a:off x="283428" y="2479655"/>
            <a:ext cx="814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嘉善</a:t>
            </a: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7BC91493-39B7-455C-840D-BF303D198E19}"/>
              </a:ext>
            </a:extLst>
          </p:cNvPr>
          <p:cNvSpPr txBox="1"/>
          <p:nvPr/>
        </p:nvSpPr>
        <p:spPr>
          <a:xfrm>
            <a:off x="9209285" y="2433295"/>
            <a:ext cx="814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嘉兴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E7566B0F-1E8F-4E2A-A069-615989E05F07}"/>
              </a:ext>
            </a:extLst>
          </p:cNvPr>
          <p:cNvSpPr/>
          <p:nvPr/>
        </p:nvSpPr>
        <p:spPr>
          <a:xfrm>
            <a:off x="3419149" y="1223004"/>
            <a:ext cx="1506075" cy="735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城域网</a:t>
            </a:r>
            <a:r>
              <a:rPr lang="en-US" altLang="zh-CN" dirty="0">
                <a:solidFill>
                  <a:schemeClr val="tx1"/>
                </a:solidFill>
              </a:rPr>
              <a:t>DCSW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8FA7F962-2C18-4FC4-B86D-46CB3719C87E}"/>
              </a:ext>
            </a:extLst>
          </p:cNvPr>
          <p:cNvSpPr/>
          <p:nvPr/>
        </p:nvSpPr>
        <p:spPr>
          <a:xfrm>
            <a:off x="3854590" y="1890006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8B80C673-72A2-4B36-BC67-DD7164F3B624}"/>
              </a:ext>
            </a:extLst>
          </p:cNvPr>
          <p:cNvSpPr/>
          <p:nvPr/>
        </p:nvSpPr>
        <p:spPr>
          <a:xfrm>
            <a:off x="3854590" y="2560566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C4965DB9-3958-4F06-8970-350C459AF495}"/>
              </a:ext>
            </a:extLst>
          </p:cNvPr>
          <p:cNvCxnSpPr>
            <a:stCxn id="55" idx="2"/>
            <a:endCxn id="60" idx="0"/>
          </p:cNvCxnSpPr>
          <p:nvPr/>
        </p:nvCxnSpPr>
        <p:spPr>
          <a:xfrm>
            <a:off x="4105799" y="2047979"/>
            <a:ext cx="0" cy="5125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云形 62">
            <a:extLst>
              <a:ext uri="{FF2B5EF4-FFF2-40B4-BE49-F238E27FC236}">
                <a16:creationId xmlns:a16="http://schemas.microsoft.com/office/drawing/2014/main" id="{86ECCA6F-3273-4CAB-ADF9-916AC106A3B0}"/>
              </a:ext>
            </a:extLst>
          </p:cNvPr>
          <p:cNvSpPr/>
          <p:nvPr/>
        </p:nvSpPr>
        <p:spPr>
          <a:xfrm>
            <a:off x="7005046" y="1220822"/>
            <a:ext cx="1050673" cy="74340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MPLS VPN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A2AA980F-6D67-4FB9-9146-CD85CDAD8925}"/>
              </a:ext>
            </a:extLst>
          </p:cNvPr>
          <p:cNvSpPr/>
          <p:nvPr/>
        </p:nvSpPr>
        <p:spPr>
          <a:xfrm>
            <a:off x="9829812" y="1222637"/>
            <a:ext cx="1506075" cy="735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城域网</a:t>
            </a:r>
            <a:r>
              <a:rPr lang="en-US" altLang="zh-CN" dirty="0">
                <a:solidFill>
                  <a:schemeClr val="tx1"/>
                </a:solidFill>
              </a:rPr>
              <a:t>DCSW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CC7F5933-DC99-4D76-B303-59BB584F6D44}"/>
              </a:ext>
            </a:extLst>
          </p:cNvPr>
          <p:cNvSpPr/>
          <p:nvPr/>
        </p:nvSpPr>
        <p:spPr>
          <a:xfrm>
            <a:off x="10324292" y="1917349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F3822EDE-20BB-45CB-82D7-FA068DE23092}"/>
              </a:ext>
            </a:extLst>
          </p:cNvPr>
          <p:cNvSpPr/>
          <p:nvPr/>
        </p:nvSpPr>
        <p:spPr>
          <a:xfrm>
            <a:off x="10324293" y="2724712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69" name="直接连接符 68">
            <a:extLst>
              <a:ext uri="{FF2B5EF4-FFF2-40B4-BE49-F238E27FC236}">
                <a16:creationId xmlns:a16="http://schemas.microsoft.com/office/drawing/2014/main" id="{4C09E454-F0BF-4602-9086-D77AAC648A46}"/>
              </a:ext>
            </a:extLst>
          </p:cNvPr>
          <p:cNvCxnSpPr>
            <a:cxnSpLocks/>
            <a:stCxn id="53" idx="3"/>
            <a:endCxn id="63" idx="2"/>
          </p:cNvCxnSpPr>
          <p:nvPr/>
        </p:nvCxnSpPr>
        <p:spPr>
          <a:xfrm>
            <a:off x="4925224" y="1590835"/>
            <a:ext cx="2083081" cy="1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DE3317FB-8EBA-43D6-936C-A62965EEA819}"/>
              </a:ext>
            </a:extLst>
          </p:cNvPr>
          <p:cNvCxnSpPr>
            <a:cxnSpLocks/>
            <a:stCxn id="63" idx="0"/>
            <a:endCxn id="66" idx="1"/>
          </p:cNvCxnSpPr>
          <p:nvPr/>
        </p:nvCxnSpPr>
        <p:spPr>
          <a:xfrm flipV="1">
            <a:off x="8054843" y="1590468"/>
            <a:ext cx="1774969" cy="2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7839F841-A561-4CF2-AC7D-1003DC04F78C}"/>
              </a:ext>
            </a:extLst>
          </p:cNvPr>
          <p:cNvCxnSpPr>
            <a:cxnSpLocks/>
            <a:stCxn id="67" idx="2"/>
            <a:endCxn id="68" idx="0"/>
          </p:cNvCxnSpPr>
          <p:nvPr/>
        </p:nvCxnSpPr>
        <p:spPr>
          <a:xfrm>
            <a:off x="10575501" y="2075322"/>
            <a:ext cx="1" cy="649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7522295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嘉</a:t>
            </a:r>
            <a:r>
              <a:rPr lang="zh-CN" altLang="en-US" dirty="0">
                <a:cs typeface="+mn-ea"/>
                <a:sym typeface="+mn-lt"/>
              </a:rPr>
              <a:t>兴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NAT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技术方案</a:t>
            </a:r>
          </a:p>
        </p:txBody>
      </p:sp>
      <p:sp>
        <p:nvSpPr>
          <p:cNvPr id="112" name="矩形 111">
            <a:extLst>
              <a:ext uri="{FF2B5EF4-FFF2-40B4-BE49-F238E27FC236}">
                <a16:creationId xmlns:a16="http://schemas.microsoft.com/office/drawing/2014/main" id="{A0BFC322-FD7E-4C06-B34E-20FB081CF1C2}"/>
              </a:ext>
            </a:extLst>
          </p:cNvPr>
          <p:cNvSpPr/>
          <p:nvPr/>
        </p:nvSpPr>
        <p:spPr>
          <a:xfrm>
            <a:off x="7114484" y="4321329"/>
            <a:ext cx="1510666" cy="163962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+mn-ea"/>
              <a:sym typeface="+mn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78519" y="4323521"/>
            <a:ext cx="5369511" cy="163962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927722" y="4619335"/>
            <a:ext cx="2393616" cy="1060900"/>
            <a:chOff x="9791" y="2741"/>
            <a:chExt cx="3859" cy="2055"/>
          </a:xfrm>
        </p:grpSpPr>
        <p:sp>
          <p:nvSpPr>
            <p:cNvPr id="16" name="矩形 15"/>
            <p:cNvSpPr/>
            <p:nvPr/>
          </p:nvSpPr>
          <p:spPr>
            <a:xfrm>
              <a:off x="9791" y="2741"/>
              <a:ext cx="3859" cy="20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业务</a:t>
              </a:r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r>
                <a:rPr lang="zh-CN" altLang="en-US" sz="1600" dirty="0">
                  <a:cs typeface="+mn-ea"/>
                  <a:sym typeface="+mn-lt"/>
                </a:rPr>
                <a:t>（</a:t>
              </a:r>
              <a:r>
                <a:rPr lang="en-US" altLang="zh-CN" sz="1600" dirty="0">
                  <a:cs typeface="+mn-ea"/>
                  <a:sym typeface="+mn-lt"/>
                </a:rPr>
                <a:t>1</a:t>
              </a:r>
              <a:r>
                <a:rPr lang="zh-CN" altLang="en-US" sz="1600" dirty="0">
                  <a:cs typeface="+mn-ea"/>
                  <a:sym typeface="+mn-lt"/>
                </a:rPr>
                <a:t>）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10504" y="3456"/>
              <a:ext cx="1231" cy="6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SNAT</a:t>
              </a:r>
            </a:p>
          </p:txBody>
        </p:sp>
      </p:grpSp>
      <p:sp>
        <p:nvSpPr>
          <p:cNvPr id="26" name="矩形 25"/>
          <p:cNvSpPr/>
          <p:nvPr/>
        </p:nvSpPr>
        <p:spPr>
          <a:xfrm>
            <a:off x="7235372" y="4546071"/>
            <a:ext cx="1244259" cy="108051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cs typeface="+mn-ea"/>
                <a:sym typeface="+mn-lt"/>
              </a:rPr>
              <a:t>云</a:t>
            </a:r>
            <a:r>
              <a:rPr lang="en-US" altLang="zh-CN" sz="1600" dirty="0">
                <a:cs typeface="+mn-ea"/>
                <a:sym typeface="+mn-lt"/>
              </a:rPr>
              <a:t>NAS</a:t>
            </a:r>
          </a:p>
          <a:p>
            <a:pPr algn="ctr"/>
            <a:r>
              <a:rPr lang="zh-CN" altLang="en-US" sz="1600" dirty="0">
                <a:cs typeface="+mn-ea"/>
                <a:sym typeface="+mn-lt"/>
              </a:rPr>
              <a:t>系统</a:t>
            </a:r>
          </a:p>
        </p:txBody>
      </p:sp>
      <p:sp>
        <p:nvSpPr>
          <p:cNvPr id="7" name="矩形 6"/>
          <p:cNvSpPr/>
          <p:nvPr/>
        </p:nvSpPr>
        <p:spPr>
          <a:xfrm>
            <a:off x="7288360" y="4442471"/>
            <a:ext cx="524671" cy="2632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 err="1">
                <a:cs typeface="+mn-ea"/>
                <a:sym typeface="+mn-lt"/>
              </a:rPr>
              <a:t>vpcIp</a:t>
            </a:r>
            <a:endParaRPr lang="zh-CN" altLang="en-US" sz="900" dirty="0">
              <a:cs typeface="+mn-ea"/>
              <a:sym typeface="+mn-lt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3522240" y="4625529"/>
            <a:ext cx="2393616" cy="1060900"/>
            <a:chOff x="9791" y="2741"/>
            <a:chExt cx="3859" cy="2055"/>
          </a:xfrm>
        </p:grpSpPr>
        <p:sp>
          <p:nvSpPr>
            <p:cNvPr id="39" name="矩形 38"/>
            <p:cNvSpPr/>
            <p:nvPr/>
          </p:nvSpPr>
          <p:spPr>
            <a:xfrm>
              <a:off x="9791" y="2741"/>
              <a:ext cx="3859" cy="20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业务</a:t>
              </a:r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r>
                <a:rPr lang="zh-CN" altLang="en-US" sz="1600" dirty="0">
                  <a:cs typeface="+mn-ea"/>
                  <a:sym typeface="+mn-lt"/>
                </a:rPr>
                <a:t>（</a:t>
              </a:r>
              <a:r>
                <a:rPr lang="en-US" altLang="zh-CN" sz="1600" dirty="0">
                  <a:cs typeface="+mn-ea"/>
                  <a:sym typeface="+mn-lt"/>
                </a:rPr>
                <a:t>2</a:t>
              </a:r>
              <a:r>
                <a:rPr lang="zh-CN" altLang="en-US" sz="1600" dirty="0">
                  <a:cs typeface="+mn-ea"/>
                  <a:sym typeface="+mn-lt"/>
                </a:rPr>
                <a:t>）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10497" y="3432"/>
              <a:ext cx="1166" cy="6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SNAT</a:t>
              </a:r>
            </a:p>
          </p:txBody>
        </p:sp>
      </p:grpSp>
      <p:sp>
        <p:nvSpPr>
          <p:cNvPr id="76" name="矩形 75">
            <a:extLst>
              <a:ext uri="{FF2B5EF4-FFF2-40B4-BE49-F238E27FC236}">
                <a16:creationId xmlns:a16="http://schemas.microsoft.com/office/drawing/2014/main" id="{4F5E6C8E-1E24-4AC0-A818-46BA4DCF17AC}"/>
              </a:ext>
            </a:extLst>
          </p:cNvPr>
          <p:cNvSpPr/>
          <p:nvPr/>
        </p:nvSpPr>
        <p:spPr>
          <a:xfrm>
            <a:off x="1358983" y="5709758"/>
            <a:ext cx="128112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0000"/>
                </a:solidFill>
                <a:latin typeface="Arial" panose="020B0604020202020204" pitchFamily="34" charset="0"/>
              </a:rPr>
              <a:t>172.84.127.68/24</a:t>
            </a:r>
            <a:endParaRPr lang="zh-CN" alt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D1076C7C-6708-4387-AF22-AE1697079474}"/>
              </a:ext>
            </a:extLst>
          </p:cNvPr>
          <p:cNvSpPr/>
          <p:nvPr/>
        </p:nvSpPr>
        <p:spPr>
          <a:xfrm>
            <a:off x="4016187" y="5698307"/>
            <a:ext cx="1251400" cy="212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0000"/>
                </a:solidFill>
                <a:latin typeface="Arial" panose="020B0604020202020204" pitchFamily="34" charset="0"/>
              </a:rPr>
              <a:t>172.84.127.69/24</a:t>
            </a:r>
            <a:endParaRPr lang="zh-CN" alt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2C113281-8627-4BFE-8565-12FCFC585539}"/>
              </a:ext>
            </a:extLst>
          </p:cNvPr>
          <p:cNvSpPr/>
          <p:nvPr/>
        </p:nvSpPr>
        <p:spPr>
          <a:xfrm>
            <a:off x="778519" y="1683700"/>
            <a:ext cx="8314681" cy="12884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2A4794D8-A109-44C8-AF87-EFB422136462}"/>
              </a:ext>
            </a:extLst>
          </p:cNvPr>
          <p:cNvSpPr/>
          <p:nvPr/>
        </p:nvSpPr>
        <p:spPr>
          <a:xfrm>
            <a:off x="2686495" y="2911435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DD8CB3A2-DCC4-4331-8ADB-EE66BB6C4930}"/>
              </a:ext>
            </a:extLst>
          </p:cNvPr>
          <p:cNvSpPr/>
          <p:nvPr/>
        </p:nvSpPr>
        <p:spPr>
          <a:xfrm>
            <a:off x="2686495" y="4568806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4D0FB255-7B91-42B4-A7B2-5057094DF985}"/>
              </a:ext>
            </a:extLst>
          </p:cNvPr>
          <p:cNvSpPr/>
          <p:nvPr/>
        </p:nvSpPr>
        <p:spPr>
          <a:xfrm>
            <a:off x="5303194" y="2887656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CA6D70B1-F133-4AAB-B6C1-2CAD2C4C80E0}"/>
              </a:ext>
            </a:extLst>
          </p:cNvPr>
          <p:cNvSpPr/>
          <p:nvPr/>
        </p:nvSpPr>
        <p:spPr>
          <a:xfrm>
            <a:off x="5281390" y="4546071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F0BBF733-DBEA-4FE6-83D1-296DBC994AC0}"/>
              </a:ext>
            </a:extLst>
          </p:cNvPr>
          <p:cNvCxnSpPr>
            <a:stCxn id="84" idx="2"/>
            <a:endCxn id="85" idx="0"/>
          </p:cNvCxnSpPr>
          <p:nvPr/>
        </p:nvCxnSpPr>
        <p:spPr>
          <a:xfrm>
            <a:off x="2937704" y="3069408"/>
            <a:ext cx="0" cy="1499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>
            <a:extLst>
              <a:ext uri="{FF2B5EF4-FFF2-40B4-BE49-F238E27FC236}">
                <a16:creationId xmlns:a16="http://schemas.microsoft.com/office/drawing/2014/main" id="{F6343DC8-7312-4F7B-84C6-A558718C9012}"/>
              </a:ext>
            </a:extLst>
          </p:cNvPr>
          <p:cNvCxnSpPr>
            <a:cxnSpLocks/>
            <a:stCxn id="86" idx="2"/>
            <a:endCxn id="87" idx="0"/>
          </p:cNvCxnSpPr>
          <p:nvPr/>
        </p:nvCxnSpPr>
        <p:spPr>
          <a:xfrm flipH="1">
            <a:off x="5532599" y="3045629"/>
            <a:ext cx="21804" cy="1500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矩形 93">
            <a:extLst>
              <a:ext uri="{FF2B5EF4-FFF2-40B4-BE49-F238E27FC236}">
                <a16:creationId xmlns:a16="http://schemas.microsoft.com/office/drawing/2014/main" id="{35AB7E36-A92E-480C-880B-4179DAF4A040}"/>
              </a:ext>
            </a:extLst>
          </p:cNvPr>
          <p:cNvSpPr/>
          <p:nvPr/>
        </p:nvSpPr>
        <p:spPr>
          <a:xfrm>
            <a:off x="7900068" y="2862119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101" name="直接连接符 100">
            <a:extLst>
              <a:ext uri="{FF2B5EF4-FFF2-40B4-BE49-F238E27FC236}">
                <a16:creationId xmlns:a16="http://schemas.microsoft.com/office/drawing/2014/main" id="{149123A1-E8F2-42B1-9E70-A782FAF31A36}"/>
              </a:ext>
            </a:extLst>
          </p:cNvPr>
          <p:cNvCxnSpPr>
            <a:cxnSpLocks/>
            <a:stCxn id="94" idx="2"/>
            <a:endCxn id="62" idx="0"/>
          </p:cNvCxnSpPr>
          <p:nvPr/>
        </p:nvCxnSpPr>
        <p:spPr>
          <a:xfrm>
            <a:off x="8151277" y="3020092"/>
            <a:ext cx="10222" cy="14220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>
            <a:extLst>
              <a:ext uri="{FF2B5EF4-FFF2-40B4-BE49-F238E27FC236}">
                <a16:creationId xmlns:a16="http://schemas.microsoft.com/office/drawing/2014/main" id="{5CEDD10F-B990-4590-A2C3-6472713C1F58}"/>
              </a:ext>
            </a:extLst>
          </p:cNvPr>
          <p:cNvSpPr/>
          <p:nvPr/>
        </p:nvSpPr>
        <p:spPr>
          <a:xfrm>
            <a:off x="7899163" y="4442177"/>
            <a:ext cx="524671" cy="2632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 err="1">
                <a:cs typeface="+mn-ea"/>
                <a:sym typeface="+mn-lt"/>
              </a:rPr>
              <a:t>natIp</a:t>
            </a:r>
            <a:endParaRPr lang="zh-CN" altLang="en-US" sz="900" dirty="0">
              <a:cs typeface="+mn-ea"/>
              <a:sym typeface="+mn-lt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83C793E4-C904-4991-BF32-E97BD7F9DC7E}"/>
              </a:ext>
            </a:extLst>
          </p:cNvPr>
          <p:cNvSpPr txBox="1"/>
          <p:nvPr/>
        </p:nvSpPr>
        <p:spPr>
          <a:xfrm>
            <a:off x="667178" y="1057858"/>
            <a:ext cx="2036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嘉善双网卡配置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F9509C0-207D-4E7F-A002-2F9E3B81B057}"/>
              </a:ext>
            </a:extLst>
          </p:cNvPr>
          <p:cNvSpPr txBox="1"/>
          <p:nvPr/>
        </p:nvSpPr>
        <p:spPr>
          <a:xfrm>
            <a:off x="2930584" y="3603912"/>
            <a:ext cx="671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10GE</a:t>
            </a:r>
            <a:endParaRPr lang="zh-CN" altLang="en-US" sz="1200" dirty="0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B0E6A7D3-1B28-4137-8CAD-8F49F4808DE3}"/>
              </a:ext>
            </a:extLst>
          </p:cNvPr>
          <p:cNvSpPr txBox="1"/>
          <p:nvPr/>
        </p:nvSpPr>
        <p:spPr>
          <a:xfrm>
            <a:off x="5546290" y="3603912"/>
            <a:ext cx="671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10GE</a:t>
            </a:r>
            <a:endParaRPr lang="zh-CN" altLang="en-US" sz="1200" dirty="0"/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C15CFF22-0DDB-4C13-B518-52B52A067DF1}"/>
              </a:ext>
            </a:extLst>
          </p:cNvPr>
          <p:cNvSpPr txBox="1"/>
          <p:nvPr/>
        </p:nvSpPr>
        <p:spPr>
          <a:xfrm>
            <a:off x="8166825" y="3603912"/>
            <a:ext cx="671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10GE</a:t>
            </a:r>
            <a:endParaRPr lang="zh-CN" altLang="en-US" sz="12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D9763BA-922D-42DF-BA89-640188797EF6}"/>
              </a:ext>
            </a:extLst>
          </p:cNvPr>
          <p:cNvSpPr txBox="1"/>
          <p:nvPr/>
        </p:nvSpPr>
        <p:spPr>
          <a:xfrm>
            <a:off x="728932" y="1684434"/>
            <a:ext cx="263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S6900 </a:t>
            </a:r>
            <a:r>
              <a:rPr lang="zh-CN" altLang="en-US" dirty="0"/>
              <a:t>（</a:t>
            </a:r>
            <a:r>
              <a:rPr lang="en-US" altLang="zh-CN" dirty="0"/>
              <a:t>172.84.126.30</a:t>
            </a:r>
            <a:r>
              <a:rPr lang="zh-CN" altLang="en-US" dirty="0"/>
              <a:t>）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A5509DD6-682A-48EC-B09D-064A3667B0B7}"/>
              </a:ext>
            </a:extLst>
          </p:cNvPr>
          <p:cNvSpPr/>
          <p:nvPr/>
        </p:nvSpPr>
        <p:spPr>
          <a:xfrm>
            <a:off x="1311731" y="5316373"/>
            <a:ext cx="15921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200" dirty="0" err="1">
                <a:solidFill>
                  <a:srgbClr val="7030A0"/>
                </a:solidFill>
              </a:rPr>
              <a:t>Snat</a:t>
            </a:r>
            <a:r>
              <a:rPr lang="zh-CN" altLang="en-US" sz="1200" dirty="0">
                <a:solidFill>
                  <a:srgbClr val="7030A0"/>
                </a:solidFill>
              </a:rPr>
              <a:t>：</a:t>
            </a:r>
            <a:r>
              <a:rPr lang="en-US" altLang="zh-CN" sz="1200" dirty="0">
                <a:solidFill>
                  <a:srgbClr val="7030A0"/>
                </a:solidFill>
              </a:rPr>
              <a:t>10.144.0.0/16</a:t>
            </a:r>
            <a:endParaRPr lang="en-US" altLang="zh-CN" sz="1200" b="1" dirty="0">
              <a:solidFill>
                <a:srgbClr val="7030A0"/>
              </a:solidFill>
              <a:cs typeface="+mn-ea"/>
              <a:sym typeface="+mn-lt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F3335815-BF22-49BD-8EC5-4531A7E44754}"/>
              </a:ext>
            </a:extLst>
          </p:cNvPr>
          <p:cNvSpPr/>
          <p:nvPr/>
        </p:nvSpPr>
        <p:spPr>
          <a:xfrm>
            <a:off x="3940496" y="5316373"/>
            <a:ext cx="15921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200" dirty="0" err="1">
                <a:solidFill>
                  <a:srgbClr val="7030A0"/>
                </a:solidFill>
              </a:rPr>
              <a:t>Snat</a:t>
            </a:r>
            <a:r>
              <a:rPr lang="zh-CN" altLang="en-US" sz="1200" dirty="0">
                <a:solidFill>
                  <a:srgbClr val="7030A0"/>
                </a:solidFill>
              </a:rPr>
              <a:t>：</a:t>
            </a:r>
            <a:r>
              <a:rPr lang="en-US" altLang="zh-CN" sz="1200" dirty="0">
                <a:solidFill>
                  <a:srgbClr val="7030A0"/>
                </a:solidFill>
              </a:rPr>
              <a:t>10.145.0.0/16</a:t>
            </a:r>
            <a:endParaRPr lang="en-US" altLang="zh-CN" sz="1200" b="1" dirty="0">
              <a:solidFill>
                <a:srgbClr val="7030A0"/>
              </a:solidFill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FB06286-3F04-4F8F-94C4-0A61B29232FC}"/>
              </a:ext>
            </a:extLst>
          </p:cNvPr>
          <p:cNvSpPr/>
          <p:nvPr/>
        </p:nvSpPr>
        <p:spPr>
          <a:xfrm>
            <a:off x="2281334" y="4832119"/>
            <a:ext cx="123623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50" dirty="0">
                <a:solidFill>
                  <a:srgbClr val="00B050"/>
                </a:solidFill>
                <a:latin typeface="Arial" panose="020B0604020202020204" pitchFamily="34" charset="0"/>
              </a:rPr>
              <a:t>173.84.127.97/27</a:t>
            </a:r>
            <a:endParaRPr lang="zh-CN" altLang="en-US" sz="105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0D42F398-43BB-47E9-BA11-EC7461D1DB14}"/>
              </a:ext>
            </a:extLst>
          </p:cNvPr>
          <p:cNvSpPr/>
          <p:nvPr/>
        </p:nvSpPr>
        <p:spPr>
          <a:xfrm>
            <a:off x="4925122" y="4858829"/>
            <a:ext cx="123623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50" dirty="0">
                <a:solidFill>
                  <a:srgbClr val="00B050"/>
                </a:solidFill>
                <a:latin typeface="Arial" panose="020B0604020202020204" pitchFamily="34" charset="0"/>
              </a:rPr>
              <a:t>173.84.127.98/27</a:t>
            </a:r>
            <a:endParaRPr lang="zh-CN" altLang="en-US" sz="105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376DDE5-4ADF-416C-A3F6-44CF9CEBE2CC}"/>
              </a:ext>
            </a:extLst>
          </p:cNvPr>
          <p:cNvSpPr/>
          <p:nvPr/>
        </p:nvSpPr>
        <p:spPr>
          <a:xfrm>
            <a:off x="3241191" y="2266635"/>
            <a:ext cx="227818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00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网关</a:t>
            </a:r>
            <a:r>
              <a:rPr lang="en-US" altLang="zh-CN" sz="1000" dirty="0">
                <a:solidFill>
                  <a:srgbClr val="00B05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VLAN 1500</a:t>
            </a:r>
            <a:r>
              <a:rPr lang="zh-CN" altLang="en-US" sz="100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en-US" altLang="zh-CN" sz="1000" dirty="0">
                <a:solidFill>
                  <a:srgbClr val="00B05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173.84.127.126/27</a:t>
            </a: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1D37F44-7821-47F5-B871-D9F30A85FFA4}"/>
              </a:ext>
            </a:extLst>
          </p:cNvPr>
          <p:cNvSpPr/>
          <p:nvPr/>
        </p:nvSpPr>
        <p:spPr>
          <a:xfrm>
            <a:off x="2356672" y="2634912"/>
            <a:ext cx="130036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050" dirty="0">
                <a:latin typeface="Arial" panose="020B0604020202020204" pitchFamily="34" charset="0"/>
              </a:rPr>
              <a:t>Access pvid:1500</a:t>
            </a:r>
            <a:endParaRPr lang="zh-CN" altLang="en-US" sz="1050" dirty="0">
              <a:latin typeface="Arial" panose="020B0604020202020204" pitchFamily="34" charset="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3B778C45-28A3-4FEF-B21E-A1A1606F5EF1}"/>
              </a:ext>
            </a:extLst>
          </p:cNvPr>
          <p:cNvSpPr/>
          <p:nvPr/>
        </p:nvSpPr>
        <p:spPr>
          <a:xfrm>
            <a:off x="5000458" y="2645863"/>
            <a:ext cx="130036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050" dirty="0">
                <a:latin typeface="Arial" panose="020B0604020202020204" pitchFamily="34" charset="0"/>
              </a:rPr>
              <a:t>Access pvid:1500</a:t>
            </a:r>
            <a:endParaRPr lang="zh-CN" altLang="en-US" sz="1050" dirty="0">
              <a:latin typeface="Arial" panose="020B0604020202020204" pitchFamily="34" charset="0"/>
            </a:endParaRPr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8DC7227F-FBC9-4EDA-AA8F-E9A035D5FC6A}"/>
              </a:ext>
            </a:extLst>
          </p:cNvPr>
          <p:cNvCxnSpPr>
            <a:stCxn id="84" idx="0"/>
            <a:endCxn id="31" idx="2"/>
          </p:cNvCxnSpPr>
          <p:nvPr/>
        </p:nvCxnSpPr>
        <p:spPr>
          <a:xfrm flipV="1">
            <a:off x="2937704" y="2512856"/>
            <a:ext cx="1442582" cy="398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E9C0EB74-D15C-4DC1-9B26-8C1665B2E84C}"/>
              </a:ext>
            </a:extLst>
          </p:cNvPr>
          <p:cNvCxnSpPr>
            <a:stCxn id="31" idx="2"/>
          </p:cNvCxnSpPr>
          <p:nvPr/>
        </p:nvCxnSpPr>
        <p:spPr>
          <a:xfrm>
            <a:off x="4380286" y="2512856"/>
            <a:ext cx="1152313" cy="366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矩形 91">
            <a:extLst>
              <a:ext uri="{FF2B5EF4-FFF2-40B4-BE49-F238E27FC236}">
                <a16:creationId xmlns:a16="http://schemas.microsoft.com/office/drawing/2014/main" id="{AF61FB85-CFB7-49E9-B46C-8BCDBDDD3B3E}"/>
              </a:ext>
            </a:extLst>
          </p:cNvPr>
          <p:cNvSpPr/>
          <p:nvPr/>
        </p:nvSpPr>
        <p:spPr>
          <a:xfrm>
            <a:off x="6849477" y="2266635"/>
            <a:ext cx="20185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网关</a:t>
            </a:r>
            <a:r>
              <a:rPr lang="en-US" altLang="zh-CN" sz="1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VLAN </a:t>
            </a:r>
            <a:r>
              <a:rPr lang="en-US" altLang="zh-CN" sz="10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1750</a:t>
            </a:r>
            <a:r>
              <a:rPr lang="zh-CN" altLang="en-US" sz="1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en-US" altLang="zh-CN" sz="10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10.97.0.254/24</a:t>
            </a: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AF59D25C-FAFA-4849-A654-9260B3F322D7}"/>
              </a:ext>
            </a:extLst>
          </p:cNvPr>
          <p:cNvCxnSpPr>
            <a:cxnSpLocks/>
            <a:endCxn id="92" idx="2"/>
          </p:cNvCxnSpPr>
          <p:nvPr/>
        </p:nvCxnSpPr>
        <p:spPr>
          <a:xfrm flipH="1" flipV="1">
            <a:off x="7858728" y="2512856"/>
            <a:ext cx="292550" cy="349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表格 44">
            <a:extLst>
              <a:ext uri="{FF2B5EF4-FFF2-40B4-BE49-F238E27FC236}">
                <a16:creationId xmlns:a16="http://schemas.microsoft.com/office/drawing/2014/main" id="{71BC83A0-5A16-463D-97EC-2F9A2EA38C7A}"/>
              </a:ext>
            </a:extLst>
          </p:cNvPr>
          <p:cNvGraphicFramePr>
            <a:graphicFrameLocks noGrp="1"/>
          </p:cNvGraphicFramePr>
          <p:nvPr/>
        </p:nvGraphicFramePr>
        <p:xfrm>
          <a:off x="8770267" y="4321329"/>
          <a:ext cx="336374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014">
                  <a:extLst>
                    <a:ext uri="{9D8B030D-6E8A-4147-A177-3AD203B41FA5}">
                      <a16:colId xmlns:a16="http://schemas.microsoft.com/office/drawing/2014/main" val="284723809"/>
                    </a:ext>
                  </a:extLst>
                </a:gridCol>
                <a:gridCol w="2384735">
                  <a:extLst>
                    <a:ext uri="{9D8B030D-6E8A-4147-A177-3AD203B41FA5}">
                      <a16:colId xmlns:a16="http://schemas.microsoft.com/office/drawing/2014/main" val="3445450163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业务类型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配置（</a:t>
                      </a:r>
                      <a:r>
                        <a:rPr lang="en-US" altLang="zh-CN" sz="14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natIp</a:t>
                      </a:r>
                      <a:r>
                        <a:rPr lang="en-US" altLang="zh-CN" sz="1400" dirty="0" err="1">
                          <a:latin typeface="+mn-lt"/>
                          <a:ea typeface="+mn-ea"/>
                          <a:cs typeface="+mn-ea"/>
                          <a:sym typeface="Wingdings" panose="05000000000000000000" pitchFamily="2" charset="2"/>
                        </a:rPr>
                        <a:t>vpcIp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259457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</a:t>
                      </a:r>
                      <a:r>
                        <a:rPr lang="en-US" altLang="zh-CN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NAS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10.97.0.1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10.97.0.2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10.97.0.3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10.97.0.4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10.97.0.5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10.97.0.6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10.97.0.7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10.97.0.8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10.97.0.9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10.97.0.10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981649"/>
                  </a:ext>
                </a:extLst>
              </a:tr>
            </a:tbl>
          </a:graphicData>
        </a:graphic>
      </p:graphicFrame>
      <p:sp>
        <p:nvSpPr>
          <p:cNvPr id="46" name="文本框 45">
            <a:extLst>
              <a:ext uri="{FF2B5EF4-FFF2-40B4-BE49-F238E27FC236}">
                <a16:creationId xmlns:a16="http://schemas.microsoft.com/office/drawing/2014/main" id="{40630363-E261-4705-A01D-BC7297678A9A}"/>
              </a:ext>
            </a:extLst>
          </p:cNvPr>
          <p:cNvSpPr txBox="1"/>
          <p:nvPr/>
        </p:nvSpPr>
        <p:spPr>
          <a:xfrm>
            <a:off x="4833913" y="1718725"/>
            <a:ext cx="26338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solidFill>
                  <a:srgbClr val="C9670D"/>
                </a:solidFill>
              </a:rPr>
              <a:t>路由：</a:t>
            </a:r>
            <a:endParaRPr lang="en-US" altLang="zh-CN" sz="1100" dirty="0">
              <a:solidFill>
                <a:srgbClr val="C9670D"/>
              </a:solidFill>
            </a:endParaRPr>
          </a:p>
          <a:p>
            <a:r>
              <a:rPr lang="en-US" altLang="zh-CN" sz="1100" dirty="0">
                <a:solidFill>
                  <a:srgbClr val="C9670D"/>
                </a:solidFill>
              </a:rPr>
              <a:t>1. 10.144.0.0/16</a:t>
            </a:r>
            <a:r>
              <a:rPr lang="zh-CN" altLang="en-US" sz="1100" dirty="0">
                <a:solidFill>
                  <a:srgbClr val="C9670D"/>
                </a:solidFill>
              </a:rPr>
              <a:t>下一跳</a:t>
            </a:r>
            <a:r>
              <a:rPr lang="en-US" altLang="zh-CN" sz="1100" dirty="0">
                <a:solidFill>
                  <a:srgbClr val="C9670D"/>
                </a:solidFill>
              </a:rPr>
              <a:t>172.84.127.97</a:t>
            </a:r>
          </a:p>
          <a:p>
            <a:r>
              <a:rPr lang="en-US" altLang="zh-CN" sz="1100" dirty="0">
                <a:solidFill>
                  <a:srgbClr val="C9670D"/>
                </a:solidFill>
              </a:rPr>
              <a:t>2.  20.145.0.0/16</a:t>
            </a:r>
            <a:r>
              <a:rPr lang="zh-CN" altLang="en-US" sz="1100" dirty="0">
                <a:solidFill>
                  <a:srgbClr val="C9670D"/>
                </a:solidFill>
              </a:rPr>
              <a:t>下一跳</a:t>
            </a:r>
            <a:r>
              <a:rPr lang="en-US" altLang="zh-CN" sz="1100" dirty="0">
                <a:solidFill>
                  <a:srgbClr val="C9670D"/>
                </a:solidFill>
              </a:rPr>
              <a:t>172.84.127.98</a:t>
            </a:r>
            <a:endParaRPr lang="zh-CN" altLang="en-US" sz="1100" dirty="0">
              <a:solidFill>
                <a:srgbClr val="C9670D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1114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矩形 62">
            <a:extLst>
              <a:ext uri="{FF2B5EF4-FFF2-40B4-BE49-F238E27FC236}">
                <a16:creationId xmlns:a16="http://schemas.microsoft.com/office/drawing/2014/main" id="{6B15D982-A9FC-44E9-B637-D061012DDE89}"/>
              </a:ext>
            </a:extLst>
          </p:cNvPr>
          <p:cNvSpPr/>
          <p:nvPr/>
        </p:nvSpPr>
        <p:spPr>
          <a:xfrm>
            <a:off x="1755058" y="2485204"/>
            <a:ext cx="6002227" cy="4410680"/>
          </a:xfrm>
          <a:prstGeom prst="rect">
            <a:avLst/>
          </a:prstGeom>
          <a:solidFill>
            <a:schemeClr val="bg1"/>
          </a:solidFill>
          <a:ln>
            <a:solidFill>
              <a:srgbClr val="E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2008075" y="5078633"/>
            <a:ext cx="5369511" cy="163962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157278" y="5374447"/>
            <a:ext cx="2393616" cy="1060900"/>
            <a:chOff x="9791" y="2741"/>
            <a:chExt cx="3859" cy="2055"/>
          </a:xfrm>
        </p:grpSpPr>
        <p:sp>
          <p:nvSpPr>
            <p:cNvPr id="16" name="矩形 15"/>
            <p:cNvSpPr/>
            <p:nvPr/>
          </p:nvSpPr>
          <p:spPr>
            <a:xfrm>
              <a:off x="9791" y="2741"/>
              <a:ext cx="3859" cy="20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业务</a:t>
              </a:r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r>
                <a:rPr lang="zh-CN" altLang="en-US" sz="1600" dirty="0">
                  <a:cs typeface="+mn-ea"/>
                  <a:sym typeface="+mn-lt"/>
                </a:rPr>
                <a:t>（</a:t>
              </a:r>
              <a:r>
                <a:rPr lang="en-US" altLang="zh-CN" sz="1600" dirty="0">
                  <a:cs typeface="+mn-ea"/>
                  <a:sym typeface="+mn-lt"/>
                </a:rPr>
                <a:t>1</a:t>
              </a:r>
              <a:r>
                <a:rPr lang="zh-CN" altLang="en-US" sz="1600" dirty="0">
                  <a:cs typeface="+mn-ea"/>
                  <a:sym typeface="+mn-lt"/>
                </a:rPr>
                <a:t>）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10504" y="3456"/>
              <a:ext cx="1231" cy="6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SNAT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751796" y="5380641"/>
            <a:ext cx="2393616" cy="1060900"/>
            <a:chOff x="9791" y="2741"/>
            <a:chExt cx="3859" cy="2055"/>
          </a:xfrm>
        </p:grpSpPr>
        <p:sp>
          <p:nvSpPr>
            <p:cNvPr id="39" name="矩形 38"/>
            <p:cNvSpPr/>
            <p:nvPr/>
          </p:nvSpPr>
          <p:spPr>
            <a:xfrm>
              <a:off x="9791" y="2741"/>
              <a:ext cx="3859" cy="20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zh-CN" altLang="en-US" sz="1600" dirty="0">
                  <a:cs typeface="+mn-ea"/>
                  <a:sym typeface="+mn-lt"/>
                </a:rPr>
                <a:t>业务</a:t>
              </a:r>
              <a:r>
                <a:rPr lang="en-US" altLang="zh-CN" sz="1600" dirty="0" err="1">
                  <a:cs typeface="+mn-ea"/>
                  <a:sym typeface="+mn-lt"/>
                </a:rPr>
                <a:t>vswitch</a:t>
              </a:r>
              <a:r>
                <a:rPr lang="zh-CN" altLang="en-US" sz="1600" dirty="0">
                  <a:cs typeface="+mn-ea"/>
                  <a:sym typeface="+mn-lt"/>
                </a:rPr>
                <a:t>（</a:t>
              </a:r>
              <a:r>
                <a:rPr lang="en-US" altLang="zh-CN" sz="1600" dirty="0">
                  <a:cs typeface="+mn-ea"/>
                  <a:sym typeface="+mn-lt"/>
                </a:rPr>
                <a:t>2</a:t>
              </a:r>
              <a:r>
                <a:rPr lang="zh-CN" altLang="en-US" sz="1600" dirty="0">
                  <a:cs typeface="+mn-ea"/>
                  <a:sym typeface="+mn-lt"/>
                </a:rPr>
                <a:t>）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10497" y="3432"/>
              <a:ext cx="1166" cy="6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SNAT</a:t>
              </a:r>
            </a:p>
          </p:txBody>
        </p:sp>
      </p:grpSp>
      <p:sp>
        <p:nvSpPr>
          <p:cNvPr id="76" name="矩形 75">
            <a:extLst>
              <a:ext uri="{FF2B5EF4-FFF2-40B4-BE49-F238E27FC236}">
                <a16:creationId xmlns:a16="http://schemas.microsoft.com/office/drawing/2014/main" id="{4F5E6C8E-1E24-4AC0-A818-46BA4DCF17AC}"/>
              </a:ext>
            </a:extLst>
          </p:cNvPr>
          <p:cNvSpPr/>
          <p:nvPr/>
        </p:nvSpPr>
        <p:spPr>
          <a:xfrm>
            <a:off x="2588539" y="6464870"/>
            <a:ext cx="128112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0000"/>
                </a:solidFill>
                <a:latin typeface="Arial" panose="020B0604020202020204" pitchFamily="34" charset="0"/>
              </a:rPr>
              <a:t>172.84.127.68/24</a:t>
            </a:r>
            <a:endParaRPr lang="zh-CN" alt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D1076C7C-6708-4387-AF22-AE1697079474}"/>
              </a:ext>
            </a:extLst>
          </p:cNvPr>
          <p:cNvSpPr/>
          <p:nvPr/>
        </p:nvSpPr>
        <p:spPr>
          <a:xfrm>
            <a:off x="5245743" y="6453419"/>
            <a:ext cx="1251400" cy="212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solidFill>
                  <a:srgbClr val="000000"/>
                </a:solidFill>
                <a:latin typeface="Arial" panose="020B0604020202020204" pitchFamily="34" charset="0"/>
              </a:rPr>
              <a:t>172.84.127.69/24</a:t>
            </a:r>
            <a:endParaRPr lang="zh-CN" alt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2C113281-8627-4BFE-8565-12FCFC585539}"/>
              </a:ext>
            </a:extLst>
          </p:cNvPr>
          <p:cNvSpPr/>
          <p:nvPr/>
        </p:nvSpPr>
        <p:spPr>
          <a:xfrm>
            <a:off x="2008075" y="3028748"/>
            <a:ext cx="5522307" cy="12884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2A4794D8-A109-44C8-AF87-EFB422136462}"/>
              </a:ext>
            </a:extLst>
          </p:cNvPr>
          <p:cNvSpPr/>
          <p:nvPr/>
        </p:nvSpPr>
        <p:spPr>
          <a:xfrm>
            <a:off x="3916051" y="4256483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DD8CB3A2-DCC4-4331-8ADB-EE66BB6C4930}"/>
              </a:ext>
            </a:extLst>
          </p:cNvPr>
          <p:cNvSpPr/>
          <p:nvPr/>
        </p:nvSpPr>
        <p:spPr>
          <a:xfrm>
            <a:off x="3916051" y="5323918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4D0FB255-7B91-42B4-A7B2-5057094DF985}"/>
              </a:ext>
            </a:extLst>
          </p:cNvPr>
          <p:cNvSpPr/>
          <p:nvPr/>
        </p:nvSpPr>
        <p:spPr>
          <a:xfrm>
            <a:off x="6532750" y="4232704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CA6D70B1-F133-4AAB-B6C1-2CAD2C4C80E0}"/>
              </a:ext>
            </a:extLst>
          </p:cNvPr>
          <p:cNvSpPr/>
          <p:nvPr/>
        </p:nvSpPr>
        <p:spPr>
          <a:xfrm>
            <a:off x="6510946" y="5301183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F0BBF733-DBEA-4FE6-83D1-296DBC994AC0}"/>
              </a:ext>
            </a:extLst>
          </p:cNvPr>
          <p:cNvCxnSpPr>
            <a:stCxn id="84" idx="2"/>
            <a:endCxn id="85" idx="0"/>
          </p:cNvCxnSpPr>
          <p:nvPr/>
        </p:nvCxnSpPr>
        <p:spPr>
          <a:xfrm>
            <a:off x="4167260" y="4414456"/>
            <a:ext cx="0" cy="909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>
            <a:extLst>
              <a:ext uri="{FF2B5EF4-FFF2-40B4-BE49-F238E27FC236}">
                <a16:creationId xmlns:a16="http://schemas.microsoft.com/office/drawing/2014/main" id="{F6343DC8-7312-4F7B-84C6-A558718C9012}"/>
              </a:ext>
            </a:extLst>
          </p:cNvPr>
          <p:cNvCxnSpPr>
            <a:cxnSpLocks/>
            <a:stCxn id="86" idx="2"/>
            <a:endCxn id="87" idx="0"/>
          </p:cNvCxnSpPr>
          <p:nvPr/>
        </p:nvCxnSpPr>
        <p:spPr>
          <a:xfrm flipH="1">
            <a:off x="6762155" y="4390677"/>
            <a:ext cx="21804" cy="9105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>
            <a:extLst>
              <a:ext uri="{FF2B5EF4-FFF2-40B4-BE49-F238E27FC236}">
                <a16:creationId xmlns:a16="http://schemas.microsoft.com/office/drawing/2014/main" id="{83C793E4-C904-4991-BF32-E97BD7F9DC7E}"/>
              </a:ext>
            </a:extLst>
          </p:cNvPr>
          <p:cNvSpPr txBox="1"/>
          <p:nvPr/>
        </p:nvSpPr>
        <p:spPr>
          <a:xfrm>
            <a:off x="586077" y="1070984"/>
            <a:ext cx="2036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嘉兴视频云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F9509C0-207D-4E7F-A002-2F9E3B81B057}"/>
              </a:ext>
            </a:extLst>
          </p:cNvPr>
          <p:cNvSpPr txBox="1"/>
          <p:nvPr/>
        </p:nvSpPr>
        <p:spPr>
          <a:xfrm>
            <a:off x="4167260" y="4667440"/>
            <a:ext cx="671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10GE</a:t>
            </a:r>
            <a:endParaRPr lang="zh-CN" altLang="en-US" sz="1200" dirty="0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B0E6A7D3-1B28-4137-8CAD-8F49F4808DE3}"/>
              </a:ext>
            </a:extLst>
          </p:cNvPr>
          <p:cNvSpPr txBox="1"/>
          <p:nvPr/>
        </p:nvSpPr>
        <p:spPr>
          <a:xfrm>
            <a:off x="6762155" y="4610583"/>
            <a:ext cx="671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10GE</a:t>
            </a:r>
            <a:endParaRPr lang="zh-CN" altLang="en-US" sz="12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D9763BA-922D-42DF-BA89-640188797EF6}"/>
              </a:ext>
            </a:extLst>
          </p:cNvPr>
          <p:cNvSpPr txBox="1"/>
          <p:nvPr/>
        </p:nvSpPr>
        <p:spPr>
          <a:xfrm>
            <a:off x="1958488" y="3029482"/>
            <a:ext cx="263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S6900 </a:t>
            </a:r>
            <a:r>
              <a:rPr lang="zh-CN" altLang="en-US" dirty="0"/>
              <a:t>（</a:t>
            </a:r>
            <a:r>
              <a:rPr lang="en-US" altLang="zh-CN" dirty="0"/>
              <a:t>172.84.126.30</a:t>
            </a:r>
            <a:r>
              <a:rPr lang="zh-CN" altLang="en-US" dirty="0"/>
              <a:t>）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A5509DD6-682A-48EC-B09D-064A3667B0B7}"/>
              </a:ext>
            </a:extLst>
          </p:cNvPr>
          <p:cNvSpPr/>
          <p:nvPr/>
        </p:nvSpPr>
        <p:spPr>
          <a:xfrm>
            <a:off x="2541287" y="6071485"/>
            <a:ext cx="15921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200" dirty="0" err="1">
                <a:solidFill>
                  <a:srgbClr val="7030A0"/>
                </a:solidFill>
              </a:rPr>
              <a:t>Snat</a:t>
            </a:r>
            <a:r>
              <a:rPr lang="zh-CN" altLang="en-US" sz="1200" dirty="0">
                <a:solidFill>
                  <a:srgbClr val="7030A0"/>
                </a:solidFill>
              </a:rPr>
              <a:t>：</a:t>
            </a:r>
            <a:r>
              <a:rPr lang="en-US" altLang="zh-CN" sz="1200" dirty="0">
                <a:solidFill>
                  <a:srgbClr val="7030A0"/>
                </a:solidFill>
              </a:rPr>
              <a:t>10.144.0.0/16</a:t>
            </a:r>
            <a:endParaRPr lang="en-US" altLang="zh-CN" sz="1200" b="1" dirty="0">
              <a:solidFill>
                <a:srgbClr val="7030A0"/>
              </a:solidFill>
              <a:cs typeface="+mn-ea"/>
              <a:sym typeface="+mn-lt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F3335815-BF22-49BD-8EC5-4531A7E44754}"/>
              </a:ext>
            </a:extLst>
          </p:cNvPr>
          <p:cNvSpPr/>
          <p:nvPr/>
        </p:nvSpPr>
        <p:spPr>
          <a:xfrm>
            <a:off x="5170052" y="6071485"/>
            <a:ext cx="15921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200" dirty="0" err="1">
                <a:solidFill>
                  <a:srgbClr val="7030A0"/>
                </a:solidFill>
              </a:rPr>
              <a:t>Snat</a:t>
            </a:r>
            <a:r>
              <a:rPr lang="zh-CN" altLang="en-US" sz="1200" dirty="0">
                <a:solidFill>
                  <a:srgbClr val="7030A0"/>
                </a:solidFill>
              </a:rPr>
              <a:t>：</a:t>
            </a:r>
            <a:r>
              <a:rPr lang="en-US" altLang="zh-CN" sz="1200" dirty="0">
                <a:solidFill>
                  <a:srgbClr val="7030A0"/>
                </a:solidFill>
              </a:rPr>
              <a:t>10.145.0.0/16</a:t>
            </a:r>
            <a:endParaRPr lang="en-US" altLang="zh-CN" sz="1200" b="1" dirty="0">
              <a:solidFill>
                <a:srgbClr val="7030A0"/>
              </a:solidFill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FB06286-3F04-4F8F-94C4-0A61B29232FC}"/>
              </a:ext>
            </a:extLst>
          </p:cNvPr>
          <p:cNvSpPr/>
          <p:nvPr/>
        </p:nvSpPr>
        <p:spPr>
          <a:xfrm>
            <a:off x="3510890" y="5587231"/>
            <a:ext cx="123623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50" dirty="0">
                <a:solidFill>
                  <a:srgbClr val="00B050"/>
                </a:solidFill>
                <a:latin typeface="Arial" panose="020B0604020202020204" pitchFamily="34" charset="0"/>
              </a:rPr>
              <a:t>173.84.127.97/27</a:t>
            </a:r>
            <a:endParaRPr lang="zh-CN" altLang="en-US" sz="105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0D42F398-43BB-47E9-BA11-EC7461D1DB14}"/>
              </a:ext>
            </a:extLst>
          </p:cNvPr>
          <p:cNvSpPr/>
          <p:nvPr/>
        </p:nvSpPr>
        <p:spPr>
          <a:xfrm>
            <a:off x="6154678" y="5613941"/>
            <a:ext cx="123623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50" dirty="0">
                <a:solidFill>
                  <a:srgbClr val="00B050"/>
                </a:solidFill>
                <a:latin typeface="Arial" panose="020B0604020202020204" pitchFamily="34" charset="0"/>
              </a:rPr>
              <a:t>173.84.127.98/27</a:t>
            </a:r>
            <a:endParaRPr lang="zh-CN" altLang="en-US" sz="105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376DDE5-4ADF-416C-A3F6-44CF9CEBE2CC}"/>
              </a:ext>
            </a:extLst>
          </p:cNvPr>
          <p:cNvSpPr/>
          <p:nvPr/>
        </p:nvSpPr>
        <p:spPr>
          <a:xfrm>
            <a:off x="4470747" y="3611683"/>
            <a:ext cx="227818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00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网关</a:t>
            </a:r>
            <a:r>
              <a:rPr lang="en-US" altLang="zh-CN" sz="1000" dirty="0">
                <a:solidFill>
                  <a:srgbClr val="00B05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VLAN 1500</a:t>
            </a:r>
            <a:r>
              <a:rPr lang="zh-CN" altLang="en-US" sz="100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en-US" altLang="zh-CN" sz="1000" dirty="0">
                <a:solidFill>
                  <a:srgbClr val="00B05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173.84.127.126/27</a:t>
            </a: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1D37F44-7821-47F5-B871-D9F30A85FFA4}"/>
              </a:ext>
            </a:extLst>
          </p:cNvPr>
          <p:cNvSpPr/>
          <p:nvPr/>
        </p:nvSpPr>
        <p:spPr>
          <a:xfrm>
            <a:off x="3586228" y="3979960"/>
            <a:ext cx="130036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050" dirty="0">
                <a:latin typeface="Arial" panose="020B0604020202020204" pitchFamily="34" charset="0"/>
              </a:rPr>
              <a:t>Access pvid:1500</a:t>
            </a:r>
            <a:endParaRPr lang="zh-CN" altLang="en-US" sz="1050" dirty="0">
              <a:latin typeface="Arial" panose="020B0604020202020204" pitchFamily="34" charset="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3B778C45-28A3-4FEF-B21E-A1A1606F5EF1}"/>
              </a:ext>
            </a:extLst>
          </p:cNvPr>
          <p:cNvSpPr/>
          <p:nvPr/>
        </p:nvSpPr>
        <p:spPr>
          <a:xfrm>
            <a:off x="6230014" y="3990911"/>
            <a:ext cx="130036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050" dirty="0">
                <a:latin typeface="Arial" panose="020B0604020202020204" pitchFamily="34" charset="0"/>
              </a:rPr>
              <a:t>Access pvid:1500</a:t>
            </a:r>
            <a:endParaRPr lang="zh-CN" altLang="en-US" sz="1050" dirty="0">
              <a:latin typeface="Arial" panose="020B0604020202020204" pitchFamily="34" charset="0"/>
            </a:endParaRPr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8DC7227F-FBC9-4EDA-AA8F-E9A035D5FC6A}"/>
              </a:ext>
            </a:extLst>
          </p:cNvPr>
          <p:cNvCxnSpPr>
            <a:stCxn id="84" idx="0"/>
            <a:endCxn id="31" idx="2"/>
          </p:cNvCxnSpPr>
          <p:nvPr/>
        </p:nvCxnSpPr>
        <p:spPr>
          <a:xfrm flipV="1">
            <a:off x="4167260" y="3857904"/>
            <a:ext cx="1442582" cy="398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E9C0EB74-D15C-4DC1-9B26-8C1665B2E84C}"/>
              </a:ext>
            </a:extLst>
          </p:cNvPr>
          <p:cNvCxnSpPr>
            <a:stCxn id="31" idx="2"/>
          </p:cNvCxnSpPr>
          <p:nvPr/>
        </p:nvCxnSpPr>
        <p:spPr>
          <a:xfrm>
            <a:off x="5609842" y="3857904"/>
            <a:ext cx="1152313" cy="366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>
            <a:extLst>
              <a:ext uri="{FF2B5EF4-FFF2-40B4-BE49-F238E27FC236}">
                <a16:creationId xmlns:a16="http://schemas.microsoft.com/office/drawing/2014/main" id="{19ADB497-8F8D-4687-9649-173F7B34CAA1}"/>
              </a:ext>
            </a:extLst>
          </p:cNvPr>
          <p:cNvSpPr/>
          <p:nvPr/>
        </p:nvSpPr>
        <p:spPr>
          <a:xfrm>
            <a:off x="3939647" y="683392"/>
            <a:ext cx="1659162" cy="64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BRAS/CR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4" name="云形 43">
            <a:extLst>
              <a:ext uri="{FF2B5EF4-FFF2-40B4-BE49-F238E27FC236}">
                <a16:creationId xmlns:a16="http://schemas.microsoft.com/office/drawing/2014/main" id="{ABF40465-0DEC-4B39-AAEE-6B6578F39333}"/>
              </a:ext>
            </a:extLst>
          </p:cNvPr>
          <p:cNvSpPr/>
          <p:nvPr/>
        </p:nvSpPr>
        <p:spPr>
          <a:xfrm>
            <a:off x="7320064" y="650116"/>
            <a:ext cx="1050673" cy="74340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MPLS VPN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517EDE71-D96D-40F0-A738-682D7D2441B5}"/>
              </a:ext>
            </a:extLst>
          </p:cNvPr>
          <p:cNvSpPr/>
          <p:nvPr/>
        </p:nvSpPr>
        <p:spPr>
          <a:xfrm>
            <a:off x="9169932" y="2485204"/>
            <a:ext cx="2916548" cy="4320650"/>
          </a:xfrm>
          <a:prstGeom prst="rect">
            <a:avLst/>
          </a:prstGeom>
          <a:solidFill>
            <a:schemeClr val="bg1"/>
          </a:solidFill>
          <a:ln>
            <a:solidFill>
              <a:srgbClr val="E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234E3F7B-CF5D-46E7-9D24-0A65B6541F68}"/>
              </a:ext>
            </a:extLst>
          </p:cNvPr>
          <p:cNvSpPr/>
          <p:nvPr/>
        </p:nvSpPr>
        <p:spPr>
          <a:xfrm>
            <a:off x="9633768" y="3883535"/>
            <a:ext cx="1850037" cy="1612938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+mn-ea"/>
              <a:sym typeface="+mn-lt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E490E6A5-69D6-4CED-B748-6593FF6D464F}"/>
              </a:ext>
            </a:extLst>
          </p:cNvPr>
          <p:cNvSpPr/>
          <p:nvPr/>
        </p:nvSpPr>
        <p:spPr>
          <a:xfrm>
            <a:off x="9944006" y="4202017"/>
            <a:ext cx="1244259" cy="108051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cs typeface="+mn-ea"/>
                <a:sym typeface="+mn-lt"/>
              </a:rPr>
              <a:t>云监控</a:t>
            </a:r>
          </a:p>
          <a:p>
            <a:pPr algn="ctr"/>
            <a:r>
              <a:rPr lang="zh-CN" altLang="en-US" sz="1600" dirty="0">
                <a:cs typeface="+mn-ea"/>
                <a:sym typeface="+mn-lt"/>
              </a:rPr>
              <a:t>系统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580387E3-BBEF-454C-BF72-6E0B44C4D8B0}"/>
              </a:ext>
            </a:extLst>
          </p:cNvPr>
          <p:cNvSpPr/>
          <p:nvPr/>
        </p:nvSpPr>
        <p:spPr>
          <a:xfrm>
            <a:off x="9805750" y="2775742"/>
            <a:ext cx="1506075" cy="735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FW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261A3540-CB13-4751-86D5-8968CE99625C}"/>
              </a:ext>
            </a:extLst>
          </p:cNvPr>
          <p:cNvSpPr/>
          <p:nvPr/>
        </p:nvSpPr>
        <p:spPr>
          <a:xfrm>
            <a:off x="10266235" y="4121701"/>
            <a:ext cx="599800" cy="2632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 err="1">
                <a:cs typeface="+mn-ea"/>
                <a:sym typeface="+mn-lt"/>
              </a:rPr>
              <a:t>vpcIp</a:t>
            </a:r>
            <a:endParaRPr lang="zh-CN" altLang="en-US" sz="900" dirty="0">
              <a:cs typeface="+mn-ea"/>
              <a:sym typeface="+mn-lt"/>
            </a:endParaRP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440EE630-88B8-4480-AAD3-634903765943}"/>
              </a:ext>
            </a:extLst>
          </p:cNvPr>
          <p:cNvCxnSpPr>
            <a:cxnSpLocks/>
            <a:stCxn id="51" idx="2"/>
            <a:endCxn id="52" idx="0"/>
          </p:cNvCxnSpPr>
          <p:nvPr/>
        </p:nvCxnSpPr>
        <p:spPr>
          <a:xfrm>
            <a:off x="10558788" y="3511403"/>
            <a:ext cx="7347" cy="61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 53">
            <a:extLst>
              <a:ext uri="{FF2B5EF4-FFF2-40B4-BE49-F238E27FC236}">
                <a16:creationId xmlns:a16="http://schemas.microsoft.com/office/drawing/2014/main" id="{1874BCEA-5110-4B2D-9B79-2F90052A6327}"/>
              </a:ext>
            </a:extLst>
          </p:cNvPr>
          <p:cNvSpPr/>
          <p:nvPr/>
        </p:nvSpPr>
        <p:spPr>
          <a:xfrm>
            <a:off x="10307578" y="2717017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graphicFrame>
        <p:nvGraphicFramePr>
          <p:cNvPr id="55" name="表格 54">
            <a:extLst>
              <a:ext uri="{FF2B5EF4-FFF2-40B4-BE49-F238E27FC236}">
                <a16:creationId xmlns:a16="http://schemas.microsoft.com/office/drawing/2014/main" id="{419C3A8B-A245-47CF-AC21-1DE2AE74CA24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9277630" y="5611573"/>
          <a:ext cx="2749603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764">
                  <a:extLst>
                    <a:ext uri="{9D8B030D-6E8A-4147-A177-3AD203B41FA5}">
                      <a16:colId xmlns:a16="http://schemas.microsoft.com/office/drawing/2014/main" val="2888248733"/>
                    </a:ext>
                  </a:extLst>
                </a:gridCol>
                <a:gridCol w="739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地市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业务类型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DNAT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嘉兴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云监控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10.97.1.0/24</a:t>
                      </a:r>
                      <a:endParaRPr lang="en-US" altLang="zh-CN" sz="12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6" name="文本框 55">
            <a:extLst>
              <a:ext uri="{FF2B5EF4-FFF2-40B4-BE49-F238E27FC236}">
                <a16:creationId xmlns:a16="http://schemas.microsoft.com/office/drawing/2014/main" id="{5BAEB275-56C9-433D-97EA-B709240874BB}"/>
              </a:ext>
            </a:extLst>
          </p:cNvPr>
          <p:cNvSpPr txBox="1"/>
          <p:nvPr/>
        </p:nvSpPr>
        <p:spPr>
          <a:xfrm>
            <a:off x="9205810" y="2460587"/>
            <a:ext cx="814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嘉兴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158DEF0C-0812-46D0-8AAA-C62AB55374B8}"/>
              </a:ext>
            </a:extLst>
          </p:cNvPr>
          <p:cNvSpPr/>
          <p:nvPr/>
        </p:nvSpPr>
        <p:spPr>
          <a:xfrm>
            <a:off x="9739633" y="647241"/>
            <a:ext cx="1685180" cy="7196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BRAS/CR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22067120-9567-4508-84FE-E2F3C0BCA958}"/>
              </a:ext>
            </a:extLst>
          </p:cNvPr>
          <p:cNvSpPr/>
          <p:nvPr/>
        </p:nvSpPr>
        <p:spPr>
          <a:xfrm>
            <a:off x="10307578" y="2717017"/>
            <a:ext cx="502418" cy="15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trunk</a:t>
            </a:r>
            <a:endParaRPr lang="zh-CN" altLang="en-US" sz="11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1BDB16D-BF31-4E65-868C-638B9490C227}"/>
              </a:ext>
            </a:extLst>
          </p:cNvPr>
          <p:cNvSpPr/>
          <p:nvPr/>
        </p:nvSpPr>
        <p:spPr>
          <a:xfrm>
            <a:off x="1834112" y="255067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嘉善</a:t>
            </a:r>
            <a:endParaRPr lang="zh-CN" altLang="en-US" dirty="0"/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0F8F415B-8391-4134-8CFB-964DD4F4F45E}"/>
              </a:ext>
            </a:extLst>
          </p:cNvPr>
          <p:cNvCxnSpPr>
            <a:cxnSpLocks/>
            <a:stCxn id="43" idx="3"/>
            <a:endCxn id="44" idx="2"/>
          </p:cNvCxnSpPr>
          <p:nvPr/>
        </p:nvCxnSpPr>
        <p:spPr>
          <a:xfrm>
            <a:off x="5598809" y="1007392"/>
            <a:ext cx="1724514" cy="14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C709A2F0-11F5-40C1-A182-3B9AFB2F86A7}"/>
              </a:ext>
            </a:extLst>
          </p:cNvPr>
          <p:cNvCxnSpPr>
            <a:cxnSpLocks/>
            <a:stCxn id="44" idx="0"/>
            <a:endCxn id="57" idx="1"/>
          </p:cNvCxnSpPr>
          <p:nvPr/>
        </p:nvCxnSpPr>
        <p:spPr>
          <a:xfrm flipV="1">
            <a:off x="8369861" y="1007070"/>
            <a:ext cx="1369772" cy="14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矩形 77">
            <a:extLst>
              <a:ext uri="{FF2B5EF4-FFF2-40B4-BE49-F238E27FC236}">
                <a16:creationId xmlns:a16="http://schemas.microsoft.com/office/drawing/2014/main" id="{9EB38F50-846B-455F-9CE7-0A38E6299CC0}"/>
              </a:ext>
            </a:extLst>
          </p:cNvPr>
          <p:cNvSpPr/>
          <p:nvPr/>
        </p:nvSpPr>
        <p:spPr>
          <a:xfrm>
            <a:off x="3939647" y="1602821"/>
            <a:ext cx="1659162" cy="64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128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8FFFF0E3-20E5-46C8-8710-23AD49EE24DA}"/>
              </a:ext>
            </a:extLst>
          </p:cNvPr>
          <p:cNvCxnSpPr>
            <a:stCxn id="82" idx="0"/>
            <a:endCxn id="78" idx="2"/>
          </p:cNvCxnSpPr>
          <p:nvPr/>
        </p:nvCxnSpPr>
        <p:spPr>
          <a:xfrm flipH="1" flipV="1">
            <a:off x="4769228" y="2250821"/>
            <a:ext cx="1" cy="777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2218F8F6-57E2-449E-B004-EE9B48175711}"/>
              </a:ext>
            </a:extLst>
          </p:cNvPr>
          <p:cNvCxnSpPr>
            <a:stCxn id="78" idx="0"/>
            <a:endCxn id="43" idx="2"/>
          </p:cNvCxnSpPr>
          <p:nvPr/>
        </p:nvCxnSpPr>
        <p:spPr>
          <a:xfrm flipV="1">
            <a:off x="4769228" y="1331392"/>
            <a:ext cx="0" cy="271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矩形 92">
            <a:extLst>
              <a:ext uri="{FF2B5EF4-FFF2-40B4-BE49-F238E27FC236}">
                <a16:creationId xmlns:a16="http://schemas.microsoft.com/office/drawing/2014/main" id="{FC3A0CF6-6249-4D77-815E-67DAA11FEF3C}"/>
              </a:ext>
            </a:extLst>
          </p:cNvPr>
          <p:cNvSpPr/>
          <p:nvPr/>
        </p:nvSpPr>
        <p:spPr>
          <a:xfrm>
            <a:off x="9739633" y="1608131"/>
            <a:ext cx="1659162" cy="64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MSE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72" name="直接连接符 71">
            <a:extLst>
              <a:ext uri="{FF2B5EF4-FFF2-40B4-BE49-F238E27FC236}">
                <a16:creationId xmlns:a16="http://schemas.microsoft.com/office/drawing/2014/main" id="{FCE03B09-440B-45C3-A5E0-F50925D91EE1}"/>
              </a:ext>
            </a:extLst>
          </p:cNvPr>
          <p:cNvCxnSpPr>
            <a:cxnSpLocks/>
            <a:stCxn id="60" idx="0"/>
            <a:endCxn id="93" idx="2"/>
          </p:cNvCxnSpPr>
          <p:nvPr/>
        </p:nvCxnSpPr>
        <p:spPr>
          <a:xfrm flipV="1">
            <a:off x="10558787" y="2256131"/>
            <a:ext cx="10427" cy="460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id="{87F57EAD-F716-4A6D-AE5F-7D2D3D96BC34}"/>
              </a:ext>
            </a:extLst>
          </p:cNvPr>
          <p:cNvCxnSpPr>
            <a:stCxn id="93" idx="0"/>
            <a:endCxn id="57" idx="2"/>
          </p:cNvCxnSpPr>
          <p:nvPr/>
        </p:nvCxnSpPr>
        <p:spPr>
          <a:xfrm flipV="1">
            <a:off x="10569214" y="1366898"/>
            <a:ext cx="13009" cy="241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标题 1">
            <a:extLst>
              <a:ext uri="{FF2B5EF4-FFF2-40B4-BE49-F238E27FC236}">
                <a16:creationId xmlns:a16="http://schemas.microsoft.com/office/drawing/2014/main" id="{4B665A7A-0EE4-4B44-B5B0-904EA1EC3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嘉</a:t>
            </a:r>
            <a:r>
              <a:rPr lang="zh-CN" altLang="en-US" dirty="0">
                <a:cs typeface="+mn-ea"/>
                <a:sym typeface="+mn-lt"/>
              </a:rPr>
              <a:t>兴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NAT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技术方案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30691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嘉兴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DNAT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规划</a:t>
            </a:r>
          </a:p>
        </p:txBody>
      </p:sp>
      <p:graphicFrame>
        <p:nvGraphicFramePr>
          <p:cNvPr id="48" name="表格 47">
            <a:extLst>
              <a:ext uri="{FF2B5EF4-FFF2-40B4-BE49-F238E27FC236}">
                <a16:creationId xmlns:a16="http://schemas.microsoft.com/office/drawing/2014/main" id="{3AB8B03F-3CD6-4434-A242-389115BB689C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2858249" y="1685036"/>
          <a:ext cx="6475502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631">
                  <a:extLst>
                    <a:ext uri="{9D8B030D-6E8A-4147-A177-3AD203B41FA5}">
                      <a16:colId xmlns:a16="http://schemas.microsoft.com/office/drawing/2014/main" val="325972684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5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026">
                  <a:extLst>
                    <a:ext uri="{9D8B030D-6E8A-4147-A177-3AD203B41FA5}">
                      <a16:colId xmlns:a16="http://schemas.microsoft.com/office/drawing/2014/main" val="3347918784"/>
                    </a:ext>
                  </a:extLst>
                </a:gridCol>
              </a:tblGrid>
              <a:tr h="2932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地市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业务类型</a:t>
                      </a:r>
                      <a:endParaRPr lang="en-US" altLang="zh-CN" sz="14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DNAT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配置（</a:t>
                      </a:r>
                      <a:r>
                        <a:rPr lang="en-US" altLang="zh-CN" sz="14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natip</a:t>
                      </a:r>
                      <a:r>
                        <a:rPr lang="en-US" altLang="zh-CN" sz="1400" dirty="0">
                          <a:latin typeface="+mn-lt"/>
                          <a:ea typeface="+mn-ea"/>
                          <a:cs typeface="+mn-ea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Wingdings" panose="05000000000000000000" pitchFamily="2" charset="2"/>
                        </a:rPr>
                        <a:t>业务地址</a:t>
                      </a: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配置方式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嘉善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</a:t>
                      </a:r>
                      <a:r>
                        <a:rPr lang="en-US" altLang="zh-CN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NAS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10.97.0.1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10.97.0.2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10.97.0.3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10.97.0.4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10.97.0.5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10.97.0.6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10.97.0.7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10.97.0.8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10.97.0.9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10.97.0.10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172.84.127.10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双网卡</a:t>
                      </a:r>
                      <a:endParaRPr lang="en-US" altLang="zh-CN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0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嘉兴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云监控</a:t>
                      </a:r>
                      <a:endParaRPr lang="en-US" sz="1400" b="1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10.97.1.1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10.97.1.2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10.97.1.3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10.97.1.4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10.97.1.5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172.62.30.20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10.97.1.6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172.62.30.45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10.97.1.7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172.62.30.46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10.97.1.8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172.62.30.47</a:t>
                      </a:r>
                      <a:endParaRPr lang="en-US" altLang="zh-CN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+mn-lt"/>
                        </a:rPr>
                        <a:t>防火墙</a:t>
                      </a:r>
                      <a:endParaRPr lang="en-US" altLang="zh-CN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22384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8564343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2F6427-4AC7-4435-93DC-3AC0DDDFF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68" y="353148"/>
            <a:ext cx="10279070" cy="724680"/>
          </a:xfrm>
        </p:spPr>
        <p:txBody>
          <a:bodyPr/>
          <a:lstStyle/>
          <a:p>
            <a:r>
              <a:rPr kumimoji="1"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割接场景</a:t>
            </a:r>
            <a:r>
              <a:rPr kumimoji="1"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kumimoji="1"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单个</a:t>
            </a:r>
            <a:r>
              <a:rPr kumimoji="1"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olt</a:t>
            </a:r>
            <a:r>
              <a:rPr kumimoji="1"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用户量超过用</a:t>
            </a:r>
            <a:r>
              <a:rPr kumimoji="1"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vswitch</a:t>
            </a:r>
            <a:r>
              <a:rPr kumimoji="1"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承载规格</a:t>
            </a:r>
            <a:b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5903F57-21B5-4BA6-B412-52CC2AE6A9D3}"/>
              </a:ext>
            </a:extLst>
          </p:cNvPr>
          <p:cNvSpPr/>
          <p:nvPr/>
        </p:nvSpPr>
        <p:spPr>
          <a:xfrm>
            <a:off x="5329020" y="3081255"/>
            <a:ext cx="2175309" cy="13980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B6A6242-CE9C-447B-AA00-D026DCC5EC91}"/>
              </a:ext>
            </a:extLst>
          </p:cNvPr>
          <p:cNvSpPr txBox="1"/>
          <p:nvPr/>
        </p:nvSpPr>
        <p:spPr>
          <a:xfrm>
            <a:off x="5602430" y="3810257"/>
            <a:ext cx="1776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">
                <a:cs typeface="+mn-ea"/>
              </a:defRPr>
            </a:lvl1pPr>
          </a:lstStyle>
          <a:p>
            <a:r>
              <a:rPr lang="en-US" altLang="zh-CN" sz="1600" b="1">
                <a:sym typeface="+mn-lt"/>
              </a:rPr>
              <a:t>vSwitch1</a:t>
            </a:r>
            <a:r>
              <a:rPr lang="zh-CN" altLang="en-US" sz="1600" b="1">
                <a:sym typeface="+mn-lt"/>
              </a:rPr>
              <a:t>（</a:t>
            </a:r>
            <a:r>
              <a:rPr lang="zh-CN" altLang="en-US" sz="1600" b="1" dirty="0">
                <a:sym typeface="+mn-lt"/>
              </a:rPr>
              <a:t>接入）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8F3C41E-ABAE-4617-8EEA-95BA27200715}"/>
              </a:ext>
            </a:extLst>
          </p:cNvPr>
          <p:cNvSpPr/>
          <p:nvPr/>
        </p:nvSpPr>
        <p:spPr>
          <a:xfrm>
            <a:off x="5417101" y="3226720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cs typeface="+mn-ea"/>
                <a:sym typeface="+mn-lt"/>
              </a:rPr>
              <a:t>vCPE</a:t>
            </a:r>
          </a:p>
          <a:p>
            <a:pPr algn="ctr"/>
            <a:r>
              <a:rPr lang="en-US" altLang="zh-CN" sz="1200">
                <a:cs typeface="+mn-ea"/>
                <a:sym typeface="+mn-lt"/>
              </a:rPr>
              <a:t>2000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52765CF-7E98-4135-880C-8652BC3629A3}"/>
              </a:ext>
            </a:extLst>
          </p:cNvPr>
          <p:cNvSpPr/>
          <p:nvPr/>
        </p:nvSpPr>
        <p:spPr>
          <a:xfrm>
            <a:off x="5944363" y="3223239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cs typeface="+mn-ea"/>
                <a:sym typeface="+mn-lt"/>
              </a:rPr>
              <a:t>vCPE</a:t>
            </a:r>
          </a:p>
          <a:p>
            <a:pPr algn="ctr"/>
            <a:r>
              <a:rPr lang="en-US" altLang="zh-CN" sz="1200">
                <a:cs typeface="+mn-ea"/>
                <a:sym typeface="+mn-lt"/>
              </a:rPr>
              <a:t>2000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B5A114C-3C76-4C7B-B0B9-A853BC382CF6}"/>
              </a:ext>
            </a:extLst>
          </p:cNvPr>
          <p:cNvSpPr/>
          <p:nvPr/>
        </p:nvSpPr>
        <p:spPr>
          <a:xfrm>
            <a:off x="6483258" y="3223238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cs typeface="+mn-ea"/>
                <a:sym typeface="+mn-lt"/>
              </a:rPr>
              <a:t>vCPE</a:t>
            </a:r>
          </a:p>
          <a:p>
            <a:pPr algn="ctr"/>
            <a:r>
              <a:rPr lang="en-US" altLang="zh-CN" sz="1200">
                <a:cs typeface="+mn-ea"/>
                <a:sym typeface="+mn-lt"/>
              </a:rPr>
              <a:t>2000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F806C20-6CAC-498A-8885-2200865B8DAF}"/>
              </a:ext>
            </a:extLst>
          </p:cNvPr>
          <p:cNvSpPr/>
          <p:nvPr/>
        </p:nvSpPr>
        <p:spPr>
          <a:xfrm>
            <a:off x="7007118" y="3227356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>
                <a:cs typeface="+mn-ea"/>
                <a:sym typeface="+mn-lt"/>
              </a:rPr>
              <a:t>vCPE</a:t>
            </a:r>
            <a:endParaRPr lang="en-US" altLang="zh-CN" sz="1200" dirty="0">
              <a:cs typeface="+mn-ea"/>
              <a:sym typeface="+mn-lt"/>
            </a:endParaRPr>
          </a:p>
          <a:p>
            <a:pPr algn="ctr"/>
            <a:r>
              <a:rPr lang="zh-CN" altLang="en-US" sz="1200" dirty="0">
                <a:cs typeface="+mn-ea"/>
                <a:sym typeface="+mn-lt"/>
              </a:rPr>
              <a:t>备份 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28CF7C2-C8F2-4E01-9197-7C3694D96A1D}"/>
              </a:ext>
            </a:extLst>
          </p:cNvPr>
          <p:cNvSpPr/>
          <p:nvPr/>
        </p:nvSpPr>
        <p:spPr>
          <a:xfrm>
            <a:off x="5326303" y="1594116"/>
            <a:ext cx="2175309" cy="13980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E72B5FB-8034-43C6-805C-E9751DB8E19A}"/>
              </a:ext>
            </a:extLst>
          </p:cNvPr>
          <p:cNvSpPr txBox="1"/>
          <p:nvPr/>
        </p:nvSpPr>
        <p:spPr>
          <a:xfrm>
            <a:off x="5599713" y="2323118"/>
            <a:ext cx="1776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">
                <a:cs typeface="+mn-ea"/>
              </a:defRPr>
            </a:lvl1pPr>
          </a:lstStyle>
          <a:p>
            <a:r>
              <a:rPr lang="en-US" altLang="zh-CN" sz="1600" b="1">
                <a:sym typeface="+mn-lt"/>
              </a:rPr>
              <a:t>vSwitch2</a:t>
            </a:r>
            <a:r>
              <a:rPr lang="zh-CN" altLang="en-US" sz="1600" b="1">
                <a:sym typeface="+mn-lt"/>
              </a:rPr>
              <a:t>（</a:t>
            </a:r>
            <a:r>
              <a:rPr lang="zh-CN" altLang="en-US" sz="1600" b="1" dirty="0">
                <a:sym typeface="+mn-lt"/>
              </a:rPr>
              <a:t>接入）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D38F76C-482B-4A9B-9BBC-AAFC19213880}"/>
              </a:ext>
            </a:extLst>
          </p:cNvPr>
          <p:cNvSpPr/>
          <p:nvPr/>
        </p:nvSpPr>
        <p:spPr>
          <a:xfrm>
            <a:off x="5414384" y="1742662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cs typeface="+mn-ea"/>
                <a:sym typeface="+mn-lt"/>
              </a:rPr>
              <a:t>vCPE</a:t>
            </a:r>
          </a:p>
          <a:p>
            <a:pPr algn="ctr"/>
            <a:r>
              <a:rPr lang="en-US" altLang="zh-CN" sz="1200">
                <a:cs typeface="+mn-ea"/>
                <a:sym typeface="+mn-lt"/>
              </a:rPr>
              <a:t>2000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263C12F-2D7D-4052-A641-58002CD35DFC}"/>
              </a:ext>
            </a:extLst>
          </p:cNvPr>
          <p:cNvSpPr/>
          <p:nvPr/>
        </p:nvSpPr>
        <p:spPr>
          <a:xfrm>
            <a:off x="5941646" y="1736100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cs typeface="+mn-ea"/>
                <a:sym typeface="+mn-lt"/>
              </a:rPr>
              <a:t>vCPE</a:t>
            </a:r>
          </a:p>
          <a:p>
            <a:pPr algn="ctr"/>
            <a:r>
              <a:rPr lang="en-US" altLang="zh-CN" sz="1200">
                <a:cs typeface="+mn-ea"/>
                <a:sym typeface="+mn-lt"/>
              </a:rPr>
              <a:t>2000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87FAC18-95E9-4797-8113-5476C52D8687}"/>
              </a:ext>
            </a:extLst>
          </p:cNvPr>
          <p:cNvSpPr/>
          <p:nvPr/>
        </p:nvSpPr>
        <p:spPr>
          <a:xfrm>
            <a:off x="6480541" y="1736099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cs typeface="+mn-ea"/>
                <a:sym typeface="+mn-lt"/>
              </a:rPr>
              <a:t>vCPE</a:t>
            </a:r>
          </a:p>
          <a:p>
            <a:pPr algn="ctr"/>
            <a:r>
              <a:rPr lang="en-US" altLang="zh-CN" sz="1200">
                <a:cs typeface="+mn-ea"/>
                <a:sym typeface="+mn-lt"/>
              </a:rPr>
              <a:t>2000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8A6FCF2-A1A2-440F-B40B-A6A3923A1F03}"/>
              </a:ext>
            </a:extLst>
          </p:cNvPr>
          <p:cNvSpPr/>
          <p:nvPr/>
        </p:nvSpPr>
        <p:spPr>
          <a:xfrm>
            <a:off x="7004401" y="1740217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cs typeface="+mn-ea"/>
                <a:sym typeface="+mn-lt"/>
              </a:rPr>
              <a:t>vCPE</a:t>
            </a:r>
          </a:p>
          <a:p>
            <a:pPr algn="ctr"/>
            <a:r>
              <a:rPr lang="zh-CN" altLang="en-US" sz="1200">
                <a:cs typeface="+mn-ea"/>
                <a:sym typeface="+mn-lt"/>
              </a:rPr>
              <a:t>备份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8" name="圆角矩形 1">
            <a:extLst>
              <a:ext uri="{FF2B5EF4-FFF2-40B4-BE49-F238E27FC236}">
                <a16:creationId xmlns:a16="http://schemas.microsoft.com/office/drawing/2014/main" id="{CC1EFF80-3EAC-4426-BEB5-B7BC79A0FC86}"/>
              </a:ext>
            </a:extLst>
          </p:cNvPr>
          <p:cNvSpPr/>
          <p:nvPr/>
        </p:nvSpPr>
        <p:spPr>
          <a:xfrm>
            <a:off x="675861" y="2231428"/>
            <a:ext cx="2451652" cy="14659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6031746-3B20-4767-A2D2-D6D3EB6B8CAF}"/>
              </a:ext>
            </a:extLst>
          </p:cNvPr>
          <p:cNvSpPr txBox="1"/>
          <p:nvPr/>
        </p:nvSpPr>
        <p:spPr>
          <a:xfrm>
            <a:off x="1534661" y="2550413"/>
            <a:ext cx="534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">
                <a:cs typeface="+mn-ea"/>
              </a:defRPr>
            </a:lvl1pPr>
          </a:lstStyle>
          <a:p>
            <a:r>
              <a:rPr lang="en-US" altLang="zh-CN" sz="1800" b="1">
                <a:solidFill>
                  <a:schemeClr val="bg1"/>
                </a:solidFill>
                <a:sym typeface="+mn-lt"/>
              </a:rPr>
              <a:t>OLT</a:t>
            </a:r>
            <a:endParaRPr lang="zh-CN" altLang="en-US" sz="1800" b="1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20" name="云形 19">
            <a:extLst>
              <a:ext uri="{FF2B5EF4-FFF2-40B4-BE49-F238E27FC236}">
                <a16:creationId xmlns:a16="http://schemas.microsoft.com/office/drawing/2014/main" id="{E8F067D1-3740-4F58-AD04-C67461A1D8F4}"/>
              </a:ext>
            </a:extLst>
          </p:cNvPr>
          <p:cNvSpPr/>
          <p:nvPr/>
        </p:nvSpPr>
        <p:spPr>
          <a:xfrm>
            <a:off x="389298" y="4061756"/>
            <a:ext cx="2290725" cy="187135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103520F4-B72D-4154-AE6A-57A6F2ADFE40}"/>
              </a:ext>
            </a:extLst>
          </p:cNvPr>
          <p:cNvSpPr/>
          <p:nvPr/>
        </p:nvSpPr>
        <p:spPr>
          <a:xfrm>
            <a:off x="561683" y="4712236"/>
            <a:ext cx="662240" cy="5871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/>
                </a:solidFill>
                <a:cs typeface="+mn-ea"/>
                <a:sym typeface="+mn-lt"/>
              </a:rPr>
              <a:t>家庭</a:t>
            </a:r>
            <a:r>
              <a:rPr lang="en-US" altLang="zh-CN" sz="1100" dirty="0">
                <a:solidFill>
                  <a:schemeClr val="tx1"/>
                </a:solidFill>
                <a:cs typeface="+mn-ea"/>
                <a:sym typeface="+mn-lt"/>
              </a:rPr>
              <a:t>1</a:t>
            </a:r>
            <a:endParaRPr lang="zh-CN" altLang="en-US" sz="11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1E9D7178-75A6-43A8-9CB3-8EA06B68C101}"/>
              </a:ext>
            </a:extLst>
          </p:cNvPr>
          <p:cNvSpPr/>
          <p:nvPr/>
        </p:nvSpPr>
        <p:spPr>
          <a:xfrm>
            <a:off x="1274168" y="4735758"/>
            <a:ext cx="662240" cy="5871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>
                <a:solidFill>
                  <a:schemeClr val="tx1"/>
                </a:solidFill>
                <a:cs typeface="+mn-ea"/>
                <a:sym typeface="+mn-lt"/>
              </a:rPr>
              <a:t>家庭</a:t>
            </a:r>
            <a:r>
              <a:rPr lang="en-US" altLang="zh-CN" sz="1100">
                <a:solidFill>
                  <a:schemeClr val="tx1"/>
                </a:solidFill>
                <a:cs typeface="+mn-ea"/>
                <a:sym typeface="+mn-lt"/>
              </a:rPr>
              <a:t>…</a:t>
            </a:r>
            <a:endParaRPr lang="zh-CN" altLang="en-US" sz="11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544AAC1-30B2-4696-8E2B-321225E0CAF0}"/>
              </a:ext>
            </a:extLst>
          </p:cNvPr>
          <p:cNvSpPr txBox="1"/>
          <p:nvPr/>
        </p:nvSpPr>
        <p:spPr>
          <a:xfrm>
            <a:off x="389298" y="5299377"/>
            <a:ext cx="90601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 dirty="0">
                <a:cs typeface="+mn-ea"/>
                <a:sym typeface="+mn-lt"/>
              </a:rPr>
              <a:t>192.168.10.2</a:t>
            </a:r>
            <a:endParaRPr lang="zh-CN" altLang="en-US" sz="1050" dirty="0">
              <a:cs typeface="+mn-ea"/>
              <a:sym typeface="+mn-lt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102EFE4-1F67-40ED-9CAB-DF6DDCCF5DB1}"/>
              </a:ext>
            </a:extLst>
          </p:cNvPr>
          <p:cNvSpPr txBox="1"/>
          <p:nvPr/>
        </p:nvSpPr>
        <p:spPr>
          <a:xfrm>
            <a:off x="1320675" y="5299377"/>
            <a:ext cx="90601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cs typeface="+mn-ea"/>
                <a:sym typeface="+mn-lt"/>
              </a:rPr>
              <a:t>192.168.11.2</a:t>
            </a:r>
            <a:endParaRPr lang="zh-CN" altLang="en-US" sz="1050" dirty="0">
              <a:cs typeface="+mn-ea"/>
              <a:sym typeface="+mn-lt"/>
            </a:endParaRP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8EF8B823-A56E-4284-919E-3DCB238A2248}"/>
              </a:ext>
            </a:extLst>
          </p:cNvPr>
          <p:cNvSpPr/>
          <p:nvPr/>
        </p:nvSpPr>
        <p:spPr>
          <a:xfrm>
            <a:off x="1932874" y="4773417"/>
            <a:ext cx="662240" cy="5871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>
                <a:solidFill>
                  <a:schemeClr val="tx1"/>
                </a:solidFill>
                <a:cs typeface="+mn-ea"/>
                <a:sym typeface="+mn-lt"/>
              </a:rPr>
              <a:t>家庭</a:t>
            </a:r>
            <a:r>
              <a:rPr lang="en-US" altLang="zh-CN" sz="1100">
                <a:solidFill>
                  <a:schemeClr val="tx1"/>
                </a:solidFill>
                <a:cs typeface="+mn-ea"/>
                <a:sym typeface="+mn-lt"/>
              </a:rPr>
              <a:t>n</a:t>
            </a:r>
            <a:endParaRPr lang="zh-CN" altLang="en-US" sz="11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F186BFF9-82A8-4890-9446-0BD6B75A9673}"/>
              </a:ext>
            </a:extLst>
          </p:cNvPr>
          <p:cNvCxnSpPr>
            <a:endCxn id="20" idx="3"/>
          </p:cNvCxnSpPr>
          <p:nvPr/>
        </p:nvCxnSpPr>
        <p:spPr>
          <a:xfrm flipH="1">
            <a:off x="1534661" y="3577208"/>
            <a:ext cx="303802" cy="5915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E3CD025-9B42-4C75-AA87-CEA32FC49338}"/>
              </a:ext>
            </a:extLst>
          </p:cNvPr>
          <p:cNvCxnSpPr/>
          <p:nvPr/>
        </p:nvCxnSpPr>
        <p:spPr>
          <a:xfrm>
            <a:off x="3127513" y="2720676"/>
            <a:ext cx="2198790" cy="0"/>
          </a:xfrm>
          <a:prstGeom prst="line">
            <a:avLst/>
          </a:prstGeom>
          <a:ln w="190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538A9E68-20BF-4AA5-8B42-747A29F73D02}"/>
              </a:ext>
            </a:extLst>
          </p:cNvPr>
          <p:cNvCxnSpPr/>
          <p:nvPr/>
        </p:nvCxnSpPr>
        <p:spPr>
          <a:xfrm>
            <a:off x="3127513" y="3325666"/>
            <a:ext cx="2198790" cy="0"/>
          </a:xfrm>
          <a:prstGeom prst="line">
            <a:avLst/>
          </a:prstGeom>
          <a:ln w="190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E7C44560-68F5-4764-826A-B89DC01B711C}"/>
              </a:ext>
            </a:extLst>
          </p:cNvPr>
          <p:cNvCxnSpPr>
            <a:stCxn id="18" idx="1"/>
            <a:endCxn id="18" idx="3"/>
          </p:cNvCxnSpPr>
          <p:nvPr/>
        </p:nvCxnSpPr>
        <p:spPr>
          <a:xfrm>
            <a:off x="675861" y="2964392"/>
            <a:ext cx="245165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FCE9A1EF-70CF-430E-9F48-BE993F6F047B}"/>
              </a:ext>
            </a:extLst>
          </p:cNvPr>
          <p:cNvSpPr txBox="1"/>
          <p:nvPr/>
        </p:nvSpPr>
        <p:spPr>
          <a:xfrm>
            <a:off x="1129358" y="4282218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7000</a:t>
            </a:r>
            <a:r>
              <a:rPr lang="zh-CN" altLang="en-US"/>
              <a:t>用户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00E26EED-5F92-4001-99C1-2BA7DF2CE48E}"/>
              </a:ext>
            </a:extLst>
          </p:cNvPr>
          <p:cNvSpPr/>
          <p:nvPr/>
        </p:nvSpPr>
        <p:spPr>
          <a:xfrm>
            <a:off x="842306" y="1314496"/>
            <a:ext cx="22366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</a:rPr>
              <a:t>大型</a:t>
            </a:r>
            <a:r>
              <a:rPr lang="en-US" altLang="zh-CN" sz="1400" dirty="0" err="1">
                <a:solidFill>
                  <a:srgbClr val="FF0000"/>
                </a:solidFill>
              </a:rPr>
              <a:t>olt</a:t>
            </a:r>
            <a:r>
              <a:rPr lang="en-US" altLang="zh-CN" sz="1400" dirty="0">
                <a:solidFill>
                  <a:srgbClr val="FF0000"/>
                </a:solidFill>
              </a:rPr>
              <a:t> 14</a:t>
            </a:r>
            <a:r>
              <a:rPr lang="zh-CN" altLang="en-US" sz="1400" dirty="0">
                <a:solidFill>
                  <a:srgbClr val="FF0000"/>
                </a:solidFill>
              </a:rPr>
              <a:t>块业务板卡，每个业务板卡</a:t>
            </a:r>
            <a:r>
              <a:rPr lang="en-US" altLang="zh-CN" sz="1400" dirty="0">
                <a:solidFill>
                  <a:srgbClr val="FF0000"/>
                </a:solidFill>
              </a:rPr>
              <a:t>8</a:t>
            </a:r>
            <a:r>
              <a:rPr lang="zh-CN" altLang="en-US" sz="1400" dirty="0">
                <a:solidFill>
                  <a:srgbClr val="FF0000"/>
                </a:solidFill>
              </a:rPr>
              <a:t>个</a:t>
            </a:r>
            <a:r>
              <a:rPr lang="en-US" altLang="zh-CN" sz="1400" dirty="0">
                <a:solidFill>
                  <a:srgbClr val="FF0000"/>
                </a:solidFill>
              </a:rPr>
              <a:t>PON</a:t>
            </a:r>
            <a:r>
              <a:rPr lang="zh-CN" altLang="en-US" sz="1400" dirty="0">
                <a:solidFill>
                  <a:srgbClr val="FF0000"/>
                </a:solidFill>
              </a:rPr>
              <a:t>，每个</a:t>
            </a:r>
            <a:r>
              <a:rPr lang="en-US" altLang="zh-CN" sz="1400" dirty="0">
                <a:solidFill>
                  <a:srgbClr val="FF0000"/>
                </a:solidFill>
              </a:rPr>
              <a:t>PON</a:t>
            </a:r>
            <a:r>
              <a:rPr lang="zh-CN" altLang="en-US" sz="1400" dirty="0">
                <a:solidFill>
                  <a:srgbClr val="FF0000"/>
                </a:solidFill>
              </a:rPr>
              <a:t>挂载</a:t>
            </a:r>
            <a:r>
              <a:rPr lang="en-US" altLang="zh-CN" sz="1400" dirty="0">
                <a:solidFill>
                  <a:srgbClr val="FF0000"/>
                </a:solidFill>
              </a:rPr>
              <a:t>64</a:t>
            </a:r>
            <a:r>
              <a:rPr lang="zh-CN" altLang="en-US" sz="1400" dirty="0">
                <a:solidFill>
                  <a:srgbClr val="FF0000"/>
                </a:solidFill>
              </a:rPr>
              <a:t>个</a:t>
            </a:r>
            <a:r>
              <a:rPr lang="en-US" altLang="zh-CN" sz="1400" dirty="0">
                <a:solidFill>
                  <a:srgbClr val="FF0000"/>
                </a:solidFill>
              </a:rPr>
              <a:t>ONU   14</a:t>
            </a:r>
            <a:r>
              <a:rPr lang="zh-CN" altLang="en-US" sz="1400" dirty="0">
                <a:solidFill>
                  <a:srgbClr val="FF0000"/>
                </a:solidFill>
              </a:rPr>
              <a:t>*</a:t>
            </a:r>
            <a:r>
              <a:rPr lang="en-US" altLang="zh-CN" sz="1400" dirty="0">
                <a:solidFill>
                  <a:srgbClr val="FF0000"/>
                </a:solidFill>
              </a:rPr>
              <a:t>8</a:t>
            </a:r>
            <a:r>
              <a:rPr lang="zh-CN" altLang="en-US" sz="1400" dirty="0">
                <a:solidFill>
                  <a:srgbClr val="FF0000"/>
                </a:solidFill>
              </a:rPr>
              <a:t>*</a:t>
            </a:r>
            <a:r>
              <a:rPr lang="en-US" altLang="zh-CN" sz="1400" dirty="0">
                <a:solidFill>
                  <a:srgbClr val="FF0000"/>
                </a:solidFill>
              </a:rPr>
              <a:t>64 = 7168 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04D0325E-73BB-40B2-A81A-40030299B58A}"/>
              </a:ext>
            </a:extLst>
          </p:cNvPr>
          <p:cNvSpPr/>
          <p:nvPr/>
        </p:nvSpPr>
        <p:spPr>
          <a:xfrm>
            <a:off x="7808246" y="1745383"/>
            <a:ext cx="22366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</a:rPr>
              <a:t>单个</a:t>
            </a:r>
            <a:r>
              <a:rPr lang="en-US" altLang="zh-CN" sz="1400" dirty="0" err="1">
                <a:solidFill>
                  <a:srgbClr val="FF0000"/>
                </a:solidFill>
              </a:rPr>
              <a:t>vswitch</a:t>
            </a:r>
            <a:r>
              <a:rPr lang="zh-CN" altLang="en-US" sz="1400" dirty="0">
                <a:solidFill>
                  <a:srgbClr val="FF0000"/>
                </a:solidFill>
              </a:rPr>
              <a:t>最大承载</a:t>
            </a:r>
            <a:r>
              <a:rPr lang="en-US" altLang="zh-CN" sz="1400" dirty="0">
                <a:solidFill>
                  <a:srgbClr val="FF0000"/>
                </a:solidFill>
              </a:rPr>
              <a:t>6000</a:t>
            </a:r>
            <a:r>
              <a:rPr lang="zh-CN" altLang="en-US" sz="1400" dirty="0">
                <a:solidFill>
                  <a:srgbClr val="FF0000"/>
                </a:solidFill>
              </a:rPr>
              <a:t>云宽带用户</a:t>
            </a:r>
            <a:r>
              <a:rPr lang="en-US" altLang="zh-CN" sz="1400" dirty="0">
                <a:solidFill>
                  <a:srgbClr val="FF0000"/>
                </a:solidFill>
              </a:rPr>
              <a:t>+</a:t>
            </a:r>
            <a:r>
              <a:rPr lang="zh-CN" altLang="en-US" sz="1400" dirty="0">
                <a:solidFill>
                  <a:srgbClr val="FF0000"/>
                </a:solidFill>
              </a:rPr>
              <a:t>传统宽带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1E35D6E-A2D9-4980-8FE0-930CEDCE5ECD}"/>
              </a:ext>
            </a:extLst>
          </p:cNvPr>
          <p:cNvSpPr/>
          <p:nvPr/>
        </p:nvSpPr>
        <p:spPr>
          <a:xfrm>
            <a:off x="2983826" y="4651550"/>
            <a:ext cx="71835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做流量割接时需要根据用户量进行</a:t>
            </a:r>
            <a:r>
              <a:rPr lang="en-US" altLang="zh-CN" dirty="0" err="1"/>
              <a:t>pvlan</a:t>
            </a:r>
            <a:r>
              <a:rPr lang="zh-CN" altLang="en-US" dirty="0"/>
              <a:t>的割接规划。如果一个</a:t>
            </a:r>
            <a:r>
              <a:rPr lang="en-US" altLang="zh-CN" dirty="0" err="1"/>
              <a:t>olt</a:t>
            </a:r>
            <a:r>
              <a:rPr lang="zh-CN" altLang="en-US" dirty="0"/>
              <a:t>用户量超过</a:t>
            </a:r>
            <a:r>
              <a:rPr lang="en-US" altLang="zh-CN" dirty="0"/>
              <a:t>6000</a:t>
            </a:r>
            <a:r>
              <a:rPr lang="zh-CN" altLang="en-US" dirty="0"/>
              <a:t>，应该规划多个</a:t>
            </a:r>
            <a:r>
              <a:rPr lang="en-US" altLang="zh-CN" dirty="0" err="1"/>
              <a:t>vswitch</a:t>
            </a:r>
            <a:r>
              <a:rPr lang="zh-CN" altLang="en-US" dirty="0"/>
              <a:t>对接，要建立多条隧道。</a:t>
            </a:r>
            <a:r>
              <a:rPr lang="zh-CN" altLang="en-US" b="1" dirty="0"/>
              <a:t>否则存在以下问题：</a:t>
            </a:r>
            <a:endParaRPr lang="en-US" altLang="zh-CN" b="1" dirty="0"/>
          </a:p>
          <a:p>
            <a:r>
              <a:rPr lang="en-US" altLang="zh-CN" dirty="0"/>
              <a:t>7000</a:t>
            </a:r>
            <a:r>
              <a:rPr lang="zh-CN" altLang="en-US" dirty="0"/>
              <a:t>个用户都割接到一台</a:t>
            </a:r>
            <a:r>
              <a:rPr lang="en-US" altLang="zh-CN" dirty="0" err="1"/>
              <a:t>vswitch</a:t>
            </a:r>
            <a:r>
              <a:rPr lang="zh-CN" altLang="en-US" dirty="0"/>
              <a:t>，使用同一条隧道，有</a:t>
            </a:r>
            <a:r>
              <a:rPr lang="en-US" altLang="zh-CN" dirty="0"/>
              <a:t>6000</a:t>
            </a:r>
            <a:r>
              <a:rPr lang="zh-CN" altLang="en-US" dirty="0"/>
              <a:t>个开通了云网关，如再有新的用户开通云宽带业务则开通不了</a:t>
            </a:r>
            <a:r>
              <a:rPr lang="en-US" altLang="zh-CN" dirty="0"/>
              <a:t>(</a:t>
            </a:r>
            <a:r>
              <a:rPr lang="en-US" altLang="zh-CN" dirty="0" err="1"/>
              <a:t>vswitch</a:t>
            </a:r>
            <a:r>
              <a:rPr lang="zh-CN" altLang="en-US" dirty="0"/>
              <a:t>最大只能承载</a:t>
            </a:r>
            <a:r>
              <a:rPr lang="en-US" altLang="zh-CN" dirty="0"/>
              <a:t>6000</a:t>
            </a:r>
            <a:r>
              <a:rPr lang="zh-CN" altLang="en-US" dirty="0"/>
              <a:t>云宽带用户</a:t>
            </a:r>
            <a:r>
              <a:rPr lang="en-US" altLang="zh-CN" dirty="0"/>
              <a:t>)</a:t>
            </a:r>
            <a:r>
              <a:rPr lang="zh-CN" altLang="en-US" dirty="0"/>
              <a:t>。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018E261-DC96-41E5-AFFB-C78FFA3B3D7E}"/>
              </a:ext>
            </a:extLst>
          </p:cNvPr>
          <p:cNvSpPr/>
          <p:nvPr/>
        </p:nvSpPr>
        <p:spPr>
          <a:xfrm>
            <a:off x="3551583" y="2231428"/>
            <a:ext cx="1351721" cy="15788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DCSW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980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363822" y="-162053"/>
            <a:ext cx="10852150" cy="647700"/>
          </a:xfrm>
        </p:spPr>
        <p:txBody>
          <a:bodyPr/>
          <a:lstStyle/>
          <a:p>
            <a:pPr defTabSz="1218565"/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嘉兴边缘资源池云网关业务流量</a:t>
            </a:r>
            <a:endParaRPr lang="zh-CN" altLang="en-US" sz="2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249" name="矩形: 圆角 248"/>
          <p:cNvSpPr/>
          <p:nvPr/>
        </p:nvSpPr>
        <p:spPr>
          <a:xfrm>
            <a:off x="2032193" y="3931387"/>
            <a:ext cx="6119839" cy="2746276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0" name="圆角矩形 228"/>
          <p:cNvSpPr/>
          <p:nvPr/>
        </p:nvSpPr>
        <p:spPr>
          <a:xfrm>
            <a:off x="2571424" y="4880648"/>
            <a:ext cx="3144610" cy="1626573"/>
          </a:xfrm>
          <a:prstGeom prst="roundRect">
            <a:avLst>
              <a:gd name="adj" fmla="val 11798"/>
            </a:avLst>
          </a:prstGeom>
          <a:solidFill>
            <a:sysClr val="window" lastClr="FFFFFF">
              <a:alpha val="0"/>
            </a:sysClr>
          </a:solidFill>
          <a:ln w="19050" cap="flat" cmpd="sng" algn="ctr">
            <a:solidFill>
              <a:srgbClr val="0070C0"/>
            </a:solidFill>
            <a:prstDash val="dash"/>
            <a:headEnd type="none" w="med" len="med"/>
            <a:tailEnd type="none" w="med" len="med"/>
          </a:ln>
          <a:effectLst/>
        </p:spPr>
        <p:txBody>
          <a:bodyPr lIns="121916" tIns="60957" rIns="121916" bIns="60957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2" name="云形 251"/>
          <p:cNvSpPr/>
          <p:nvPr/>
        </p:nvSpPr>
        <p:spPr>
          <a:xfrm>
            <a:off x="4728349" y="1179082"/>
            <a:ext cx="1878594" cy="716208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163</a:t>
            </a:r>
          </a:p>
        </p:txBody>
      </p:sp>
      <p:sp>
        <p:nvSpPr>
          <p:cNvPr id="253" name="圆角矩形 228"/>
          <p:cNvSpPr/>
          <p:nvPr/>
        </p:nvSpPr>
        <p:spPr>
          <a:xfrm>
            <a:off x="6088497" y="4880649"/>
            <a:ext cx="1699822" cy="1626573"/>
          </a:xfrm>
          <a:prstGeom prst="roundRect">
            <a:avLst>
              <a:gd name="adj" fmla="val 11798"/>
            </a:avLst>
          </a:prstGeom>
          <a:solidFill>
            <a:sysClr val="window" lastClr="FFFFFF">
              <a:alpha val="0"/>
            </a:sysClr>
          </a:solidFill>
          <a:ln w="19050" cap="flat" cmpd="sng" algn="ctr">
            <a:solidFill>
              <a:srgbClr val="0070C0"/>
            </a:solidFill>
            <a:prstDash val="dash"/>
            <a:headEnd type="none" w="med" len="med"/>
            <a:tailEnd type="none" w="med" len="med"/>
          </a:ln>
          <a:effectLst/>
        </p:spPr>
        <p:txBody>
          <a:bodyPr lIns="121916" tIns="60957" rIns="121916" bIns="60957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55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6657" y="1636989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" name="矩形 255"/>
          <p:cNvSpPr/>
          <p:nvPr/>
        </p:nvSpPr>
        <p:spPr>
          <a:xfrm>
            <a:off x="4818584" y="1395998"/>
            <a:ext cx="589256" cy="338548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CR1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7" name="矩形 256"/>
          <p:cNvSpPr/>
          <p:nvPr/>
        </p:nvSpPr>
        <p:spPr>
          <a:xfrm>
            <a:off x="2559035" y="3947677"/>
            <a:ext cx="1223003" cy="55399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嘉善城域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资源池</a:t>
            </a:r>
          </a:p>
        </p:txBody>
      </p:sp>
      <p:pic>
        <p:nvPicPr>
          <p:cNvPr id="258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2708" y="1637365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9" name="矩形 258"/>
          <p:cNvSpPr/>
          <p:nvPr/>
        </p:nvSpPr>
        <p:spPr>
          <a:xfrm>
            <a:off x="2538817" y="4436174"/>
            <a:ext cx="959208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管理交换机</a:t>
            </a:r>
          </a:p>
        </p:txBody>
      </p:sp>
      <p:pic>
        <p:nvPicPr>
          <p:cNvPr id="260" name="Picture 46" descr="中继器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33466" y="4422545"/>
            <a:ext cx="448991" cy="24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1" name="矩形 260"/>
          <p:cNvSpPr/>
          <p:nvPr/>
        </p:nvSpPr>
        <p:spPr>
          <a:xfrm>
            <a:off x="5879864" y="1384526"/>
            <a:ext cx="589256" cy="338548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CR2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62" name="组合 261"/>
          <p:cNvGrpSpPr/>
          <p:nvPr/>
        </p:nvGrpSpPr>
        <p:grpSpPr>
          <a:xfrm>
            <a:off x="4398176" y="4057345"/>
            <a:ext cx="1063993" cy="256700"/>
            <a:chOff x="1043608" y="3433858"/>
            <a:chExt cx="797995" cy="279297"/>
          </a:xfrm>
        </p:grpSpPr>
        <p:pic>
          <p:nvPicPr>
            <p:cNvPr id="263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4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04860" y="3433858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65" name="直接连接符 264"/>
            <p:cNvCxnSpPr>
              <a:stCxn id="263" idx="3"/>
              <a:endCxn id="264" idx="1"/>
            </p:cNvCxnSpPr>
            <p:nvPr/>
          </p:nvCxnSpPr>
          <p:spPr>
            <a:xfrm flipV="1">
              <a:off x="1379716" y="3564517"/>
              <a:ext cx="125095" cy="1929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66" name="直接连接符 265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267" name="椭圆 266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268" name="直接连接符 267"/>
          <p:cNvCxnSpPr>
            <a:stCxn id="255" idx="2"/>
            <a:endCxn id="271" idx="0"/>
          </p:cNvCxnSpPr>
          <p:nvPr/>
        </p:nvCxnSpPr>
        <p:spPr>
          <a:xfrm flipH="1">
            <a:off x="4786051" y="1924462"/>
            <a:ext cx="295430" cy="530286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269" name="直接连接符 268"/>
          <p:cNvCxnSpPr>
            <a:stCxn id="258" idx="2"/>
            <a:endCxn id="272" idx="0"/>
          </p:cNvCxnSpPr>
          <p:nvPr/>
        </p:nvCxnSpPr>
        <p:spPr>
          <a:xfrm flipH="1">
            <a:off x="5437460" y="1924838"/>
            <a:ext cx="750072" cy="534333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grpSp>
        <p:nvGrpSpPr>
          <p:cNvPr id="270" name="组合 269"/>
          <p:cNvGrpSpPr/>
          <p:nvPr/>
        </p:nvGrpSpPr>
        <p:grpSpPr>
          <a:xfrm>
            <a:off x="4561555" y="2454748"/>
            <a:ext cx="1100400" cy="301212"/>
            <a:chOff x="1043608" y="3452989"/>
            <a:chExt cx="825300" cy="264043"/>
          </a:xfrm>
        </p:grpSpPr>
        <p:pic>
          <p:nvPicPr>
            <p:cNvPr id="271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2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3" name="矩形 272"/>
          <p:cNvSpPr/>
          <p:nvPr/>
        </p:nvSpPr>
        <p:spPr>
          <a:xfrm>
            <a:off x="5790690" y="2445446"/>
            <a:ext cx="597271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MSE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274" name="直接连接符 273"/>
          <p:cNvCxnSpPr/>
          <p:nvPr/>
        </p:nvCxnSpPr>
        <p:spPr>
          <a:xfrm flipH="1">
            <a:off x="10225348" y="1728290"/>
            <a:ext cx="726820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275" name="矩形 274"/>
          <p:cNvSpPr/>
          <p:nvPr/>
        </p:nvSpPr>
        <p:spPr>
          <a:xfrm>
            <a:off x="10968010" y="1592804"/>
            <a:ext cx="846888" cy="292381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管理控制</a:t>
            </a:r>
          </a:p>
        </p:txBody>
      </p:sp>
      <p:cxnSp>
        <p:nvCxnSpPr>
          <p:cNvPr id="276" name="直接连接符 275"/>
          <p:cNvCxnSpPr/>
          <p:nvPr/>
        </p:nvCxnSpPr>
        <p:spPr>
          <a:xfrm flipH="1">
            <a:off x="10232619" y="2032840"/>
            <a:ext cx="726820" cy="0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277" name="矩形 276"/>
          <p:cNvSpPr/>
          <p:nvPr/>
        </p:nvSpPr>
        <p:spPr>
          <a:xfrm>
            <a:off x="10968010" y="1914750"/>
            <a:ext cx="811925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业务</a:t>
            </a:r>
          </a:p>
        </p:txBody>
      </p:sp>
      <p:cxnSp>
        <p:nvCxnSpPr>
          <p:cNvPr id="278" name="直接连接符 277"/>
          <p:cNvCxnSpPr>
            <a:stCxn id="379" idx="0"/>
            <a:endCxn id="271" idx="2"/>
          </p:cNvCxnSpPr>
          <p:nvPr/>
        </p:nvCxnSpPr>
        <p:spPr>
          <a:xfrm flipV="1">
            <a:off x="4671226" y="2751537"/>
            <a:ext cx="114825" cy="47106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279" name="直接连接符 278"/>
          <p:cNvCxnSpPr>
            <a:stCxn id="380" idx="0"/>
            <a:endCxn id="272" idx="2"/>
          </p:cNvCxnSpPr>
          <p:nvPr/>
        </p:nvCxnSpPr>
        <p:spPr>
          <a:xfrm flipV="1">
            <a:off x="5322635" y="2755960"/>
            <a:ext cx="114825" cy="47106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285" name="直接连接符 284"/>
          <p:cNvCxnSpPr>
            <a:stCxn id="258" idx="2"/>
            <a:endCxn id="271" idx="0"/>
          </p:cNvCxnSpPr>
          <p:nvPr/>
        </p:nvCxnSpPr>
        <p:spPr>
          <a:xfrm flipH="1">
            <a:off x="4786051" y="1924838"/>
            <a:ext cx="1401481" cy="529910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286" name="直接连接符 285"/>
          <p:cNvCxnSpPr>
            <a:stCxn id="255" idx="2"/>
            <a:endCxn id="272" idx="0"/>
          </p:cNvCxnSpPr>
          <p:nvPr/>
        </p:nvCxnSpPr>
        <p:spPr>
          <a:xfrm>
            <a:off x="5081481" y="1924462"/>
            <a:ext cx="355979" cy="534709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sp>
        <p:nvSpPr>
          <p:cNvPr id="287" name="矩形 286"/>
          <p:cNvSpPr/>
          <p:nvPr/>
        </p:nvSpPr>
        <p:spPr>
          <a:xfrm>
            <a:off x="4465351" y="5990909"/>
            <a:ext cx="1165501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业务物理机</a:t>
            </a:r>
          </a:p>
        </p:txBody>
      </p:sp>
      <p:sp>
        <p:nvSpPr>
          <p:cNvPr id="294" name="矩形 293"/>
          <p:cNvSpPr/>
          <p:nvPr/>
        </p:nvSpPr>
        <p:spPr>
          <a:xfrm>
            <a:off x="2914051" y="6012629"/>
            <a:ext cx="951534" cy="292382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接入物理机</a:t>
            </a:r>
          </a:p>
        </p:txBody>
      </p:sp>
      <p:sp>
        <p:nvSpPr>
          <p:cNvPr id="295" name="矩形 294"/>
          <p:cNvSpPr/>
          <p:nvPr/>
        </p:nvSpPr>
        <p:spPr>
          <a:xfrm>
            <a:off x="2493808" y="6164335"/>
            <a:ext cx="3296089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云网关系统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6" name="矩形 295"/>
          <p:cNvSpPr/>
          <p:nvPr/>
        </p:nvSpPr>
        <p:spPr>
          <a:xfrm>
            <a:off x="6210671" y="6170573"/>
            <a:ext cx="1699822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MEC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业务系统</a:t>
            </a:r>
          </a:p>
        </p:txBody>
      </p:sp>
      <p:cxnSp>
        <p:nvCxnSpPr>
          <p:cNvPr id="297" name="直接连接符 296"/>
          <p:cNvCxnSpPr>
            <a:stCxn id="380" idx="0"/>
            <a:endCxn id="271" idx="2"/>
          </p:cNvCxnSpPr>
          <p:nvPr/>
        </p:nvCxnSpPr>
        <p:spPr>
          <a:xfrm flipH="1" flipV="1">
            <a:off x="4786051" y="2751537"/>
            <a:ext cx="536584" cy="47549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298" name="直接连接符 297"/>
          <p:cNvCxnSpPr>
            <a:stCxn id="263" idx="2"/>
            <a:endCxn id="260" idx="3"/>
          </p:cNvCxnSpPr>
          <p:nvPr/>
        </p:nvCxnSpPr>
        <p:spPr>
          <a:xfrm flipH="1">
            <a:off x="3882457" y="4314045"/>
            <a:ext cx="740215" cy="23176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99" name="直接连接符 298"/>
          <p:cNvCxnSpPr>
            <a:stCxn id="264" idx="2"/>
            <a:endCxn id="260" idx="3"/>
          </p:cNvCxnSpPr>
          <p:nvPr/>
        </p:nvCxnSpPr>
        <p:spPr>
          <a:xfrm flipH="1">
            <a:off x="3882457" y="4296462"/>
            <a:ext cx="1355217" cy="24935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01" name="直接连接符 300"/>
          <p:cNvCxnSpPr>
            <a:stCxn id="379" idx="0"/>
            <a:endCxn id="272" idx="2"/>
          </p:cNvCxnSpPr>
          <p:nvPr/>
        </p:nvCxnSpPr>
        <p:spPr>
          <a:xfrm flipV="1">
            <a:off x="4671226" y="2755960"/>
            <a:ext cx="766234" cy="466645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08" name="圆角矩形 48"/>
          <p:cNvSpPr/>
          <p:nvPr/>
        </p:nvSpPr>
        <p:spPr>
          <a:xfrm>
            <a:off x="2676736" y="5040062"/>
            <a:ext cx="1489076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09" name="Rectangle 43"/>
          <p:cNvSpPr>
            <a:spLocks noChangeArrowheads="1"/>
          </p:cNvSpPr>
          <p:nvPr/>
        </p:nvSpPr>
        <p:spPr bwMode="auto">
          <a:xfrm>
            <a:off x="2745204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0" name="Rectangle 43"/>
          <p:cNvSpPr>
            <a:spLocks noChangeArrowheads="1"/>
          </p:cNvSpPr>
          <p:nvPr/>
        </p:nvSpPr>
        <p:spPr bwMode="auto">
          <a:xfrm rot="5400000">
            <a:off x="2895649" y="5011304"/>
            <a:ext cx="316737" cy="60985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1" name="矩形 310"/>
          <p:cNvSpPr/>
          <p:nvPr/>
        </p:nvSpPr>
        <p:spPr>
          <a:xfrm>
            <a:off x="2864942" y="5080541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3142292" y="5080542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3" name="Rectangle 43"/>
          <p:cNvSpPr>
            <a:spLocks noChangeArrowheads="1"/>
          </p:cNvSpPr>
          <p:nvPr/>
        </p:nvSpPr>
        <p:spPr bwMode="auto">
          <a:xfrm rot="5400000">
            <a:off x="3630607" y="5015130"/>
            <a:ext cx="316737" cy="60985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4" name="矩形 313"/>
          <p:cNvSpPr/>
          <p:nvPr/>
        </p:nvSpPr>
        <p:spPr>
          <a:xfrm>
            <a:off x="3599900" y="5084367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5" name="矩形 314"/>
          <p:cNvSpPr/>
          <p:nvPr/>
        </p:nvSpPr>
        <p:spPr>
          <a:xfrm>
            <a:off x="3877250" y="5084368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6" name="Rectangle 43"/>
          <p:cNvSpPr>
            <a:spLocks noChangeArrowheads="1"/>
          </p:cNvSpPr>
          <p:nvPr/>
        </p:nvSpPr>
        <p:spPr bwMode="auto">
          <a:xfrm>
            <a:off x="3091455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7" name="Rectangle 43"/>
          <p:cNvSpPr>
            <a:spLocks noChangeArrowheads="1"/>
          </p:cNvSpPr>
          <p:nvPr/>
        </p:nvSpPr>
        <p:spPr bwMode="auto">
          <a:xfrm>
            <a:off x="3437706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8" name="Rectangle 43"/>
          <p:cNvSpPr>
            <a:spLocks noChangeArrowheads="1"/>
          </p:cNvSpPr>
          <p:nvPr/>
        </p:nvSpPr>
        <p:spPr bwMode="auto">
          <a:xfrm>
            <a:off x="3783957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9" name="圆角矩形 48"/>
          <p:cNvSpPr/>
          <p:nvPr/>
        </p:nvSpPr>
        <p:spPr>
          <a:xfrm>
            <a:off x="4334617" y="5040425"/>
            <a:ext cx="1214051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0" name="Rectangle 43"/>
          <p:cNvSpPr>
            <a:spLocks noChangeArrowheads="1"/>
          </p:cNvSpPr>
          <p:nvPr/>
        </p:nvSpPr>
        <p:spPr bwMode="auto">
          <a:xfrm rot="5400000">
            <a:off x="4779259" y="4944489"/>
            <a:ext cx="316737" cy="95210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</a:t>
            </a: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1" name="矩形 320"/>
          <p:cNvSpPr/>
          <p:nvPr/>
        </p:nvSpPr>
        <p:spPr>
          <a:xfrm>
            <a:off x="4577426" y="5184852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2" name="矩形 321"/>
          <p:cNvSpPr/>
          <p:nvPr/>
        </p:nvSpPr>
        <p:spPr>
          <a:xfrm>
            <a:off x="5167536" y="5179911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23" name="直接连接符 322"/>
          <p:cNvCxnSpPr>
            <a:stCxn id="308" idx="0"/>
            <a:endCxn id="260" idx="2"/>
          </p:cNvCxnSpPr>
          <p:nvPr/>
        </p:nvCxnSpPr>
        <p:spPr>
          <a:xfrm flipV="1">
            <a:off x="3421274" y="4669078"/>
            <a:ext cx="236688" cy="370984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24" name="直接连接符 323"/>
          <p:cNvCxnSpPr>
            <a:stCxn id="319" idx="0"/>
            <a:endCxn id="260" idx="2"/>
          </p:cNvCxnSpPr>
          <p:nvPr/>
        </p:nvCxnSpPr>
        <p:spPr>
          <a:xfrm flipH="1" flipV="1">
            <a:off x="3657962" y="4669078"/>
            <a:ext cx="1283681" cy="37134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25" name="直接连接符 324"/>
          <p:cNvCxnSpPr>
            <a:stCxn id="311" idx="0"/>
            <a:endCxn id="263" idx="2"/>
          </p:cNvCxnSpPr>
          <p:nvPr/>
        </p:nvCxnSpPr>
        <p:spPr>
          <a:xfrm flipV="1">
            <a:off x="2918708" y="4314045"/>
            <a:ext cx="1703964" cy="76649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6" name="直接连接符 325"/>
          <p:cNvCxnSpPr>
            <a:stCxn id="312" idx="0"/>
            <a:endCxn id="264" idx="2"/>
          </p:cNvCxnSpPr>
          <p:nvPr/>
        </p:nvCxnSpPr>
        <p:spPr>
          <a:xfrm flipV="1">
            <a:off x="3196058" y="4296462"/>
            <a:ext cx="2041616" cy="784080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7" name="直接连接符 326"/>
          <p:cNvCxnSpPr>
            <a:stCxn id="314" idx="0"/>
            <a:endCxn id="263" idx="2"/>
          </p:cNvCxnSpPr>
          <p:nvPr/>
        </p:nvCxnSpPr>
        <p:spPr>
          <a:xfrm flipV="1">
            <a:off x="3653666" y="4314045"/>
            <a:ext cx="969006" cy="770322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8" name="直接连接符 327"/>
          <p:cNvCxnSpPr>
            <a:stCxn id="321" idx="0"/>
            <a:endCxn id="263" idx="2"/>
          </p:cNvCxnSpPr>
          <p:nvPr/>
        </p:nvCxnSpPr>
        <p:spPr>
          <a:xfrm flipH="1" flipV="1">
            <a:off x="4622672" y="4314045"/>
            <a:ext cx="38694" cy="870807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9" name="直接连接符 328"/>
          <p:cNvCxnSpPr>
            <a:stCxn id="322" idx="0"/>
            <a:endCxn id="263" idx="2"/>
          </p:cNvCxnSpPr>
          <p:nvPr/>
        </p:nvCxnSpPr>
        <p:spPr>
          <a:xfrm flipH="1" flipV="1">
            <a:off x="4622672" y="4314045"/>
            <a:ext cx="628804" cy="86586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30" name="直接连接符 329"/>
          <p:cNvCxnSpPr>
            <a:stCxn id="315" idx="0"/>
            <a:endCxn id="264" idx="2"/>
          </p:cNvCxnSpPr>
          <p:nvPr/>
        </p:nvCxnSpPr>
        <p:spPr>
          <a:xfrm flipV="1">
            <a:off x="3931016" y="4296462"/>
            <a:ext cx="1306658" cy="78790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31" name="直接连接符 330"/>
          <p:cNvCxnSpPr>
            <a:stCxn id="321" idx="0"/>
            <a:endCxn id="264" idx="2"/>
          </p:cNvCxnSpPr>
          <p:nvPr/>
        </p:nvCxnSpPr>
        <p:spPr>
          <a:xfrm flipV="1">
            <a:off x="4661366" y="4296462"/>
            <a:ext cx="576308" cy="888390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32" name="直接连接符 331"/>
          <p:cNvCxnSpPr>
            <a:stCxn id="322" idx="0"/>
            <a:endCxn id="264" idx="2"/>
          </p:cNvCxnSpPr>
          <p:nvPr/>
        </p:nvCxnSpPr>
        <p:spPr>
          <a:xfrm flipH="1" flipV="1">
            <a:off x="5237674" y="4296462"/>
            <a:ext cx="13802" cy="883449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33" name="圆角矩形 48"/>
          <p:cNvSpPr/>
          <p:nvPr/>
        </p:nvSpPr>
        <p:spPr>
          <a:xfrm>
            <a:off x="6318982" y="5041381"/>
            <a:ext cx="1214051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4" name="Rectangle 43"/>
          <p:cNvSpPr>
            <a:spLocks noChangeArrowheads="1"/>
          </p:cNvSpPr>
          <p:nvPr/>
        </p:nvSpPr>
        <p:spPr bwMode="auto">
          <a:xfrm rot="10800000">
            <a:off x="6398620" y="5201770"/>
            <a:ext cx="506171" cy="7595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NAS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5" name="矩形 334"/>
          <p:cNvSpPr/>
          <p:nvPr/>
        </p:nvSpPr>
        <p:spPr>
          <a:xfrm>
            <a:off x="6442383" y="5124126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6" name="矩形 335"/>
          <p:cNvSpPr/>
          <p:nvPr/>
        </p:nvSpPr>
        <p:spPr>
          <a:xfrm>
            <a:off x="6694959" y="5120710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7" name="Rectangle 43"/>
          <p:cNvSpPr>
            <a:spLocks noChangeArrowheads="1"/>
          </p:cNvSpPr>
          <p:nvPr/>
        </p:nvSpPr>
        <p:spPr bwMode="auto">
          <a:xfrm rot="10800000">
            <a:off x="6960920" y="5201770"/>
            <a:ext cx="506171" cy="7595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NAS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8" name="矩形 337"/>
          <p:cNvSpPr/>
          <p:nvPr/>
        </p:nvSpPr>
        <p:spPr>
          <a:xfrm>
            <a:off x="7009230" y="5124126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9" name="矩形 338"/>
          <p:cNvSpPr/>
          <p:nvPr/>
        </p:nvSpPr>
        <p:spPr>
          <a:xfrm>
            <a:off x="7258750" y="5120710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0" name="矩形 339"/>
          <p:cNvSpPr/>
          <p:nvPr/>
        </p:nvSpPr>
        <p:spPr>
          <a:xfrm>
            <a:off x="6332311" y="5992421"/>
            <a:ext cx="1165501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KVM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计算资源</a:t>
            </a:r>
          </a:p>
        </p:txBody>
      </p:sp>
      <p:pic>
        <p:nvPicPr>
          <p:cNvPr id="341" name="Picture 14" descr="应用控制网关(抽象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36" y="5982740"/>
            <a:ext cx="475885" cy="3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2" name="Picture 14" descr="应用控制网关(抽象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6242" y="5983852"/>
            <a:ext cx="475885" cy="3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43" name="直接连接符 342"/>
          <p:cNvCxnSpPr>
            <a:stCxn id="341" idx="0"/>
            <a:endCxn id="349" idx="2"/>
          </p:cNvCxnSpPr>
          <p:nvPr/>
        </p:nvCxnSpPr>
        <p:spPr>
          <a:xfrm flipV="1">
            <a:off x="306279" y="5459535"/>
            <a:ext cx="655207" cy="523205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44" name="直接连接符 343"/>
          <p:cNvCxnSpPr>
            <a:stCxn id="342" idx="0"/>
            <a:endCxn id="348" idx="2"/>
          </p:cNvCxnSpPr>
          <p:nvPr/>
        </p:nvCxnSpPr>
        <p:spPr>
          <a:xfrm flipH="1" flipV="1">
            <a:off x="310077" y="5455112"/>
            <a:ext cx="664108" cy="528740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45" name="Text Box 100"/>
          <p:cNvSpPr txBox="1">
            <a:spLocks noChangeArrowheads="1"/>
          </p:cNvSpPr>
          <p:nvPr/>
        </p:nvSpPr>
        <p:spPr bwMode="auto">
          <a:xfrm>
            <a:off x="732773" y="6215835"/>
            <a:ext cx="513874" cy="3090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121896" tIns="60948" rIns="121896" bIns="60948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OLT</a:t>
            </a:r>
          </a:p>
        </p:txBody>
      </p:sp>
      <p:sp>
        <p:nvSpPr>
          <p:cNvPr id="346" name="Text Box 100"/>
          <p:cNvSpPr txBox="1">
            <a:spLocks noChangeArrowheads="1"/>
          </p:cNvSpPr>
          <p:nvPr/>
        </p:nvSpPr>
        <p:spPr bwMode="auto">
          <a:xfrm>
            <a:off x="60697" y="6227735"/>
            <a:ext cx="513874" cy="3090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121896" tIns="60948" rIns="121896" bIns="60948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OLT</a:t>
            </a:r>
          </a:p>
        </p:txBody>
      </p:sp>
      <p:grpSp>
        <p:nvGrpSpPr>
          <p:cNvPr id="347" name="组合 346"/>
          <p:cNvGrpSpPr/>
          <p:nvPr/>
        </p:nvGrpSpPr>
        <p:grpSpPr>
          <a:xfrm>
            <a:off x="85581" y="5158323"/>
            <a:ext cx="1100400" cy="301212"/>
            <a:chOff x="1043608" y="3452989"/>
            <a:chExt cx="825300" cy="264043"/>
          </a:xfrm>
        </p:grpSpPr>
        <p:pic>
          <p:nvPicPr>
            <p:cNvPr id="348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50" name="直接连接符 349"/>
            <p:cNvCxnSpPr>
              <a:stCxn id="348" idx="3"/>
              <a:endCxn id="349" idx="1"/>
            </p:cNvCxnSpPr>
            <p:nvPr/>
          </p:nvCxnSpPr>
          <p:spPr>
            <a:xfrm>
              <a:off x="1380351" y="3583072"/>
              <a:ext cx="151814" cy="387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351" name="直接连接符 350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352" name="椭圆 351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353" name="直接连接符 352"/>
          <p:cNvCxnSpPr>
            <a:stCxn id="341" idx="0"/>
            <a:endCxn id="348" idx="2"/>
          </p:cNvCxnSpPr>
          <p:nvPr/>
        </p:nvCxnSpPr>
        <p:spPr>
          <a:xfrm flipV="1">
            <a:off x="306279" y="5455112"/>
            <a:ext cx="3798" cy="527628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54" name="直接连接符 353"/>
          <p:cNvCxnSpPr>
            <a:stCxn id="342" idx="0"/>
            <a:endCxn id="349" idx="2"/>
          </p:cNvCxnSpPr>
          <p:nvPr/>
        </p:nvCxnSpPr>
        <p:spPr>
          <a:xfrm flipH="1" flipV="1">
            <a:off x="961486" y="5459535"/>
            <a:ext cx="12699" cy="524317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55" name="矩形 354"/>
          <p:cNvSpPr/>
          <p:nvPr/>
        </p:nvSpPr>
        <p:spPr>
          <a:xfrm>
            <a:off x="1146240" y="5150374"/>
            <a:ext cx="751160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DCSW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56" name="直接连接符 355"/>
          <p:cNvCxnSpPr>
            <a:stCxn id="255" idx="2"/>
            <a:endCxn id="359" idx="0"/>
          </p:cNvCxnSpPr>
          <p:nvPr/>
        </p:nvCxnSpPr>
        <p:spPr>
          <a:xfrm flipH="1">
            <a:off x="305782" y="1924462"/>
            <a:ext cx="4775699" cy="2321750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357" name="直接连接符 356"/>
          <p:cNvCxnSpPr>
            <a:stCxn id="258" idx="2"/>
            <a:endCxn id="360" idx="0"/>
          </p:cNvCxnSpPr>
          <p:nvPr/>
        </p:nvCxnSpPr>
        <p:spPr>
          <a:xfrm flipH="1">
            <a:off x="957191" y="1924838"/>
            <a:ext cx="5230341" cy="2325797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grpSp>
        <p:nvGrpSpPr>
          <p:cNvPr id="358" name="组合 357"/>
          <p:cNvGrpSpPr/>
          <p:nvPr/>
        </p:nvGrpSpPr>
        <p:grpSpPr>
          <a:xfrm>
            <a:off x="81286" y="4246212"/>
            <a:ext cx="1100400" cy="301212"/>
            <a:chOff x="1043608" y="3452989"/>
            <a:chExt cx="825300" cy="264043"/>
          </a:xfrm>
        </p:grpSpPr>
        <p:pic>
          <p:nvPicPr>
            <p:cNvPr id="35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0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1" name="矩形 360"/>
          <p:cNvSpPr/>
          <p:nvPr/>
        </p:nvSpPr>
        <p:spPr>
          <a:xfrm>
            <a:off x="1197108" y="4219842"/>
            <a:ext cx="597271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MSE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62" name="直接连接符 361"/>
          <p:cNvCxnSpPr>
            <a:stCxn id="255" idx="2"/>
            <a:endCxn id="360" idx="0"/>
          </p:cNvCxnSpPr>
          <p:nvPr/>
        </p:nvCxnSpPr>
        <p:spPr>
          <a:xfrm flipH="1">
            <a:off x="957191" y="1924462"/>
            <a:ext cx="4124290" cy="2326173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363" name="直接连接符 362"/>
          <p:cNvCxnSpPr>
            <a:stCxn id="258" idx="2"/>
            <a:endCxn id="359" idx="0"/>
          </p:cNvCxnSpPr>
          <p:nvPr/>
        </p:nvCxnSpPr>
        <p:spPr>
          <a:xfrm flipH="1">
            <a:off x="305782" y="1924838"/>
            <a:ext cx="5881750" cy="2321374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364" name="直接连接符 363"/>
          <p:cNvCxnSpPr>
            <a:stCxn id="348" idx="0"/>
            <a:endCxn id="359" idx="2"/>
          </p:cNvCxnSpPr>
          <p:nvPr/>
        </p:nvCxnSpPr>
        <p:spPr>
          <a:xfrm flipH="1" flipV="1">
            <a:off x="305782" y="4543001"/>
            <a:ext cx="4295" cy="615322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65" name="直接连接符 364"/>
          <p:cNvCxnSpPr>
            <a:stCxn id="349" idx="0"/>
            <a:endCxn id="360" idx="2"/>
          </p:cNvCxnSpPr>
          <p:nvPr/>
        </p:nvCxnSpPr>
        <p:spPr>
          <a:xfrm flipH="1" flipV="1">
            <a:off x="957191" y="4547424"/>
            <a:ext cx="4295" cy="615322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66" name="直接连接符 365"/>
          <p:cNvCxnSpPr>
            <a:stCxn id="348" idx="0"/>
            <a:endCxn id="360" idx="2"/>
          </p:cNvCxnSpPr>
          <p:nvPr/>
        </p:nvCxnSpPr>
        <p:spPr>
          <a:xfrm flipV="1">
            <a:off x="310077" y="4547424"/>
            <a:ext cx="647114" cy="610899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67" name="直接连接符 366"/>
          <p:cNvCxnSpPr>
            <a:stCxn id="349" idx="0"/>
            <a:endCxn id="359" idx="2"/>
          </p:cNvCxnSpPr>
          <p:nvPr/>
        </p:nvCxnSpPr>
        <p:spPr>
          <a:xfrm flipH="1" flipV="1">
            <a:off x="305782" y="4543001"/>
            <a:ext cx="655704" cy="619745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72" name="直接连接符 371"/>
          <p:cNvCxnSpPr>
            <a:stCxn id="333" idx="0"/>
            <a:endCxn id="260" idx="2"/>
          </p:cNvCxnSpPr>
          <p:nvPr/>
        </p:nvCxnSpPr>
        <p:spPr>
          <a:xfrm flipH="1" flipV="1">
            <a:off x="3657962" y="4669078"/>
            <a:ext cx="3268046" cy="372303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73" name="直接连接符 372"/>
          <p:cNvCxnSpPr>
            <a:stCxn id="335" idx="0"/>
            <a:endCxn id="263" idx="2"/>
          </p:cNvCxnSpPr>
          <p:nvPr/>
        </p:nvCxnSpPr>
        <p:spPr>
          <a:xfrm flipH="1" flipV="1">
            <a:off x="4622672" y="4314045"/>
            <a:ext cx="1903651" cy="81008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4" name="直接连接符 373"/>
          <p:cNvCxnSpPr>
            <a:stCxn id="338" idx="0"/>
            <a:endCxn id="263" idx="2"/>
          </p:cNvCxnSpPr>
          <p:nvPr/>
        </p:nvCxnSpPr>
        <p:spPr>
          <a:xfrm flipH="1" flipV="1">
            <a:off x="4622672" y="4314045"/>
            <a:ext cx="2470498" cy="81008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5" name="直接连接符 374"/>
          <p:cNvCxnSpPr>
            <a:stCxn id="336" idx="0"/>
            <a:endCxn id="264" idx="2"/>
          </p:cNvCxnSpPr>
          <p:nvPr/>
        </p:nvCxnSpPr>
        <p:spPr>
          <a:xfrm flipH="1" flipV="1">
            <a:off x="5237674" y="4296462"/>
            <a:ext cx="1541225" cy="8242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6" name="直接连接符 375"/>
          <p:cNvCxnSpPr>
            <a:stCxn id="339" idx="0"/>
            <a:endCxn id="264" idx="2"/>
          </p:cNvCxnSpPr>
          <p:nvPr/>
        </p:nvCxnSpPr>
        <p:spPr>
          <a:xfrm flipH="1" flipV="1">
            <a:off x="5237674" y="4296462"/>
            <a:ext cx="2105016" cy="8242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77" name="矩形 376"/>
          <p:cNvSpPr/>
          <p:nvPr/>
        </p:nvSpPr>
        <p:spPr>
          <a:xfrm>
            <a:off x="5437353" y="4023165"/>
            <a:ext cx="733527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S6900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378" name="组合 377"/>
          <p:cNvGrpSpPr/>
          <p:nvPr/>
        </p:nvGrpSpPr>
        <p:grpSpPr>
          <a:xfrm>
            <a:off x="4446730" y="3222605"/>
            <a:ext cx="1100400" cy="301212"/>
            <a:chOff x="1043608" y="3452989"/>
            <a:chExt cx="825300" cy="264043"/>
          </a:xfrm>
        </p:grpSpPr>
        <p:pic>
          <p:nvPicPr>
            <p:cNvPr id="37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0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81" name="直接连接符 380"/>
            <p:cNvCxnSpPr>
              <a:stCxn id="379" idx="3"/>
              <a:endCxn id="380" idx="1"/>
            </p:cNvCxnSpPr>
            <p:nvPr/>
          </p:nvCxnSpPr>
          <p:spPr>
            <a:xfrm>
              <a:off x="1380351" y="3583072"/>
              <a:ext cx="151814" cy="387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382" name="直接连接符 381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383" name="椭圆 382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384" name="矩形 383"/>
          <p:cNvSpPr/>
          <p:nvPr/>
        </p:nvSpPr>
        <p:spPr>
          <a:xfrm>
            <a:off x="5507389" y="3214656"/>
            <a:ext cx="751160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DCSW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85" name="直接连接符 384"/>
          <p:cNvCxnSpPr>
            <a:stCxn id="263" idx="0"/>
            <a:endCxn id="379" idx="2"/>
          </p:cNvCxnSpPr>
          <p:nvPr/>
        </p:nvCxnSpPr>
        <p:spPr>
          <a:xfrm flipV="1">
            <a:off x="4622672" y="3519394"/>
            <a:ext cx="48554" cy="555534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cxnSp>
        <p:nvCxnSpPr>
          <p:cNvPr id="386" name="直接连接符 385"/>
          <p:cNvCxnSpPr>
            <a:stCxn id="264" idx="0"/>
            <a:endCxn id="379" idx="2"/>
          </p:cNvCxnSpPr>
          <p:nvPr/>
        </p:nvCxnSpPr>
        <p:spPr>
          <a:xfrm flipH="1" flipV="1">
            <a:off x="4671226" y="3519394"/>
            <a:ext cx="566448" cy="537951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cxnSp>
        <p:nvCxnSpPr>
          <p:cNvPr id="387" name="直接连接符 386"/>
          <p:cNvCxnSpPr>
            <a:endCxn id="380" idx="2"/>
          </p:cNvCxnSpPr>
          <p:nvPr/>
        </p:nvCxnSpPr>
        <p:spPr>
          <a:xfrm flipV="1">
            <a:off x="4626120" y="3523817"/>
            <a:ext cx="696515" cy="533528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cxnSp>
        <p:nvCxnSpPr>
          <p:cNvPr id="388" name="直接连接符 387"/>
          <p:cNvCxnSpPr>
            <a:stCxn id="264" idx="0"/>
            <a:endCxn id="380" idx="2"/>
          </p:cNvCxnSpPr>
          <p:nvPr/>
        </p:nvCxnSpPr>
        <p:spPr>
          <a:xfrm flipV="1">
            <a:off x="5237674" y="3523817"/>
            <a:ext cx="84961" cy="533528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sp>
        <p:nvSpPr>
          <p:cNvPr id="389" name="矩形: 圆角 388"/>
          <p:cNvSpPr/>
          <p:nvPr/>
        </p:nvSpPr>
        <p:spPr>
          <a:xfrm>
            <a:off x="8401070" y="2922917"/>
            <a:ext cx="3790930" cy="392936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90" name="圆角矩形 228"/>
          <p:cNvSpPr/>
          <p:nvPr/>
        </p:nvSpPr>
        <p:spPr>
          <a:xfrm>
            <a:off x="9324024" y="5044267"/>
            <a:ext cx="1705816" cy="1626573"/>
          </a:xfrm>
          <a:prstGeom prst="roundRect">
            <a:avLst>
              <a:gd name="adj" fmla="val 11798"/>
            </a:avLst>
          </a:prstGeom>
          <a:solidFill>
            <a:sysClr val="window" lastClr="FFFFFF">
              <a:alpha val="0"/>
            </a:sysClr>
          </a:solidFill>
          <a:ln w="19050" cap="flat" cmpd="sng" algn="ctr">
            <a:solidFill>
              <a:srgbClr val="0070C0"/>
            </a:solidFill>
            <a:prstDash val="dash"/>
            <a:headEnd type="none" w="med" len="med"/>
            <a:tailEnd type="none" w="med" len="med"/>
          </a:ln>
          <a:effectLst/>
        </p:spPr>
        <p:txBody>
          <a:bodyPr lIns="121916" tIns="60957" rIns="121916" bIns="60957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91" name="矩形 390"/>
          <p:cNvSpPr/>
          <p:nvPr/>
        </p:nvSpPr>
        <p:spPr>
          <a:xfrm>
            <a:off x="8501575" y="3370999"/>
            <a:ext cx="1223003" cy="55399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嘉兴城域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资源池</a:t>
            </a:r>
          </a:p>
        </p:txBody>
      </p:sp>
      <p:sp>
        <p:nvSpPr>
          <p:cNvPr id="392" name="矩形 391"/>
          <p:cNvSpPr/>
          <p:nvPr/>
        </p:nvSpPr>
        <p:spPr>
          <a:xfrm>
            <a:off x="10708666" y="3753147"/>
            <a:ext cx="722306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SPINE</a:t>
            </a:r>
          </a:p>
        </p:txBody>
      </p:sp>
      <p:sp>
        <p:nvSpPr>
          <p:cNvPr id="393" name="矩形 392"/>
          <p:cNvSpPr/>
          <p:nvPr/>
        </p:nvSpPr>
        <p:spPr>
          <a:xfrm>
            <a:off x="10510554" y="4324349"/>
            <a:ext cx="628626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LEAF</a:t>
            </a:r>
          </a:p>
        </p:txBody>
      </p:sp>
      <p:sp>
        <p:nvSpPr>
          <p:cNvPr id="396" name="矩形 395"/>
          <p:cNvSpPr/>
          <p:nvPr/>
        </p:nvSpPr>
        <p:spPr>
          <a:xfrm>
            <a:off x="9333256" y="6336236"/>
            <a:ext cx="1696584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MEC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业务系统</a:t>
            </a:r>
          </a:p>
        </p:txBody>
      </p:sp>
      <p:grpSp>
        <p:nvGrpSpPr>
          <p:cNvPr id="397" name="组合 396"/>
          <p:cNvGrpSpPr/>
          <p:nvPr/>
        </p:nvGrpSpPr>
        <p:grpSpPr>
          <a:xfrm>
            <a:off x="9510608" y="3760475"/>
            <a:ext cx="1100400" cy="301212"/>
            <a:chOff x="1043608" y="3452989"/>
            <a:chExt cx="825300" cy="264043"/>
          </a:xfrm>
        </p:grpSpPr>
        <p:pic>
          <p:nvPicPr>
            <p:cNvPr id="398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00" name="直接连接符 399"/>
            <p:cNvCxnSpPr>
              <a:stCxn id="398" idx="3"/>
              <a:endCxn id="399" idx="1"/>
            </p:cNvCxnSpPr>
            <p:nvPr/>
          </p:nvCxnSpPr>
          <p:spPr>
            <a:xfrm>
              <a:off x="1380351" y="3583072"/>
              <a:ext cx="151814" cy="387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01" name="直接连接符 400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402" name="椭圆 401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403" name="直接连接符 402"/>
          <p:cNvCxnSpPr>
            <a:stCxn id="399" idx="0"/>
            <a:endCxn id="406" idx="2"/>
          </p:cNvCxnSpPr>
          <p:nvPr/>
        </p:nvCxnSpPr>
        <p:spPr>
          <a:xfrm flipV="1">
            <a:off x="10386513" y="3416220"/>
            <a:ext cx="756425" cy="34867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04" name="直接连接符 403"/>
          <p:cNvCxnSpPr>
            <a:stCxn id="398" idx="0"/>
            <a:endCxn id="405" idx="2"/>
          </p:cNvCxnSpPr>
          <p:nvPr/>
        </p:nvCxnSpPr>
        <p:spPr>
          <a:xfrm flipV="1">
            <a:off x="9735104" y="3432893"/>
            <a:ext cx="1207192" cy="327582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pic>
        <p:nvPicPr>
          <p:cNvPr id="405" name="Picture 60" descr="防火墙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364" y="3105964"/>
            <a:ext cx="269864" cy="32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6" name="Picture 60" descr="防火墙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533" y="3114797"/>
            <a:ext cx="248809" cy="30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7" name="组合 406"/>
          <p:cNvGrpSpPr/>
          <p:nvPr/>
        </p:nvGrpSpPr>
        <p:grpSpPr>
          <a:xfrm>
            <a:off x="9531983" y="4416161"/>
            <a:ext cx="1063993" cy="243352"/>
            <a:chOff x="1043608" y="3433858"/>
            <a:chExt cx="797995" cy="279297"/>
          </a:xfrm>
        </p:grpSpPr>
        <p:pic>
          <p:nvPicPr>
            <p:cNvPr id="408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04860" y="3433858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10" name="直接连接符 409"/>
            <p:cNvCxnSpPr>
              <a:stCxn id="408" idx="3"/>
              <a:endCxn id="409" idx="1"/>
            </p:cNvCxnSpPr>
            <p:nvPr/>
          </p:nvCxnSpPr>
          <p:spPr>
            <a:xfrm flipV="1">
              <a:off x="1379716" y="3564517"/>
              <a:ext cx="125095" cy="1929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11" name="直接连接符 410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412" name="椭圆 411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413" name="矩形 412"/>
          <p:cNvSpPr/>
          <p:nvPr/>
        </p:nvSpPr>
        <p:spPr>
          <a:xfrm>
            <a:off x="10986423" y="4745594"/>
            <a:ext cx="959208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管理交换机</a:t>
            </a:r>
          </a:p>
        </p:txBody>
      </p:sp>
      <p:pic>
        <p:nvPicPr>
          <p:cNvPr id="414" name="Picture 46" descr="中继器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359115" y="4438430"/>
            <a:ext cx="448991" cy="235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5" name="直接连接符 414"/>
          <p:cNvCxnSpPr>
            <a:stCxn id="409" idx="0"/>
            <a:endCxn id="399" idx="2"/>
          </p:cNvCxnSpPr>
          <p:nvPr/>
        </p:nvCxnSpPr>
        <p:spPr>
          <a:xfrm flipV="1">
            <a:off x="10371481" y="4061687"/>
            <a:ext cx="15032" cy="354474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16" name="直接连接符 415"/>
          <p:cNvCxnSpPr>
            <a:stCxn id="408" idx="0"/>
            <a:endCxn id="398" idx="2"/>
          </p:cNvCxnSpPr>
          <p:nvPr/>
        </p:nvCxnSpPr>
        <p:spPr>
          <a:xfrm flipH="1" flipV="1">
            <a:off x="9735104" y="4057264"/>
            <a:ext cx="21375" cy="37556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17" name="直接连接符 416"/>
          <p:cNvCxnSpPr>
            <a:stCxn id="408" idx="0"/>
            <a:endCxn id="399" idx="2"/>
          </p:cNvCxnSpPr>
          <p:nvPr/>
        </p:nvCxnSpPr>
        <p:spPr>
          <a:xfrm flipV="1">
            <a:off x="9756479" y="4061687"/>
            <a:ext cx="630034" cy="371143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18" name="直接连接符 417"/>
          <p:cNvCxnSpPr>
            <a:stCxn id="409" idx="0"/>
            <a:endCxn id="398" idx="2"/>
          </p:cNvCxnSpPr>
          <p:nvPr/>
        </p:nvCxnSpPr>
        <p:spPr>
          <a:xfrm flipH="1" flipV="1">
            <a:off x="9735104" y="4057264"/>
            <a:ext cx="636377" cy="358897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9" name="矩形 418"/>
          <p:cNvSpPr/>
          <p:nvPr/>
        </p:nvSpPr>
        <p:spPr>
          <a:xfrm>
            <a:off x="11270745" y="3063496"/>
            <a:ext cx="504297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FW</a:t>
            </a:r>
          </a:p>
        </p:txBody>
      </p:sp>
      <p:cxnSp>
        <p:nvCxnSpPr>
          <p:cNvPr id="420" name="直接连接符 419"/>
          <p:cNvCxnSpPr>
            <a:stCxn id="399" idx="2"/>
            <a:endCxn id="414" idx="1"/>
          </p:cNvCxnSpPr>
          <p:nvPr/>
        </p:nvCxnSpPr>
        <p:spPr>
          <a:xfrm>
            <a:off x="10386513" y="4061687"/>
            <a:ext cx="972602" cy="494654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21" name="直接连接符 420"/>
          <p:cNvCxnSpPr>
            <a:stCxn id="398" idx="2"/>
            <a:endCxn id="414" idx="1"/>
          </p:cNvCxnSpPr>
          <p:nvPr/>
        </p:nvCxnSpPr>
        <p:spPr>
          <a:xfrm>
            <a:off x="9735104" y="4057264"/>
            <a:ext cx="1624011" cy="49907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422" name="圆角矩形 48"/>
          <p:cNvSpPr/>
          <p:nvPr/>
        </p:nvSpPr>
        <p:spPr>
          <a:xfrm>
            <a:off x="9554508" y="5204999"/>
            <a:ext cx="1214051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23" name="Rectangle 43"/>
          <p:cNvSpPr>
            <a:spLocks noChangeArrowheads="1"/>
          </p:cNvSpPr>
          <p:nvPr/>
        </p:nvSpPr>
        <p:spPr bwMode="auto">
          <a:xfrm rot="10800000">
            <a:off x="9634146" y="5365388"/>
            <a:ext cx="506171" cy="7595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云监控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24" name="矩形 423"/>
          <p:cNvSpPr/>
          <p:nvPr/>
        </p:nvSpPr>
        <p:spPr>
          <a:xfrm>
            <a:off x="9677909" y="5287744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5" name="矩形 424"/>
          <p:cNvSpPr/>
          <p:nvPr/>
        </p:nvSpPr>
        <p:spPr>
          <a:xfrm>
            <a:off x="9930485" y="5284328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6" name="Rectangle 43"/>
          <p:cNvSpPr>
            <a:spLocks noChangeArrowheads="1"/>
          </p:cNvSpPr>
          <p:nvPr/>
        </p:nvSpPr>
        <p:spPr bwMode="auto">
          <a:xfrm rot="10800000">
            <a:off x="10196446" y="5365388"/>
            <a:ext cx="506171" cy="7595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云监控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27" name="矩形 426"/>
          <p:cNvSpPr/>
          <p:nvPr/>
        </p:nvSpPr>
        <p:spPr>
          <a:xfrm>
            <a:off x="10244756" y="5287744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8" name="矩形 427"/>
          <p:cNvSpPr/>
          <p:nvPr/>
        </p:nvSpPr>
        <p:spPr>
          <a:xfrm>
            <a:off x="10494276" y="5284328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9" name="矩形 428"/>
          <p:cNvSpPr/>
          <p:nvPr/>
        </p:nvSpPr>
        <p:spPr>
          <a:xfrm>
            <a:off x="9567837" y="6156039"/>
            <a:ext cx="1165501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KVM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计算资源</a:t>
            </a:r>
          </a:p>
        </p:txBody>
      </p:sp>
      <p:cxnSp>
        <p:nvCxnSpPr>
          <p:cNvPr id="430" name="直接连接符 429"/>
          <p:cNvCxnSpPr>
            <a:stCxn id="424" idx="0"/>
            <a:endCxn id="408" idx="2"/>
          </p:cNvCxnSpPr>
          <p:nvPr/>
        </p:nvCxnSpPr>
        <p:spPr>
          <a:xfrm flipH="1" flipV="1">
            <a:off x="9756479" y="4659513"/>
            <a:ext cx="5370" cy="62823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31" name="直接连接符 430"/>
          <p:cNvCxnSpPr>
            <a:stCxn id="427" idx="0"/>
            <a:endCxn id="408" idx="2"/>
          </p:cNvCxnSpPr>
          <p:nvPr/>
        </p:nvCxnSpPr>
        <p:spPr>
          <a:xfrm flipH="1" flipV="1">
            <a:off x="9756479" y="4659513"/>
            <a:ext cx="572217" cy="62823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32" name="直接连接符 431"/>
          <p:cNvCxnSpPr>
            <a:stCxn id="425" idx="0"/>
            <a:endCxn id="409" idx="2"/>
          </p:cNvCxnSpPr>
          <p:nvPr/>
        </p:nvCxnSpPr>
        <p:spPr>
          <a:xfrm flipV="1">
            <a:off x="10014425" y="4642844"/>
            <a:ext cx="357056" cy="641484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33" name="直接连接符 432"/>
          <p:cNvCxnSpPr>
            <a:stCxn id="428" idx="0"/>
            <a:endCxn id="409" idx="2"/>
          </p:cNvCxnSpPr>
          <p:nvPr/>
        </p:nvCxnSpPr>
        <p:spPr>
          <a:xfrm flipH="1" flipV="1">
            <a:off x="10371481" y="4642844"/>
            <a:ext cx="206735" cy="641484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34" name="直接连接符 433"/>
          <p:cNvCxnSpPr>
            <a:stCxn id="422" idx="0"/>
            <a:endCxn id="414" idx="2"/>
          </p:cNvCxnSpPr>
          <p:nvPr/>
        </p:nvCxnSpPr>
        <p:spPr>
          <a:xfrm flipV="1">
            <a:off x="10161534" y="4674251"/>
            <a:ext cx="1422077" cy="530748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grpSp>
        <p:nvGrpSpPr>
          <p:cNvPr id="435" name="组合 434"/>
          <p:cNvGrpSpPr/>
          <p:nvPr/>
        </p:nvGrpSpPr>
        <p:grpSpPr>
          <a:xfrm>
            <a:off x="9532709" y="2408594"/>
            <a:ext cx="1100400" cy="301212"/>
            <a:chOff x="1043608" y="3452989"/>
            <a:chExt cx="825300" cy="264043"/>
          </a:xfrm>
        </p:grpSpPr>
        <p:pic>
          <p:nvPicPr>
            <p:cNvPr id="436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8" name="矩形 437"/>
          <p:cNvSpPr/>
          <p:nvPr/>
        </p:nvSpPr>
        <p:spPr>
          <a:xfrm>
            <a:off x="10761844" y="2399292"/>
            <a:ext cx="597271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MSE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439" name="直接连接符 438"/>
          <p:cNvCxnSpPr>
            <a:stCxn id="436" idx="2"/>
            <a:endCxn id="398" idx="0"/>
          </p:cNvCxnSpPr>
          <p:nvPr/>
        </p:nvCxnSpPr>
        <p:spPr>
          <a:xfrm flipH="1">
            <a:off x="9735104" y="2705383"/>
            <a:ext cx="22101" cy="1055092"/>
          </a:xfrm>
          <a:prstGeom prst="line">
            <a:avLst/>
          </a:prstGeom>
          <a:noFill/>
          <a:ln w="3175" cap="flat" cmpd="sng" algn="ctr">
            <a:solidFill>
              <a:srgbClr val="FF9900"/>
            </a:solidFill>
            <a:prstDash val="solid"/>
          </a:ln>
          <a:effectLst/>
        </p:spPr>
      </p:cxnSp>
      <p:cxnSp>
        <p:nvCxnSpPr>
          <p:cNvPr id="440" name="直接连接符 439"/>
          <p:cNvCxnSpPr>
            <a:stCxn id="437" idx="2"/>
            <a:endCxn id="398" idx="0"/>
          </p:cNvCxnSpPr>
          <p:nvPr/>
        </p:nvCxnSpPr>
        <p:spPr>
          <a:xfrm flipH="1">
            <a:off x="9735104" y="2709806"/>
            <a:ext cx="673510" cy="1050669"/>
          </a:xfrm>
          <a:prstGeom prst="line">
            <a:avLst/>
          </a:prstGeom>
          <a:noFill/>
          <a:ln w="3175" cap="flat" cmpd="sng" algn="ctr">
            <a:solidFill>
              <a:srgbClr val="FF9900"/>
            </a:solidFill>
            <a:prstDash val="solid"/>
          </a:ln>
          <a:effectLst/>
        </p:spPr>
      </p:cxnSp>
      <p:cxnSp>
        <p:nvCxnSpPr>
          <p:cNvPr id="441" name="直接连接符 440"/>
          <p:cNvCxnSpPr>
            <a:stCxn id="436" idx="2"/>
            <a:endCxn id="399" idx="0"/>
          </p:cNvCxnSpPr>
          <p:nvPr/>
        </p:nvCxnSpPr>
        <p:spPr>
          <a:xfrm>
            <a:off x="9757205" y="2705383"/>
            <a:ext cx="629308" cy="1059515"/>
          </a:xfrm>
          <a:prstGeom prst="line">
            <a:avLst/>
          </a:prstGeom>
          <a:noFill/>
          <a:ln w="3175" cap="flat" cmpd="sng" algn="ctr">
            <a:solidFill>
              <a:srgbClr val="FF9900"/>
            </a:solidFill>
            <a:prstDash val="solid"/>
          </a:ln>
          <a:effectLst/>
        </p:spPr>
      </p:cxnSp>
      <p:cxnSp>
        <p:nvCxnSpPr>
          <p:cNvPr id="442" name="直接连接符 441"/>
          <p:cNvCxnSpPr>
            <a:stCxn id="437" idx="2"/>
            <a:endCxn id="399" idx="0"/>
          </p:cNvCxnSpPr>
          <p:nvPr/>
        </p:nvCxnSpPr>
        <p:spPr>
          <a:xfrm flipH="1">
            <a:off x="10386513" y="2709806"/>
            <a:ext cx="22101" cy="1055092"/>
          </a:xfrm>
          <a:prstGeom prst="line">
            <a:avLst/>
          </a:prstGeom>
          <a:noFill/>
          <a:ln w="3175" cap="flat" cmpd="sng" algn="ctr">
            <a:solidFill>
              <a:srgbClr val="FF9900"/>
            </a:solidFill>
            <a:prstDash val="solid"/>
          </a:ln>
          <a:effectLst/>
        </p:spPr>
      </p:cxnSp>
      <p:cxnSp>
        <p:nvCxnSpPr>
          <p:cNvPr id="443" name="直接连接符 442"/>
          <p:cNvCxnSpPr>
            <a:stCxn id="258" idx="2"/>
            <a:endCxn id="436" idx="0"/>
          </p:cNvCxnSpPr>
          <p:nvPr/>
        </p:nvCxnSpPr>
        <p:spPr>
          <a:xfrm>
            <a:off x="6187532" y="1924838"/>
            <a:ext cx="3569673" cy="483756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444" name="直接连接符 443"/>
          <p:cNvCxnSpPr>
            <a:stCxn id="255" idx="2"/>
            <a:endCxn id="437" idx="0"/>
          </p:cNvCxnSpPr>
          <p:nvPr/>
        </p:nvCxnSpPr>
        <p:spPr>
          <a:xfrm>
            <a:off x="5081481" y="1924462"/>
            <a:ext cx="5327133" cy="488555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445" name="直接连接符 444"/>
          <p:cNvCxnSpPr>
            <a:stCxn id="258" idx="2"/>
            <a:endCxn id="437" idx="0"/>
          </p:cNvCxnSpPr>
          <p:nvPr/>
        </p:nvCxnSpPr>
        <p:spPr>
          <a:xfrm>
            <a:off x="6187532" y="1924838"/>
            <a:ext cx="4221082" cy="488179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446" name="直接连接符 445"/>
          <p:cNvCxnSpPr>
            <a:stCxn id="255" idx="2"/>
            <a:endCxn id="436" idx="0"/>
          </p:cNvCxnSpPr>
          <p:nvPr/>
        </p:nvCxnSpPr>
        <p:spPr>
          <a:xfrm>
            <a:off x="5081481" y="1924462"/>
            <a:ext cx="4675724" cy="484132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sp>
        <p:nvSpPr>
          <p:cNvPr id="447" name="云形 446"/>
          <p:cNvSpPr/>
          <p:nvPr/>
        </p:nvSpPr>
        <p:spPr>
          <a:xfrm>
            <a:off x="6324946" y="2465132"/>
            <a:ext cx="3093542" cy="321056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MPLS VPN</a:t>
            </a:r>
          </a:p>
        </p:txBody>
      </p:sp>
      <p:sp>
        <p:nvSpPr>
          <p:cNvPr id="200" name="任意多边形: 形状 199"/>
          <p:cNvSpPr/>
          <p:nvPr/>
        </p:nvSpPr>
        <p:spPr>
          <a:xfrm>
            <a:off x="541258" y="1794364"/>
            <a:ext cx="5727625" cy="3506056"/>
          </a:xfrm>
          <a:custGeom>
            <a:avLst/>
            <a:gdLst>
              <a:gd name="connsiteX0" fmla="*/ 450634 w 5727625"/>
              <a:gd name="connsiteY0" fmla="*/ 3506056 h 3506056"/>
              <a:gd name="connsiteX1" fmla="*/ 497128 w 5727625"/>
              <a:gd name="connsiteY1" fmla="*/ 2529663 h 3506056"/>
              <a:gd name="connsiteX2" fmla="*/ 5503081 w 5727625"/>
              <a:gd name="connsiteY2" fmla="*/ 49934 h 3506056"/>
              <a:gd name="connsiteX3" fmla="*/ 4836654 w 5727625"/>
              <a:gd name="connsiteY3" fmla="*/ 933338 h 3506056"/>
              <a:gd name="connsiteX4" fmla="*/ 4619678 w 5727625"/>
              <a:gd name="connsiteY4" fmla="*/ 1723751 h 3506056"/>
              <a:gd name="connsiteX5" fmla="*/ 4077237 w 5727625"/>
              <a:gd name="connsiteY5" fmla="*/ 2467670 h 3506056"/>
              <a:gd name="connsiteX6" fmla="*/ 3240328 w 5727625"/>
              <a:gd name="connsiteY6" fmla="*/ 3227087 h 350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7625" h="3506056">
                <a:moveTo>
                  <a:pt x="450634" y="3506056"/>
                </a:moveTo>
                <a:cubicBezTo>
                  <a:pt x="52843" y="3305869"/>
                  <a:pt x="-344947" y="3105683"/>
                  <a:pt x="497128" y="2529663"/>
                </a:cubicBezTo>
                <a:cubicBezTo>
                  <a:pt x="1339203" y="1953643"/>
                  <a:pt x="4779827" y="315988"/>
                  <a:pt x="5503081" y="49934"/>
                </a:cubicBezTo>
                <a:cubicBezTo>
                  <a:pt x="6226335" y="-216120"/>
                  <a:pt x="4983888" y="654369"/>
                  <a:pt x="4836654" y="933338"/>
                </a:cubicBezTo>
                <a:cubicBezTo>
                  <a:pt x="4689420" y="1212307"/>
                  <a:pt x="4746248" y="1468029"/>
                  <a:pt x="4619678" y="1723751"/>
                </a:cubicBezTo>
                <a:cubicBezTo>
                  <a:pt x="4493109" y="1979473"/>
                  <a:pt x="4307129" y="2217114"/>
                  <a:pt x="4077237" y="2467670"/>
                </a:cubicBezTo>
                <a:cubicBezTo>
                  <a:pt x="3847345" y="2718226"/>
                  <a:pt x="3543836" y="2972656"/>
                  <a:pt x="3240328" y="3227087"/>
                </a:cubicBezTo>
              </a:path>
            </a:pathLst>
          </a:custGeom>
          <a:noFill/>
          <a:ln w="50800">
            <a:solidFill>
              <a:srgbClr val="FF0000"/>
            </a:solidFill>
            <a:prstDash val="lgDash"/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11" name="直接连接符 210"/>
          <p:cNvCxnSpPr/>
          <p:nvPr/>
        </p:nvCxnSpPr>
        <p:spPr>
          <a:xfrm>
            <a:off x="8699737" y="712519"/>
            <a:ext cx="1496709" cy="0"/>
          </a:xfrm>
          <a:prstGeom prst="line">
            <a:avLst/>
          </a:prstGeom>
          <a:ln w="50800">
            <a:solidFill>
              <a:srgbClr val="FF0000"/>
            </a:solidFill>
            <a:prstDash val="lgDash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文本框 211"/>
          <p:cNvSpPr txBox="1"/>
          <p:nvPr/>
        </p:nvSpPr>
        <p:spPr>
          <a:xfrm>
            <a:off x="10358078" y="512408"/>
            <a:ext cx="17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接入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Vxlan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隧道</a:t>
            </a:r>
          </a:p>
        </p:txBody>
      </p:sp>
      <p:sp>
        <p:nvSpPr>
          <p:cNvPr id="213" name="文本框 212"/>
          <p:cNvSpPr txBox="1"/>
          <p:nvPr/>
        </p:nvSpPr>
        <p:spPr>
          <a:xfrm>
            <a:off x="72785" y="642227"/>
            <a:ext cx="4140476" cy="2202654"/>
          </a:xfrm>
          <a:prstGeom prst="rect">
            <a:avLst/>
          </a:prstGeom>
          <a:noFill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3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NAS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业务报文转发</a:t>
            </a:r>
          </a:p>
          <a:p>
            <a:pPr marL="71755" marR="0" lvl="1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30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OLT--&gt;DCSW - (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vxlan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) 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Wingdings" panose="05000000000000000000" pitchFamily="2" charset="2"/>
              </a:rPr>
              <a:t>-&gt;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- (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vxlan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) 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Wingdings" panose="05000000000000000000" pitchFamily="2" charset="2"/>
              </a:rPr>
              <a:t>-&gt;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--&gt;FW--&gt;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NAS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业务系统</a:t>
            </a:r>
            <a:endParaRPr kumimoji="0" lang="en-US" altLang="zh-CN" sz="133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3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云监控业务报文转发</a:t>
            </a:r>
          </a:p>
          <a:p>
            <a:pPr marL="71755" marR="0" lvl="1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30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OLT --&gt; DCSW - (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vxlan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) 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Wingdings" panose="05000000000000000000" pitchFamily="2" charset="2"/>
              </a:rPr>
              <a:t>-&gt;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- (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vxlan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) 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Wingdings" panose="05000000000000000000" pitchFamily="2" charset="2"/>
              </a:rPr>
              <a:t>-&gt;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-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VPN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--&gt; FW --&gt;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NAS</a:t>
            </a:r>
            <a:r>
              <a:rPr kumimoji="0" lang="zh-CN" altLang="en-US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业务系统</a:t>
            </a:r>
            <a:endParaRPr kumimoji="0" lang="en-US" altLang="zh-CN" sz="133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214" name="直接连接符 213"/>
          <p:cNvCxnSpPr/>
          <p:nvPr/>
        </p:nvCxnSpPr>
        <p:spPr>
          <a:xfrm>
            <a:off x="8699737" y="1200911"/>
            <a:ext cx="1496709" cy="0"/>
          </a:xfrm>
          <a:prstGeom prst="line">
            <a:avLst/>
          </a:prstGeom>
          <a:ln w="50800">
            <a:solidFill>
              <a:srgbClr val="7030A0"/>
            </a:solidFill>
            <a:prstDash val="lgDash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文本框 214"/>
          <p:cNvSpPr txBox="1"/>
          <p:nvPr/>
        </p:nvSpPr>
        <p:spPr>
          <a:xfrm>
            <a:off x="10358078" y="1025338"/>
            <a:ext cx="17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业务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Vxlan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隧道</a:t>
            </a:r>
          </a:p>
        </p:txBody>
      </p:sp>
      <p:sp>
        <p:nvSpPr>
          <p:cNvPr id="3" name="任意多边形: 形状 2"/>
          <p:cNvSpPr/>
          <p:nvPr/>
        </p:nvSpPr>
        <p:spPr>
          <a:xfrm>
            <a:off x="3952068" y="4153546"/>
            <a:ext cx="1320244" cy="1022888"/>
          </a:xfrm>
          <a:custGeom>
            <a:avLst/>
            <a:gdLst>
              <a:gd name="connsiteX0" fmla="*/ 0 w 1320244"/>
              <a:gd name="connsiteY0" fmla="*/ 1022888 h 1022888"/>
              <a:gd name="connsiteX1" fmla="*/ 1208868 w 1320244"/>
              <a:gd name="connsiteY1" fmla="*/ 0 h 1022888"/>
              <a:gd name="connsiteX2" fmla="*/ 1193369 w 1320244"/>
              <a:gd name="connsiteY2" fmla="*/ 1022888 h 1022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0244" h="1022888">
                <a:moveTo>
                  <a:pt x="0" y="1022888"/>
                </a:moveTo>
                <a:cubicBezTo>
                  <a:pt x="504986" y="511444"/>
                  <a:pt x="1009973" y="0"/>
                  <a:pt x="1208868" y="0"/>
                </a:cubicBezTo>
                <a:cubicBezTo>
                  <a:pt x="1407763" y="0"/>
                  <a:pt x="1300566" y="511444"/>
                  <a:pt x="1193369" y="1022888"/>
                </a:cubicBezTo>
              </a:path>
            </a:pathLst>
          </a:custGeom>
          <a:noFill/>
          <a:ln w="50800">
            <a:solidFill>
              <a:srgbClr val="7030A0"/>
            </a:solidFill>
            <a:prstDash val="lgDash"/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9806AD-4AEA-4BDD-A16D-EEBFE9FCF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/>
              <a:t>告警处理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57EFEC5-F818-4889-B8C6-188EE24E1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05707"/>
            <a:ext cx="9110758" cy="49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512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2A03D2-D3FF-4D82-B546-3A8295C9F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/>
              <a:t>监控采集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157245E-CFF0-4CB8-8EC9-EE91E7F48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30" y="1031112"/>
            <a:ext cx="6171514" cy="202578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33503CF7-D13E-41D2-B72C-A5E8C36DCB12}"/>
              </a:ext>
            </a:extLst>
          </p:cNvPr>
          <p:cNvSpPr txBox="1"/>
          <p:nvPr/>
        </p:nvSpPr>
        <p:spPr>
          <a:xfrm>
            <a:off x="6848632" y="999857"/>
            <a:ext cx="4890496" cy="18466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zh-CN" sz="1800" b="1" kern="100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网元数据和告警接口上报</a:t>
            </a:r>
            <a:r>
              <a:rPr lang="zh-CN" altLang="en-US" sz="1800" b="1" kern="100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en-US" altLang="zh-CN" sz="1800" b="1" kern="100" dirty="0">
              <a:effectLst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网元通过</a:t>
            </a:r>
            <a:r>
              <a:rPr lang="en-US" altLang="zh-CN" sz="1600" kern="100" dirty="0" err="1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udp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grpc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接口上报网元运行信息到网管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 collector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服务，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collector 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根据上报的消息类型，如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MSG 2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11 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等，分类输出到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Kafka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消息队列，每个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topic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对应网元上报的一种消息类型。</a:t>
            </a:r>
            <a:r>
              <a:rPr lang="en-US" altLang="zh-CN" sz="1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vsw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altLang="zh-CN" sz="1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vcpe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----</a:t>
            </a:r>
            <a:r>
              <a:rPr lang="en-US" altLang="zh-CN" sz="1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udp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altLang="zh-CN" sz="1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grpc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-------collector-----Kafka </a:t>
            </a:r>
            <a:r>
              <a:rPr lang="zh-CN" altLang="zh-CN" sz="1600" kern="100" dirty="0"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多个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msg topics </a:t>
            </a:r>
            <a:endParaRPr lang="zh-CN" altLang="en-US" sz="16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1246F05-6201-49FB-B54E-E6364A9F051B}"/>
              </a:ext>
            </a:extLst>
          </p:cNvPr>
          <p:cNvSpPr txBox="1"/>
          <p:nvPr/>
        </p:nvSpPr>
        <p:spPr>
          <a:xfrm>
            <a:off x="6863139" y="3049916"/>
            <a:ext cx="4890497" cy="23391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zh-CN" sz="1800" b="1" kern="100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网元运行日志数据采集上报</a:t>
            </a:r>
            <a:r>
              <a:rPr lang="zh-CN" altLang="en-US" sz="1800" b="1" kern="100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en-US" altLang="zh-CN" sz="1800" b="1" kern="100" dirty="0">
              <a:effectLst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基于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flume-ng 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采集网元</a:t>
            </a:r>
            <a:r>
              <a:rPr lang="en-US" altLang="zh-CN" sz="1600" kern="1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vsw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en-US" altLang="zh-CN" sz="1600" kern="1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vcpe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的运行日志和主机的日志信息，上送到网管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Kafka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队列，按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msg 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类型，分类输出到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Kafka 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消息队列，与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4.1 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形成互补功能，做到信息的主备采集。除了可以采集</a:t>
            </a:r>
            <a:r>
              <a:rPr lang="en-US" altLang="zh-CN" sz="1600" kern="1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vsw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en-US" altLang="zh-CN" sz="1600" kern="1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vcpe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的日志，还可以直接采集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host 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和网卡驱动层</a:t>
            </a:r>
            <a:r>
              <a:rPr lang="en-US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DPDK</a:t>
            </a:r>
            <a:r>
              <a:rPr lang="zh-CN" altLang="zh-CN" sz="1600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的日志信息，补充信息采集短板。</a:t>
            </a:r>
            <a:endParaRPr lang="en-US" altLang="zh-CN" sz="16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en-US" altLang="zh-CN" sz="1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vsw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altLang="zh-CN" sz="1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vcpe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/host -----flume-ng -------Kafka </a:t>
            </a:r>
            <a:r>
              <a:rPr lang="zh-CN" altLang="zh-CN" sz="1600" kern="100" dirty="0"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多个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msg topics + </a:t>
            </a:r>
            <a:r>
              <a:rPr lang="en-US" altLang="zh-CN" sz="1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redis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zh-CN" altLang="zh-CN" sz="1600" kern="100" dirty="0"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实时状态 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altLang="zh-CN" sz="1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prometheus</a:t>
            </a:r>
            <a:r>
              <a:rPr lang="en-US" altLang="zh-CN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zh-CN" altLang="zh-CN" sz="1600" kern="100" dirty="0"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时序数据库</a:t>
            </a:r>
            <a:endParaRPr lang="zh-CN" altLang="zh-CN" sz="16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C1C4599-D320-4FD9-81CE-1123D19D3A61}"/>
              </a:ext>
            </a:extLst>
          </p:cNvPr>
          <p:cNvSpPr txBox="1"/>
          <p:nvPr/>
        </p:nvSpPr>
        <p:spPr>
          <a:xfrm>
            <a:off x="6863138" y="5604220"/>
            <a:ext cx="4890497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Flume-ng </a:t>
            </a:r>
            <a:r>
              <a:rPr lang="zh-CN" altLang="zh-CN" sz="1800" kern="100" dirty="0"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配置采集目录和消息提取正则表达式，统一送到中台采集</a:t>
            </a:r>
            <a:r>
              <a:rPr lang="en-US" altLang="zh-CN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Kafka</a:t>
            </a:r>
            <a:r>
              <a:rPr lang="zh-CN" altLang="zh-CN" sz="1800" kern="100" dirty="0"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队列</a:t>
            </a:r>
            <a:r>
              <a:rPr lang="zh-CN" altLang="en-US" sz="1800" kern="100" dirty="0"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4B811E4-B5DB-45F2-8D9F-79BBE9A96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94" y="3110384"/>
            <a:ext cx="5918086" cy="36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77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2E3976-7CF1-438D-9BC6-D6476548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/>
              <a:t>保护倒换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E267929-86FD-473E-B9C7-D9B9C351F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33" y="1081943"/>
            <a:ext cx="5551920" cy="469411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0B05992-3B11-4535-835B-D68EB1CA9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8253" y="1081943"/>
            <a:ext cx="5079171" cy="458837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6405242-58F5-468C-8FF4-CA3991F584A4}"/>
              </a:ext>
            </a:extLst>
          </p:cNvPr>
          <p:cNvSpPr txBox="1"/>
          <p:nvPr/>
        </p:nvSpPr>
        <p:spPr>
          <a:xfrm>
            <a:off x="426037" y="5896349"/>
            <a:ext cx="10721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kern="100" dirty="0">
                <a:solidFill>
                  <a:srgbClr val="FF0000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当网络中单个或者多个边缘节点（比如嘉兴中山、嘉兴清河或杭州景芳）进行网元升级、现网测试或者其他活动时，将涉及到的节点的自动保护倒换功能关闭，同时不产生最终的倒换告警消息到</a:t>
            </a:r>
            <a:r>
              <a:rPr lang="en-US" altLang="zh-CN" sz="1800" kern="100" dirty="0">
                <a:solidFill>
                  <a:srgbClr val="FF0000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Kafka</a:t>
            </a:r>
            <a:r>
              <a:rPr lang="zh-CN" altLang="zh-CN" sz="1800" kern="100" dirty="0">
                <a:solidFill>
                  <a:srgbClr val="FF0000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队列。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9469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pPr defTabSz="1218565"/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嘉兴边缘资源池云网关上网流量</a:t>
            </a:r>
            <a:endParaRPr lang="zh-CN" altLang="en-US" sz="2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249" name="矩形: 圆角 248"/>
          <p:cNvSpPr/>
          <p:nvPr/>
        </p:nvSpPr>
        <p:spPr>
          <a:xfrm>
            <a:off x="2032193" y="3931387"/>
            <a:ext cx="6119839" cy="2746276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0" name="圆角矩形 228"/>
          <p:cNvSpPr/>
          <p:nvPr/>
        </p:nvSpPr>
        <p:spPr>
          <a:xfrm>
            <a:off x="2571424" y="4880648"/>
            <a:ext cx="3144610" cy="1626573"/>
          </a:xfrm>
          <a:prstGeom prst="roundRect">
            <a:avLst>
              <a:gd name="adj" fmla="val 11798"/>
            </a:avLst>
          </a:prstGeom>
          <a:solidFill>
            <a:sysClr val="window" lastClr="FFFFFF">
              <a:alpha val="0"/>
            </a:sysClr>
          </a:solidFill>
          <a:ln w="19050" cap="flat" cmpd="sng" algn="ctr">
            <a:solidFill>
              <a:srgbClr val="0070C0"/>
            </a:solidFill>
            <a:prstDash val="dash"/>
            <a:headEnd type="none" w="med" len="med"/>
            <a:tailEnd type="none" w="med" len="med"/>
          </a:ln>
          <a:effectLst/>
        </p:spPr>
        <p:txBody>
          <a:bodyPr lIns="121916" tIns="60957" rIns="121916" bIns="60957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2" name="云形 251"/>
          <p:cNvSpPr/>
          <p:nvPr/>
        </p:nvSpPr>
        <p:spPr>
          <a:xfrm>
            <a:off x="4728349" y="1179082"/>
            <a:ext cx="1878594" cy="716208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163</a:t>
            </a:r>
          </a:p>
        </p:txBody>
      </p:sp>
      <p:sp>
        <p:nvSpPr>
          <p:cNvPr id="253" name="圆角矩形 228"/>
          <p:cNvSpPr/>
          <p:nvPr/>
        </p:nvSpPr>
        <p:spPr>
          <a:xfrm>
            <a:off x="6088497" y="4880649"/>
            <a:ext cx="1699822" cy="1626573"/>
          </a:xfrm>
          <a:prstGeom prst="roundRect">
            <a:avLst>
              <a:gd name="adj" fmla="val 11798"/>
            </a:avLst>
          </a:prstGeom>
          <a:solidFill>
            <a:sysClr val="window" lastClr="FFFFFF">
              <a:alpha val="0"/>
            </a:sysClr>
          </a:solidFill>
          <a:ln w="19050" cap="flat" cmpd="sng" algn="ctr">
            <a:solidFill>
              <a:srgbClr val="0070C0"/>
            </a:solidFill>
            <a:prstDash val="dash"/>
            <a:headEnd type="none" w="med" len="med"/>
            <a:tailEnd type="none" w="med" len="med"/>
          </a:ln>
          <a:effectLst/>
        </p:spPr>
        <p:txBody>
          <a:bodyPr lIns="121916" tIns="60957" rIns="121916" bIns="60957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55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6657" y="1636989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" name="矩形 255"/>
          <p:cNvSpPr/>
          <p:nvPr/>
        </p:nvSpPr>
        <p:spPr>
          <a:xfrm>
            <a:off x="4818584" y="1395998"/>
            <a:ext cx="589256" cy="338548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CR1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7" name="矩形 256"/>
          <p:cNvSpPr/>
          <p:nvPr/>
        </p:nvSpPr>
        <p:spPr>
          <a:xfrm>
            <a:off x="2559035" y="3947677"/>
            <a:ext cx="1223003" cy="55399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嘉善城域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资源池</a:t>
            </a:r>
          </a:p>
        </p:txBody>
      </p:sp>
      <p:pic>
        <p:nvPicPr>
          <p:cNvPr id="258" name="Picture 140" descr="核心路由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2708" y="1637365"/>
            <a:ext cx="449647" cy="2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9" name="矩形 258"/>
          <p:cNvSpPr/>
          <p:nvPr/>
        </p:nvSpPr>
        <p:spPr>
          <a:xfrm>
            <a:off x="2538817" y="4436174"/>
            <a:ext cx="959208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管理交换机</a:t>
            </a:r>
          </a:p>
        </p:txBody>
      </p:sp>
      <p:pic>
        <p:nvPicPr>
          <p:cNvPr id="260" name="Picture 46" descr="中继器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33466" y="4422545"/>
            <a:ext cx="448991" cy="24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1" name="矩形 260"/>
          <p:cNvSpPr/>
          <p:nvPr/>
        </p:nvSpPr>
        <p:spPr>
          <a:xfrm>
            <a:off x="5879864" y="1384526"/>
            <a:ext cx="589256" cy="338548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CR2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62" name="组合 261"/>
          <p:cNvGrpSpPr/>
          <p:nvPr/>
        </p:nvGrpSpPr>
        <p:grpSpPr>
          <a:xfrm>
            <a:off x="4398176" y="4057345"/>
            <a:ext cx="1063993" cy="256700"/>
            <a:chOff x="1043608" y="3433858"/>
            <a:chExt cx="797995" cy="279297"/>
          </a:xfrm>
        </p:grpSpPr>
        <p:pic>
          <p:nvPicPr>
            <p:cNvPr id="263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4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04860" y="3433858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65" name="直接连接符 264"/>
            <p:cNvCxnSpPr>
              <a:stCxn id="263" idx="3"/>
              <a:endCxn id="264" idx="1"/>
            </p:cNvCxnSpPr>
            <p:nvPr/>
          </p:nvCxnSpPr>
          <p:spPr>
            <a:xfrm flipV="1">
              <a:off x="1379716" y="3564517"/>
              <a:ext cx="125095" cy="1929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66" name="直接连接符 265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267" name="椭圆 266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268" name="直接连接符 267"/>
          <p:cNvCxnSpPr>
            <a:stCxn id="255" idx="2"/>
            <a:endCxn id="271" idx="0"/>
          </p:cNvCxnSpPr>
          <p:nvPr/>
        </p:nvCxnSpPr>
        <p:spPr>
          <a:xfrm flipH="1">
            <a:off x="4786051" y="1924462"/>
            <a:ext cx="295430" cy="530286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269" name="直接连接符 268"/>
          <p:cNvCxnSpPr>
            <a:stCxn id="258" idx="2"/>
            <a:endCxn id="272" idx="0"/>
          </p:cNvCxnSpPr>
          <p:nvPr/>
        </p:nvCxnSpPr>
        <p:spPr>
          <a:xfrm flipH="1">
            <a:off x="5437460" y="1924838"/>
            <a:ext cx="750072" cy="534333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grpSp>
        <p:nvGrpSpPr>
          <p:cNvPr id="270" name="组合 269"/>
          <p:cNvGrpSpPr/>
          <p:nvPr/>
        </p:nvGrpSpPr>
        <p:grpSpPr>
          <a:xfrm>
            <a:off x="4561555" y="2454748"/>
            <a:ext cx="1100400" cy="301212"/>
            <a:chOff x="1043608" y="3452989"/>
            <a:chExt cx="825300" cy="264043"/>
          </a:xfrm>
        </p:grpSpPr>
        <p:pic>
          <p:nvPicPr>
            <p:cNvPr id="271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2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3" name="矩形 272"/>
          <p:cNvSpPr/>
          <p:nvPr/>
        </p:nvSpPr>
        <p:spPr>
          <a:xfrm>
            <a:off x="5790690" y="2445446"/>
            <a:ext cx="597271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MSE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274" name="直接连接符 273"/>
          <p:cNvCxnSpPr/>
          <p:nvPr/>
        </p:nvCxnSpPr>
        <p:spPr>
          <a:xfrm flipH="1">
            <a:off x="306997" y="1971305"/>
            <a:ext cx="726820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275" name="矩形 274"/>
          <p:cNvSpPr/>
          <p:nvPr/>
        </p:nvSpPr>
        <p:spPr>
          <a:xfrm>
            <a:off x="1049659" y="1835819"/>
            <a:ext cx="846888" cy="292381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管理控制</a:t>
            </a:r>
          </a:p>
        </p:txBody>
      </p:sp>
      <p:cxnSp>
        <p:nvCxnSpPr>
          <p:cNvPr id="276" name="直接连接符 275"/>
          <p:cNvCxnSpPr/>
          <p:nvPr/>
        </p:nvCxnSpPr>
        <p:spPr>
          <a:xfrm flipH="1">
            <a:off x="314268" y="2275855"/>
            <a:ext cx="726820" cy="0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277" name="矩形 276"/>
          <p:cNvSpPr/>
          <p:nvPr/>
        </p:nvSpPr>
        <p:spPr>
          <a:xfrm>
            <a:off x="1049659" y="2157765"/>
            <a:ext cx="811925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业务</a:t>
            </a:r>
          </a:p>
        </p:txBody>
      </p:sp>
      <p:cxnSp>
        <p:nvCxnSpPr>
          <p:cNvPr id="278" name="直接连接符 277"/>
          <p:cNvCxnSpPr>
            <a:stCxn id="379" idx="0"/>
            <a:endCxn id="271" idx="2"/>
          </p:cNvCxnSpPr>
          <p:nvPr/>
        </p:nvCxnSpPr>
        <p:spPr>
          <a:xfrm flipV="1">
            <a:off x="4671226" y="2751537"/>
            <a:ext cx="114825" cy="47106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279" name="直接连接符 278"/>
          <p:cNvCxnSpPr>
            <a:stCxn id="380" idx="0"/>
            <a:endCxn id="272" idx="2"/>
          </p:cNvCxnSpPr>
          <p:nvPr/>
        </p:nvCxnSpPr>
        <p:spPr>
          <a:xfrm flipV="1">
            <a:off x="5322635" y="2755960"/>
            <a:ext cx="114825" cy="47106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285" name="直接连接符 284"/>
          <p:cNvCxnSpPr>
            <a:stCxn id="258" idx="2"/>
            <a:endCxn id="271" idx="0"/>
          </p:cNvCxnSpPr>
          <p:nvPr/>
        </p:nvCxnSpPr>
        <p:spPr>
          <a:xfrm flipH="1">
            <a:off x="4786051" y="1924838"/>
            <a:ext cx="1401481" cy="529910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286" name="直接连接符 285"/>
          <p:cNvCxnSpPr>
            <a:stCxn id="255" idx="2"/>
            <a:endCxn id="272" idx="0"/>
          </p:cNvCxnSpPr>
          <p:nvPr/>
        </p:nvCxnSpPr>
        <p:spPr>
          <a:xfrm>
            <a:off x="5081481" y="1924462"/>
            <a:ext cx="355979" cy="534709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sp>
        <p:nvSpPr>
          <p:cNvPr id="287" name="矩形 286"/>
          <p:cNvSpPr/>
          <p:nvPr/>
        </p:nvSpPr>
        <p:spPr>
          <a:xfrm>
            <a:off x="4465351" y="5990909"/>
            <a:ext cx="1165501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业务物理机</a:t>
            </a:r>
          </a:p>
        </p:txBody>
      </p:sp>
      <p:sp>
        <p:nvSpPr>
          <p:cNvPr id="294" name="矩形 293"/>
          <p:cNvSpPr/>
          <p:nvPr/>
        </p:nvSpPr>
        <p:spPr>
          <a:xfrm>
            <a:off x="2914051" y="6012629"/>
            <a:ext cx="951534" cy="292382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接入物理机</a:t>
            </a:r>
          </a:p>
        </p:txBody>
      </p:sp>
      <p:sp>
        <p:nvSpPr>
          <p:cNvPr id="295" name="矩形 294"/>
          <p:cNvSpPr/>
          <p:nvPr/>
        </p:nvSpPr>
        <p:spPr>
          <a:xfrm>
            <a:off x="2493808" y="6164335"/>
            <a:ext cx="3296089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云网关系统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6" name="矩形 295"/>
          <p:cNvSpPr/>
          <p:nvPr/>
        </p:nvSpPr>
        <p:spPr>
          <a:xfrm>
            <a:off x="6210671" y="6170573"/>
            <a:ext cx="1699822" cy="338548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MEC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业务系统</a:t>
            </a:r>
          </a:p>
        </p:txBody>
      </p:sp>
      <p:cxnSp>
        <p:nvCxnSpPr>
          <p:cNvPr id="297" name="直接连接符 296"/>
          <p:cNvCxnSpPr>
            <a:stCxn id="380" idx="0"/>
            <a:endCxn id="271" idx="2"/>
          </p:cNvCxnSpPr>
          <p:nvPr/>
        </p:nvCxnSpPr>
        <p:spPr>
          <a:xfrm flipH="1" flipV="1">
            <a:off x="4786051" y="2751537"/>
            <a:ext cx="536584" cy="47549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298" name="直接连接符 297"/>
          <p:cNvCxnSpPr>
            <a:stCxn id="263" idx="2"/>
            <a:endCxn id="260" idx="3"/>
          </p:cNvCxnSpPr>
          <p:nvPr/>
        </p:nvCxnSpPr>
        <p:spPr>
          <a:xfrm flipH="1">
            <a:off x="3882457" y="4314045"/>
            <a:ext cx="740215" cy="23176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99" name="直接连接符 298"/>
          <p:cNvCxnSpPr>
            <a:stCxn id="264" idx="2"/>
            <a:endCxn id="260" idx="3"/>
          </p:cNvCxnSpPr>
          <p:nvPr/>
        </p:nvCxnSpPr>
        <p:spPr>
          <a:xfrm flipH="1">
            <a:off x="3882457" y="4296462"/>
            <a:ext cx="1355217" cy="24935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01" name="直接连接符 300"/>
          <p:cNvCxnSpPr>
            <a:stCxn id="379" idx="0"/>
            <a:endCxn id="272" idx="2"/>
          </p:cNvCxnSpPr>
          <p:nvPr/>
        </p:nvCxnSpPr>
        <p:spPr>
          <a:xfrm flipV="1">
            <a:off x="4671226" y="2755960"/>
            <a:ext cx="766234" cy="466645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08" name="圆角矩形 48"/>
          <p:cNvSpPr/>
          <p:nvPr/>
        </p:nvSpPr>
        <p:spPr>
          <a:xfrm>
            <a:off x="2676736" y="5040062"/>
            <a:ext cx="1489076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09" name="Rectangle 43"/>
          <p:cNvSpPr>
            <a:spLocks noChangeArrowheads="1"/>
          </p:cNvSpPr>
          <p:nvPr/>
        </p:nvSpPr>
        <p:spPr bwMode="auto">
          <a:xfrm>
            <a:off x="2745204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0" name="Rectangle 43"/>
          <p:cNvSpPr>
            <a:spLocks noChangeArrowheads="1"/>
          </p:cNvSpPr>
          <p:nvPr/>
        </p:nvSpPr>
        <p:spPr bwMode="auto">
          <a:xfrm rot="5400000">
            <a:off x="2895649" y="5011304"/>
            <a:ext cx="316737" cy="60985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1" name="矩形 310"/>
          <p:cNvSpPr/>
          <p:nvPr/>
        </p:nvSpPr>
        <p:spPr>
          <a:xfrm>
            <a:off x="2864942" y="5080541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3142292" y="5080542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3" name="Rectangle 43"/>
          <p:cNvSpPr>
            <a:spLocks noChangeArrowheads="1"/>
          </p:cNvSpPr>
          <p:nvPr/>
        </p:nvSpPr>
        <p:spPr bwMode="auto">
          <a:xfrm rot="5400000">
            <a:off x="3630607" y="5015130"/>
            <a:ext cx="316737" cy="60985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4" name="矩形 313"/>
          <p:cNvSpPr/>
          <p:nvPr/>
        </p:nvSpPr>
        <p:spPr>
          <a:xfrm>
            <a:off x="3599900" y="5084367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5" name="矩形 314"/>
          <p:cNvSpPr/>
          <p:nvPr/>
        </p:nvSpPr>
        <p:spPr>
          <a:xfrm>
            <a:off x="3877250" y="5084368"/>
            <a:ext cx="107532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6" name="Rectangle 43"/>
          <p:cNvSpPr>
            <a:spLocks noChangeArrowheads="1"/>
          </p:cNvSpPr>
          <p:nvPr/>
        </p:nvSpPr>
        <p:spPr bwMode="auto">
          <a:xfrm>
            <a:off x="3091455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7" name="Rectangle 43"/>
          <p:cNvSpPr>
            <a:spLocks noChangeArrowheads="1"/>
          </p:cNvSpPr>
          <p:nvPr/>
        </p:nvSpPr>
        <p:spPr bwMode="auto">
          <a:xfrm>
            <a:off x="3437706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8" name="Rectangle 43"/>
          <p:cNvSpPr>
            <a:spLocks noChangeArrowheads="1"/>
          </p:cNvSpPr>
          <p:nvPr/>
        </p:nvSpPr>
        <p:spPr bwMode="auto">
          <a:xfrm>
            <a:off x="3783957" y="5539072"/>
            <a:ext cx="316737" cy="45183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9" name="圆角矩形 48"/>
          <p:cNvSpPr/>
          <p:nvPr/>
        </p:nvSpPr>
        <p:spPr>
          <a:xfrm>
            <a:off x="4334617" y="5040425"/>
            <a:ext cx="1214051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0" name="Rectangle 43"/>
          <p:cNvSpPr>
            <a:spLocks noChangeArrowheads="1"/>
          </p:cNvSpPr>
          <p:nvPr/>
        </p:nvSpPr>
        <p:spPr bwMode="auto">
          <a:xfrm rot="5400000">
            <a:off x="4779259" y="4944489"/>
            <a:ext cx="316737" cy="95210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业务</a:t>
            </a: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1" name="矩形 320"/>
          <p:cNvSpPr/>
          <p:nvPr/>
        </p:nvSpPr>
        <p:spPr>
          <a:xfrm>
            <a:off x="4577426" y="5184852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2" name="矩形 321"/>
          <p:cNvSpPr/>
          <p:nvPr/>
        </p:nvSpPr>
        <p:spPr>
          <a:xfrm>
            <a:off x="5167536" y="5179911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23" name="直接连接符 322"/>
          <p:cNvCxnSpPr>
            <a:stCxn id="308" idx="0"/>
            <a:endCxn id="260" idx="2"/>
          </p:cNvCxnSpPr>
          <p:nvPr/>
        </p:nvCxnSpPr>
        <p:spPr>
          <a:xfrm flipV="1">
            <a:off x="3421274" y="4669078"/>
            <a:ext cx="236688" cy="370984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24" name="直接连接符 323"/>
          <p:cNvCxnSpPr>
            <a:stCxn id="319" idx="0"/>
            <a:endCxn id="260" idx="2"/>
          </p:cNvCxnSpPr>
          <p:nvPr/>
        </p:nvCxnSpPr>
        <p:spPr>
          <a:xfrm flipH="1" flipV="1">
            <a:off x="3657962" y="4669078"/>
            <a:ext cx="1283681" cy="37134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25" name="直接连接符 324"/>
          <p:cNvCxnSpPr>
            <a:stCxn id="311" idx="0"/>
            <a:endCxn id="263" idx="2"/>
          </p:cNvCxnSpPr>
          <p:nvPr/>
        </p:nvCxnSpPr>
        <p:spPr>
          <a:xfrm flipV="1">
            <a:off x="2918708" y="4314045"/>
            <a:ext cx="1703964" cy="76649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6" name="直接连接符 325"/>
          <p:cNvCxnSpPr>
            <a:stCxn id="312" idx="0"/>
            <a:endCxn id="264" idx="2"/>
          </p:cNvCxnSpPr>
          <p:nvPr/>
        </p:nvCxnSpPr>
        <p:spPr>
          <a:xfrm flipV="1">
            <a:off x="3196058" y="4296462"/>
            <a:ext cx="2041616" cy="784080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7" name="直接连接符 326"/>
          <p:cNvCxnSpPr>
            <a:stCxn id="314" idx="0"/>
            <a:endCxn id="263" idx="2"/>
          </p:cNvCxnSpPr>
          <p:nvPr/>
        </p:nvCxnSpPr>
        <p:spPr>
          <a:xfrm flipV="1">
            <a:off x="3653666" y="4314045"/>
            <a:ext cx="969006" cy="770322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8" name="直接连接符 327"/>
          <p:cNvCxnSpPr>
            <a:stCxn id="321" idx="0"/>
            <a:endCxn id="263" idx="2"/>
          </p:cNvCxnSpPr>
          <p:nvPr/>
        </p:nvCxnSpPr>
        <p:spPr>
          <a:xfrm flipH="1" flipV="1">
            <a:off x="4622672" y="4314045"/>
            <a:ext cx="38694" cy="870807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9" name="直接连接符 328"/>
          <p:cNvCxnSpPr>
            <a:stCxn id="322" idx="0"/>
            <a:endCxn id="263" idx="2"/>
          </p:cNvCxnSpPr>
          <p:nvPr/>
        </p:nvCxnSpPr>
        <p:spPr>
          <a:xfrm flipH="1" flipV="1">
            <a:off x="4622672" y="4314045"/>
            <a:ext cx="628804" cy="86586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30" name="直接连接符 329"/>
          <p:cNvCxnSpPr>
            <a:stCxn id="315" idx="0"/>
            <a:endCxn id="264" idx="2"/>
          </p:cNvCxnSpPr>
          <p:nvPr/>
        </p:nvCxnSpPr>
        <p:spPr>
          <a:xfrm flipV="1">
            <a:off x="3931016" y="4296462"/>
            <a:ext cx="1306658" cy="787906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31" name="直接连接符 330"/>
          <p:cNvCxnSpPr>
            <a:stCxn id="321" idx="0"/>
            <a:endCxn id="264" idx="2"/>
          </p:cNvCxnSpPr>
          <p:nvPr/>
        </p:nvCxnSpPr>
        <p:spPr>
          <a:xfrm flipV="1">
            <a:off x="4661366" y="4296462"/>
            <a:ext cx="576308" cy="888390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32" name="直接连接符 331"/>
          <p:cNvCxnSpPr>
            <a:stCxn id="322" idx="0"/>
            <a:endCxn id="264" idx="2"/>
          </p:cNvCxnSpPr>
          <p:nvPr/>
        </p:nvCxnSpPr>
        <p:spPr>
          <a:xfrm flipH="1" flipV="1">
            <a:off x="5237674" y="4296462"/>
            <a:ext cx="13802" cy="883449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33" name="圆角矩形 48"/>
          <p:cNvSpPr/>
          <p:nvPr/>
        </p:nvSpPr>
        <p:spPr>
          <a:xfrm>
            <a:off x="6318982" y="5041381"/>
            <a:ext cx="1214051" cy="1012825"/>
          </a:xfrm>
          <a:prstGeom prst="roundRect">
            <a:avLst>
              <a:gd name="adj" fmla="val 8064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4" name="Rectangle 43"/>
          <p:cNvSpPr>
            <a:spLocks noChangeArrowheads="1"/>
          </p:cNvSpPr>
          <p:nvPr/>
        </p:nvSpPr>
        <p:spPr bwMode="auto">
          <a:xfrm rot="10800000">
            <a:off x="6398620" y="5201770"/>
            <a:ext cx="506171" cy="7595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NAS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5" name="矩形 334"/>
          <p:cNvSpPr/>
          <p:nvPr/>
        </p:nvSpPr>
        <p:spPr>
          <a:xfrm>
            <a:off x="6442383" y="5124126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6" name="矩形 335"/>
          <p:cNvSpPr/>
          <p:nvPr/>
        </p:nvSpPr>
        <p:spPr>
          <a:xfrm>
            <a:off x="6694959" y="5120710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7" name="Rectangle 43"/>
          <p:cNvSpPr>
            <a:spLocks noChangeArrowheads="1"/>
          </p:cNvSpPr>
          <p:nvPr/>
        </p:nvSpPr>
        <p:spPr bwMode="auto">
          <a:xfrm rot="10800000">
            <a:off x="6960920" y="5201770"/>
            <a:ext cx="506171" cy="7595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vert270"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云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NAS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8" name="矩形 337"/>
          <p:cNvSpPr/>
          <p:nvPr/>
        </p:nvSpPr>
        <p:spPr>
          <a:xfrm>
            <a:off x="7009230" y="5124126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9" name="矩形 338"/>
          <p:cNvSpPr/>
          <p:nvPr/>
        </p:nvSpPr>
        <p:spPr>
          <a:xfrm>
            <a:off x="7258750" y="5120710"/>
            <a:ext cx="167879" cy="7732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0" name="矩形 339"/>
          <p:cNvSpPr/>
          <p:nvPr/>
        </p:nvSpPr>
        <p:spPr>
          <a:xfrm>
            <a:off x="6332311" y="5992421"/>
            <a:ext cx="1165501" cy="292382"/>
          </a:xfrm>
          <a:prstGeom prst="rect">
            <a:avLst/>
          </a:prstGeom>
        </p:spPr>
        <p:txBody>
          <a:bodyPr wrap="squar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62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KVM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计算资源</a:t>
            </a:r>
          </a:p>
        </p:txBody>
      </p:sp>
      <p:pic>
        <p:nvPicPr>
          <p:cNvPr id="341" name="Picture 14" descr="应用控制网关(抽象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36" y="5982740"/>
            <a:ext cx="475885" cy="3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2" name="Picture 14" descr="应用控制网关(抽象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6242" y="5983852"/>
            <a:ext cx="475885" cy="3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43" name="直接连接符 342"/>
          <p:cNvCxnSpPr>
            <a:stCxn id="341" idx="0"/>
            <a:endCxn id="349" idx="2"/>
          </p:cNvCxnSpPr>
          <p:nvPr/>
        </p:nvCxnSpPr>
        <p:spPr>
          <a:xfrm flipV="1">
            <a:off x="306279" y="5459535"/>
            <a:ext cx="655207" cy="523205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44" name="直接连接符 343"/>
          <p:cNvCxnSpPr>
            <a:stCxn id="342" idx="0"/>
            <a:endCxn id="348" idx="2"/>
          </p:cNvCxnSpPr>
          <p:nvPr/>
        </p:nvCxnSpPr>
        <p:spPr>
          <a:xfrm flipH="1" flipV="1">
            <a:off x="310077" y="5455112"/>
            <a:ext cx="664108" cy="528740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45" name="Text Box 100"/>
          <p:cNvSpPr txBox="1">
            <a:spLocks noChangeArrowheads="1"/>
          </p:cNvSpPr>
          <p:nvPr/>
        </p:nvSpPr>
        <p:spPr bwMode="auto">
          <a:xfrm>
            <a:off x="732773" y="6215835"/>
            <a:ext cx="513874" cy="3090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121896" tIns="60948" rIns="121896" bIns="60948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OLT</a:t>
            </a:r>
          </a:p>
        </p:txBody>
      </p:sp>
      <p:sp>
        <p:nvSpPr>
          <p:cNvPr id="346" name="Text Box 100"/>
          <p:cNvSpPr txBox="1">
            <a:spLocks noChangeArrowheads="1"/>
          </p:cNvSpPr>
          <p:nvPr/>
        </p:nvSpPr>
        <p:spPr bwMode="auto">
          <a:xfrm>
            <a:off x="60697" y="6227735"/>
            <a:ext cx="513874" cy="3090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121896" tIns="60948" rIns="121896" bIns="60948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OLT</a:t>
            </a:r>
          </a:p>
        </p:txBody>
      </p:sp>
      <p:grpSp>
        <p:nvGrpSpPr>
          <p:cNvPr id="347" name="组合 346"/>
          <p:cNvGrpSpPr/>
          <p:nvPr/>
        </p:nvGrpSpPr>
        <p:grpSpPr>
          <a:xfrm>
            <a:off x="85581" y="5158323"/>
            <a:ext cx="1100400" cy="301212"/>
            <a:chOff x="1043608" y="3452989"/>
            <a:chExt cx="825300" cy="264043"/>
          </a:xfrm>
        </p:grpSpPr>
        <p:pic>
          <p:nvPicPr>
            <p:cNvPr id="348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50" name="直接连接符 349"/>
            <p:cNvCxnSpPr>
              <a:stCxn id="348" idx="3"/>
              <a:endCxn id="349" idx="1"/>
            </p:cNvCxnSpPr>
            <p:nvPr/>
          </p:nvCxnSpPr>
          <p:spPr>
            <a:xfrm>
              <a:off x="1380351" y="3583072"/>
              <a:ext cx="151814" cy="387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351" name="直接连接符 350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352" name="椭圆 351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353" name="直接连接符 352"/>
          <p:cNvCxnSpPr>
            <a:stCxn id="341" idx="0"/>
            <a:endCxn id="348" idx="2"/>
          </p:cNvCxnSpPr>
          <p:nvPr/>
        </p:nvCxnSpPr>
        <p:spPr>
          <a:xfrm flipV="1">
            <a:off x="306279" y="5455112"/>
            <a:ext cx="3798" cy="527628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54" name="直接连接符 353"/>
          <p:cNvCxnSpPr>
            <a:stCxn id="342" idx="0"/>
            <a:endCxn id="349" idx="2"/>
          </p:cNvCxnSpPr>
          <p:nvPr/>
        </p:nvCxnSpPr>
        <p:spPr>
          <a:xfrm flipH="1" flipV="1">
            <a:off x="961486" y="5459535"/>
            <a:ext cx="12699" cy="524317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55" name="矩形 354"/>
          <p:cNvSpPr/>
          <p:nvPr/>
        </p:nvSpPr>
        <p:spPr>
          <a:xfrm>
            <a:off x="1146240" y="5150374"/>
            <a:ext cx="751160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DCSW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56" name="直接连接符 355"/>
          <p:cNvCxnSpPr>
            <a:stCxn id="255" idx="2"/>
            <a:endCxn id="359" idx="0"/>
          </p:cNvCxnSpPr>
          <p:nvPr/>
        </p:nvCxnSpPr>
        <p:spPr>
          <a:xfrm flipH="1">
            <a:off x="305782" y="1924462"/>
            <a:ext cx="4775699" cy="2321750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357" name="直接连接符 356"/>
          <p:cNvCxnSpPr>
            <a:stCxn id="258" idx="2"/>
            <a:endCxn id="360" idx="0"/>
          </p:cNvCxnSpPr>
          <p:nvPr/>
        </p:nvCxnSpPr>
        <p:spPr>
          <a:xfrm flipH="1">
            <a:off x="957191" y="1924838"/>
            <a:ext cx="5230341" cy="2325797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grpSp>
        <p:nvGrpSpPr>
          <p:cNvPr id="358" name="组合 357"/>
          <p:cNvGrpSpPr/>
          <p:nvPr/>
        </p:nvGrpSpPr>
        <p:grpSpPr>
          <a:xfrm>
            <a:off x="81286" y="4246212"/>
            <a:ext cx="1100400" cy="301212"/>
            <a:chOff x="1043608" y="3452989"/>
            <a:chExt cx="825300" cy="264043"/>
          </a:xfrm>
        </p:grpSpPr>
        <p:pic>
          <p:nvPicPr>
            <p:cNvPr id="35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0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1" name="矩形 360"/>
          <p:cNvSpPr/>
          <p:nvPr/>
        </p:nvSpPr>
        <p:spPr>
          <a:xfrm>
            <a:off x="1197108" y="4219842"/>
            <a:ext cx="597271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MSE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62" name="直接连接符 361"/>
          <p:cNvCxnSpPr>
            <a:stCxn id="255" idx="2"/>
            <a:endCxn id="360" idx="0"/>
          </p:cNvCxnSpPr>
          <p:nvPr/>
        </p:nvCxnSpPr>
        <p:spPr>
          <a:xfrm flipH="1">
            <a:off x="957191" y="1924462"/>
            <a:ext cx="4124290" cy="2326173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363" name="直接连接符 362"/>
          <p:cNvCxnSpPr>
            <a:stCxn id="258" idx="2"/>
            <a:endCxn id="359" idx="0"/>
          </p:cNvCxnSpPr>
          <p:nvPr/>
        </p:nvCxnSpPr>
        <p:spPr>
          <a:xfrm flipH="1">
            <a:off x="305782" y="1924838"/>
            <a:ext cx="5881750" cy="2321374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364" name="直接连接符 363"/>
          <p:cNvCxnSpPr>
            <a:stCxn id="348" idx="0"/>
            <a:endCxn id="359" idx="2"/>
          </p:cNvCxnSpPr>
          <p:nvPr/>
        </p:nvCxnSpPr>
        <p:spPr>
          <a:xfrm flipH="1" flipV="1">
            <a:off x="305782" y="4543001"/>
            <a:ext cx="4295" cy="615322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65" name="直接连接符 364"/>
          <p:cNvCxnSpPr>
            <a:stCxn id="349" idx="0"/>
            <a:endCxn id="360" idx="2"/>
          </p:cNvCxnSpPr>
          <p:nvPr/>
        </p:nvCxnSpPr>
        <p:spPr>
          <a:xfrm flipH="1" flipV="1">
            <a:off x="957191" y="4547424"/>
            <a:ext cx="4295" cy="615322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66" name="直接连接符 365"/>
          <p:cNvCxnSpPr>
            <a:stCxn id="348" idx="0"/>
            <a:endCxn id="360" idx="2"/>
          </p:cNvCxnSpPr>
          <p:nvPr/>
        </p:nvCxnSpPr>
        <p:spPr>
          <a:xfrm flipV="1">
            <a:off x="310077" y="4547424"/>
            <a:ext cx="647114" cy="610899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67" name="直接连接符 366"/>
          <p:cNvCxnSpPr>
            <a:stCxn id="349" idx="0"/>
            <a:endCxn id="359" idx="2"/>
          </p:cNvCxnSpPr>
          <p:nvPr/>
        </p:nvCxnSpPr>
        <p:spPr>
          <a:xfrm flipH="1" flipV="1">
            <a:off x="305782" y="4543001"/>
            <a:ext cx="655704" cy="619745"/>
          </a:xfrm>
          <a:prstGeom prst="line">
            <a:avLst/>
          </a:prstGeom>
          <a:noFill/>
          <a:ln w="31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72" name="直接连接符 371"/>
          <p:cNvCxnSpPr>
            <a:stCxn id="333" idx="0"/>
            <a:endCxn id="260" idx="2"/>
          </p:cNvCxnSpPr>
          <p:nvPr/>
        </p:nvCxnSpPr>
        <p:spPr>
          <a:xfrm flipH="1" flipV="1">
            <a:off x="3657962" y="4669078"/>
            <a:ext cx="3268046" cy="372303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73" name="直接连接符 372"/>
          <p:cNvCxnSpPr>
            <a:stCxn id="335" idx="0"/>
            <a:endCxn id="263" idx="2"/>
          </p:cNvCxnSpPr>
          <p:nvPr/>
        </p:nvCxnSpPr>
        <p:spPr>
          <a:xfrm flipH="1" flipV="1">
            <a:off x="4622672" y="4314045"/>
            <a:ext cx="1903651" cy="81008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4" name="直接连接符 373"/>
          <p:cNvCxnSpPr>
            <a:stCxn id="338" idx="0"/>
            <a:endCxn id="263" idx="2"/>
          </p:cNvCxnSpPr>
          <p:nvPr/>
        </p:nvCxnSpPr>
        <p:spPr>
          <a:xfrm flipH="1" flipV="1">
            <a:off x="4622672" y="4314045"/>
            <a:ext cx="2470498" cy="810081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5" name="直接连接符 374"/>
          <p:cNvCxnSpPr>
            <a:stCxn id="336" idx="0"/>
            <a:endCxn id="264" idx="2"/>
          </p:cNvCxnSpPr>
          <p:nvPr/>
        </p:nvCxnSpPr>
        <p:spPr>
          <a:xfrm flipH="1" flipV="1">
            <a:off x="5237674" y="4296462"/>
            <a:ext cx="1541225" cy="8242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76" name="直接连接符 375"/>
          <p:cNvCxnSpPr>
            <a:stCxn id="339" idx="0"/>
            <a:endCxn id="264" idx="2"/>
          </p:cNvCxnSpPr>
          <p:nvPr/>
        </p:nvCxnSpPr>
        <p:spPr>
          <a:xfrm flipH="1" flipV="1">
            <a:off x="5237674" y="4296462"/>
            <a:ext cx="2105016" cy="8242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77" name="矩形 376"/>
          <p:cNvSpPr/>
          <p:nvPr/>
        </p:nvSpPr>
        <p:spPr>
          <a:xfrm>
            <a:off x="5437353" y="4023165"/>
            <a:ext cx="733527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S6900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378" name="组合 377"/>
          <p:cNvGrpSpPr/>
          <p:nvPr/>
        </p:nvGrpSpPr>
        <p:grpSpPr>
          <a:xfrm>
            <a:off x="4446730" y="3222605"/>
            <a:ext cx="1100400" cy="301212"/>
            <a:chOff x="1043608" y="3452989"/>
            <a:chExt cx="825300" cy="264043"/>
          </a:xfrm>
        </p:grpSpPr>
        <p:pic>
          <p:nvPicPr>
            <p:cNvPr id="379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0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2165" y="3456866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81" name="直接连接符 380"/>
            <p:cNvCxnSpPr>
              <a:stCxn id="379" idx="3"/>
              <a:endCxn id="380" idx="1"/>
            </p:cNvCxnSpPr>
            <p:nvPr/>
          </p:nvCxnSpPr>
          <p:spPr>
            <a:xfrm>
              <a:off x="1380351" y="3583072"/>
              <a:ext cx="151814" cy="3877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382" name="直接连接符 381"/>
            <p:cNvCxnSpPr/>
            <p:nvPr/>
          </p:nvCxnSpPr>
          <p:spPr>
            <a:xfrm>
              <a:off x="1273508" y="3530615"/>
              <a:ext cx="337918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383" name="椭圆 382"/>
            <p:cNvSpPr/>
            <p:nvPr/>
          </p:nvSpPr>
          <p:spPr>
            <a:xfrm>
              <a:off x="1436860" y="3478250"/>
              <a:ext cx="45719" cy="150534"/>
            </a:xfrm>
            <a:prstGeom prst="ellipse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62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384" name="矩形 383"/>
          <p:cNvSpPr/>
          <p:nvPr/>
        </p:nvSpPr>
        <p:spPr>
          <a:xfrm>
            <a:off x="5507389" y="3214656"/>
            <a:ext cx="751160" cy="323159"/>
          </a:xfrm>
          <a:prstGeom prst="rect">
            <a:avLst/>
          </a:prstGeom>
        </p:spPr>
        <p:txBody>
          <a:bodyPr wrap="none" lIns="121916" tIns="60957" rIns="121916" bIns="6095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DCSW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85" name="直接连接符 384"/>
          <p:cNvCxnSpPr>
            <a:stCxn id="263" idx="0"/>
            <a:endCxn id="379" idx="2"/>
          </p:cNvCxnSpPr>
          <p:nvPr/>
        </p:nvCxnSpPr>
        <p:spPr>
          <a:xfrm flipV="1">
            <a:off x="4622672" y="3519394"/>
            <a:ext cx="48554" cy="555534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cxnSp>
        <p:nvCxnSpPr>
          <p:cNvPr id="386" name="直接连接符 385"/>
          <p:cNvCxnSpPr>
            <a:stCxn id="264" idx="0"/>
            <a:endCxn id="379" idx="2"/>
          </p:cNvCxnSpPr>
          <p:nvPr/>
        </p:nvCxnSpPr>
        <p:spPr>
          <a:xfrm flipH="1" flipV="1">
            <a:off x="4671226" y="3519394"/>
            <a:ext cx="566448" cy="537951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cxnSp>
        <p:nvCxnSpPr>
          <p:cNvPr id="387" name="直接连接符 386"/>
          <p:cNvCxnSpPr>
            <a:endCxn id="380" idx="2"/>
          </p:cNvCxnSpPr>
          <p:nvPr/>
        </p:nvCxnSpPr>
        <p:spPr>
          <a:xfrm flipV="1">
            <a:off x="4626120" y="3523817"/>
            <a:ext cx="696515" cy="533528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cxnSp>
        <p:nvCxnSpPr>
          <p:cNvPr id="388" name="直接连接符 387"/>
          <p:cNvCxnSpPr>
            <a:stCxn id="264" idx="0"/>
            <a:endCxn id="380" idx="2"/>
          </p:cNvCxnSpPr>
          <p:nvPr/>
        </p:nvCxnSpPr>
        <p:spPr>
          <a:xfrm flipV="1">
            <a:off x="5237674" y="3523817"/>
            <a:ext cx="84961" cy="533528"/>
          </a:xfrm>
          <a:prstGeom prst="line">
            <a:avLst/>
          </a:prstGeom>
          <a:noFill/>
          <a:ln w="9525" cap="flat" cmpd="sng" algn="ctr">
            <a:solidFill>
              <a:srgbClr val="FFC060"/>
            </a:solidFill>
            <a:prstDash val="solid"/>
          </a:ln>
          <a:effectLst/>
        </p:spPr>
      </p:cxnSp>
      <p:cxnSp>
        <p:nvCxnSpPr>
          <p:cNvPr id="200" name="直接连接符 199"/>
          <p:cNvCxnSpPr/>
          <p:nvPr/>
        </p:nvCxnSpPr>
        <p:spPr>
          <a:xfrm>
            <a:off x="288072" y="1099638"/>
            <a:ext cx="1496709" cy="0"/>
          </a:xfrm>
          <a:prstGeom prst="line">
            <a:avLst/>
          </a:prstGeom>
          <a:ln w="50800">
            <a:solidFill>
              <a:srgbClr val="FF0000"/>
            </a:solidFill>
            <a:prstDash val="lgDash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文本框 200"/>
          <p:cNvSpPr txBox="1"/>
          <p:nvPr/>
        </p:nvSpPr>
        <p:spPr>
          <a:xfrm>
            <a:off x="1946413" y="899527"/>
            <a:ext cx="17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接入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Vxlan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隧道</a:t>
            </a:r>
          </a:p>
        </p:txBody>
      </p:sp>
      <p:sp>
        <p:nvSpPr>
          <p:cNvPr id="202" name="文本框 201"/>
          <p:cNvSpPr txBox="1"/>
          <p:nvPr/>
        </p:nvSpPr>
        <p:spPr>
          <a:xfrm>
            <a:off x="8380823" y="4543001"/>
            <a:ext cx="3728375" cy="1910395"/>
          </a:xfrm>
          <a:prstGeom prst="rect">
            <a:avLst/>
          </a:prstGeom>
          <a:noFill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286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3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用户获取地址报文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1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30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--&gt;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vSwitch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- (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vxlan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) 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Wingdings" panose="05000000000000000000" pitchFamily="2" charset="2"/>
              </a:rPr>
              <a:t>-&gt; DCSW --&gt;OLT</a:t>
            </a:r>
            <a:endParaRPr kumimoji="0" lang="en-US" altLang="zh-CN" sz="133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286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3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用户上网报文转发</a:t>
            </a:r>
          </a:p>
          <a:p>
            <a:pPr marL="71755" marR="0" lvl="1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30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OLT--&gt;DCSW - (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vxlan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) 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Wingdings" panose="05000000000000000000" pitchFamily="2" charset="2"/>
              </a:rPr>
              <a:t>-&gt;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vCPE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- ( </a:t>
            </a:r>
            <a:r>
              <a:rPr kumimoji="0" lang="en-US" altLang="zh-CN" sz="133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vxlan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) 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Wingdings" panose="05000000000000000000" pitchFamily="2" charset="2"/>
              </a:rPr>
              <a:t>-&gt;</a:t>
            </a:r>
            <a:r>
              <a: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DCSW--&gt;BRAS</a:t>
            </a:r>
          </a:p>
        </p:txBody>
      </p:sp>
      <p:sp>
        <p:nvSpPr>
          <p:cNvPr id="3" name="任意多边形: 形状 2"/>
          <p:cNvSpPr/>
          <p:nvPr/>
        </p:nvSpPr>
        <p:spPr>
          <a:xfrm>
            <a:off x="541259" y="1680852"/>
            <a:ext cx="5404798" cy="3709788"/>
          </a:xfrm>
          <a:custGeom>
            <a:avLst/>
            <a:gdLst>
              <a:gd name="connsiteX0" fmla="*/ 450634 w 5727625"/>
              <a:gd name="connsiteY0" fmla="*/ 3506056 h 3506056"/>
              <a:gd name="connsiteX1" fmla="*/ 497128 w 5727625"/>
              <a:gd name="connsiteY1" fmla="*/ 2529663 h 3506056"/>
              <a:gd name="connsiteX2" fmla="*/ 5503081 w 5727625"/>
              <a:gd name="connsiteY2" fmla="*/ 49934 h 3506056"/>
              <a:gd name="connsiteX3" fmla="*/ 4836654 w 5727625"/>
              <a:gd name="connsiteY3" fmla="*/ 933338 h 3506056"/>
              <a:gd name="connsiteX4" fmla="*/ 4619678 w 5727625"/>
              <a:gd name="connsiteY4" fmla="*/ 1723751 h 3506056"/>
              <a:gd name="connsiteX5" fmla="*/ 4077237 w 5727625"/>
              <a:gd name="connsiteY5" fmla="*/ 2467670 h 3506056"/>
              <a:gd name="connsiteX6" fmla="*/ 3240328 w 5727625"/>
              <a:gd name="connsiteY6" fmla="*/ 3227087 h 350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7625" h="3506056">
                <a:moveTo>
                  <a:pt x="450634" y="3506056"/>
                </a:moveTo>
                <a:cubicBezTo>
                  <a:pt x="52843" y="3305869"/>
                  <a:pt x="-344947" y="3105683"/>
                  <a:pt x="497128" y="2529663"/>
                </a:cubicBezTo>
                <a:cubicBezTo>
                  <a:pt x="1339203" y="1953643"/>
                  <a:pt x="4779827" y="315988"/>
                  <a:pt x="5503081" y="49934"/>
                </a:cubicBezTo>
                <a:cubicBezTo>
                  <a:pt x="6226335" y="-216120"/>
                  <a:pt x="4983888" y="654369"/>
                  <a:pt x="4836654" y="933338"/>
                </a:cubicBezTo>
                <a:cubicBezTo>
                  <a:pt x="4689420" y="1212307"/>
                  <a:pt x="4746248" y="1468029"/>
                  <a:pt x="4619678" y="1723751"/>
                </a:cubicBezTo>
                <a:cubicBezTo>
                  <a:pt x="4493109" y="1979473"/>
                  <a:pt x="4307129" y="2217114"/>
                  <a:pt x="4077237" y="2467670"/>
                </a:cubicBezTo>
                <a:cubicBezTo>
                  <a:pt x="3847345" y="2718226"/>
                  <a:pt x="3543836" y="2972656"/>
                  <a:pt x="3240328" y="3227087"/>
                </a:cubicBezTo>
              </a:path>
            </a:pathLst>
          </a:custGeom>
          <a:noFill/>
          <a:ln w="50800">
            <a:solidFill>
              <a:srgbClr val="FF0000"/>
            </a:solidFill>
            <a:prstDash val="lgDash"/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23" name="组合 122"/>
          <p:cNvGrpSpPr/>
          <p:nvPr/>
        </p:nvGrpSpPr>
        <p:grpSpPr>
          <a:xfrm>
            <a:off x="8165919" y="2483421"/>
            <a:ext cx="448991" cy="640436"/>
            <a:chOff x="1043608" y="3452989"/>
            <a:chExt cx="336743" cy="561407"/>
          </a:xfrm>
        </p:grpSpPr>
        <p:pic>
          <p:nvPicPr>
            <p:cNvPr id="124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452989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5" name="Picture 46" descr="中继器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3608" y="3754230"/>
              <a:ext cx="336743" cy="260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6" name="文本框 125"/>
          <p:cNvSpPr txBox="1"/>
          <p:nvPr/>
        </p:nvSpPr>
        <p:spPr>
          <a:xfrm>
            <a:off x="8685845" y="2688568"/>
            <a:ext cx="607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BRAS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27" name="直接连接符 126"/>
          <p:cNvCxnSpPr>
            <a:stCxn id="255" idx="2"/>
            <a:endCxn id="124" idx="1"/>
          </p:cNvCxnSpPr>
          <p:nvPr/>
        </p:nvCxnSpPr>
        <p:spPr>
          <a:xfrm>
            <a:off x="5081481" y="1924462"/>
            <a:ext cx="3084438" cy="707354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130" name="直接连接符 129"/>
          <p:cNvCxnSpPr>
            <a:stCxn id="255" idx="2"/>
            <a:endCxn id="125" idx="1"/>
          </p:cNvCxnSpPr>
          <p:nvPr/>
        </p:nvCxnSpPr>
        <p:spPr>
          <a:xfrm>
            <a:off x="5081481" y="1924462"/>
            <a:ext cx="3084438" cy="1051001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133" name="直接连接符 132"/>
          <p:cNvCxnSpPr>
            <a:endCxn id="124" idx="1"/>
          </p:cNvCxnSpPr>
          <p:nvPr/>
        </p:nvCxnSpPr>
        <p:spPr>
          <a:xfrm>
            <a:off x="6210672" y="1920039"/>
            <a:ext cx="1955247" cy="711777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136" name="直接连接符 135"/>
          <p:cNvCxnSpPr>
            <a:endCxn id="125" idx="1"/>
          </p:cNvCxnSpPr>
          <p:nvPr/>
        </p:nvCxnSpPr>
        <p:spPr>
          <a:xfrm>
            <a:off x="6210671" y="1912352"/>
            <a:ext cx="1955248" cy="1063111"/>
          </a:xfrm>
          <a:prstGeom prst="line">
            <a:avLst/>
          </a:prstGeom>
          <a:noFill/>
          <a:ln w="3175" cap="flat" cmpd="sng" algn="ctr">
            <a:solidFill>
              <a:srgbClr val="5454FF"/>
            </a:solidFill>
            <a:prstDash val="solid"/>
          </a:ln>
          <a:effectLst/>
        </p:spPr>
      </p:cxnSp>
      <p:cxnSp>
        <p:nvCxnSpPr>
          <p:cNvPr id="141" name="直接连接符 140"/>
          <p:cNvCxnSpPr/>
          <p:nvPr/>
        </p:nvCxnSpPr>
        <p:spPr>
          <a:xfrm>
            <a:off x="257950" y="1540128"/>
            <a:ext cx="1496709" cy="0"/>
          </a:xfrm>
          <a:prstGeom prst="line">
            <a:avLst/>
          </a:prstGeom>
          <a:ln w="50800">
            <a:solidFill>
              <a:srgbClr val="00B050"/>
            </a:solidFill>
            <a:prstDash val="lgDash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文本框 141"/>
          <p:cNvSpPr txBox="1"/>
          <p:nvPr/>
        </p:nvSpPr>
        <p:spPr>
          <a:xfrm>
            <a:off x="1916291" y="1340017"/>
            <a:ext cx="17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上网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Vxlan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隧道</a:t>
            </a:r>
          </a:p>
        </p:txBody>
      </p:sp>
      <p:sp>
        <p:nvSpPr>
          <p:cNvPr id="14" name="任意多边形: 形状 13"/>
          <p:cNvSpPr/>
          <p:nvPr/>
        </p:nvSpPr>
        <p:spPr>
          <a:xfrm>
            <a:off x="3821152" y="1894025"/>
            <a:ext cx="4520415" cy="3862963"/>
          </a:xfrm>
          <a:custGeom>
            <a:avLst/>
            <a:gdLst>
              <a:gd name="connsiteX0" fmla="*/ 125697 w 4520415"/>
              <a:gd name="connsiteY0" fmla="*/ 3862963 h 3862963"/>
              <a:gd name="connsiteX1" fmla="*/ 125697 w 4520415"/>
              <a:gd name="connsiteY1" fmla="*/ 3359110 h 3862963"/>
              <a:gd name="connsiteX2" fmla="*/ 1431983 w 4520415"/>
              <a:gd name="connsiteY2" fmla="*/ 2286089 h 3862963"/>
              <a:gd name="connsiteX3" fmla="*/ 1590603 w 4520415"/>
              <a:gd name="connsiteY3" fmla="*/ 1464995 h 3862963"/>
              <a:gd name="connsiteX4" fmla="*/ 1786546 w 4520415"/>
              <a:gd name="connsiteY4" fmla="*/ 737208 h 3862963"/>
              <a:gd name="connsiteX5" fmla="*/ 2551656 w 4520415"/>
              <a:gd name="connsiteY5" fmla="*/ 89 h 3862963"/>
              <a:gd name="connsiteX6" fmla="*/ 4520415 w 4520415"/>
              <a:gd name="connsiteY6" fmla="*/ 783861 h 3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20415" h="3862963">
                <a:moveTo>
                  <a:pt x="125697" y="3862963"/>
                </a:moveTo>
                <a:cubicBezTo>
                  <a:pt x="16840" y="3742442"/>
                  <a:pt x="-92017" y="3621922"/>
                  <a:pt x="125697" y="3359110"/>
                </a:cubicBezTo>
                <a:cubicBezTo>
                  <a:pt x="343411" y="3096298"/>
                  <a:pt x="1187832" y="2601775"/>
                  <a:pt x="1431983" y="2286089"/>
                </a:cubicBezTo>
                <a:cubicBezTo>
                  <a:pt x="1676134" y="1970403"/>
                  <a:pt x="1531509" y="1723142"/>
                  <a:pt x="1590603" y="1464995"/>
                </a:cubicBezTo>
                <a:cubicBezTo>
                  <a:pt x="1649697" y="1206848"/>
                  <a:pt x="1626371" y="981359"/>
                  <a:pt x="1786546" y="737208"/>
                </a:cubicBezTo>
                <a:cubicBezTo>
                  <a:pt x="1946722" y="493057"/>
                  <a:pt x="2096011" y="-7686"/>
                  <a:pt x="2551656" y="89"/>
                </a:cubicBezTo>
                <a:cubicBezTo>
                  <a:pt x="3007301" y="7864"/>
                  <a:pt x="3763858" y="395862"/>
                  <a:pt x="4520415" y="783861"/>
                </a:cubicBezTo>
              </a:path>
            </a:pathLst>
          </a:custGeom>
          <a:noFill/>
          <a:ln w="50800">
            <a:solidFill>
              <a:srgbClr val="00B050"/>
            </a:solidFill>
            <a:prstDash val="lgDash"/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2F6427-4AC7-4435-93DC-3AC0DDDFF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78" y="326078"/>
            <a:ext cx="10279070" cy="724680"/>
          </a:xfrm>
        </p:spPr>
        <p:txBody>
          <a:bodyPr/>
          <a:lstStyle/>
          <a:p>
            <a:r>
              <a:rPr kumimoji="1"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整体方案（</a:t>
            </a:r>
            <a:r>
              <a:rPr kumimoji="1"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vswitch</a:t>
            </a:r>
            <a:r>
              <a:rPr kumimoji="1"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流量调度关键技术点）</a:t>
            </a:r>
            <a:b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云形 5">
            <a:extLst>
              <a:ext uri="{FF2B5EF4-FFF2-40B4-BE49-F238E27FC236}">
                <a16:creationId xmlns:a16="http://schemas.microsoft.com/office/drawing/2014/main" id="{7C5C502C-84B3-44DC-9CE9-3F17C5410DEC}"/>
              </a:ext>
            </a:extLst>
          </p:cNvPr>
          <p:cNvSpPr/>
          <p:nvPr/>
        </p:nvSpPr>
        <p:spPr>
          <a:xfrm>
            <a:off x="98290" y="4686093"/>
            <a:ext cx="2290725" cy="187135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91">
            <a:extLst>
              <a:ext uri="{FF2B5EF4-FFF2-40B4-BE49-F238E27FC236}">
                <a16:creationId xmlns:a16="http://schemas.microsoft.com/office/drawing/2014/main" id="{B148117A-669E-4CB0-B945-BCC373B94FC8}"/>
              </a:ext>
            </a:extLst>
          </p:cNvPr>
          <p:cNvSpPr/>
          <p:nvPr/>
        </p:nvSpPr>
        <p:spPr>
          <a:xfrm>
            <a:off x="6181564" y="2318372"/>
            <a:ext cx="5239045" cy="1942336"/>
          </a:xfrm>
          <a:prstGeom prst="roundRect">
            <a:avLst>
              <a:gd name="adj" fmla="val 10048"/>
            </a:avLst>
          </a:prstGeom>
          <a:solidFill>
            <a:schemeClr val="tx1">
              <a:lumMod val="75000"/>
              <a:lumOff val="25000"/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" name="矩形: 圆角 64">
            <a:extLst>
              <a:ext uri="{FF2B5EF4-FFF2-40B4-BE49-F238E27FC236}">
                <a16:creationId xmlns:a16="http://schemas.microsoft.com/office/drawing/2014/main" id="{250E5770-C271-4166-B698-9BCB62A5FEAF}"/>
              </a:ext>
            </a:extLst>
          </p:cNvPr>
          <p:cNvSpPr/>
          <p:nvPr/>
        </p:nvSpPr>
        <p:spPr>
          <a:xfrm>
            <a:off x="1759185" y="2329870"/>
            <a:ext cx="2643759" cy="1599624"/>
          </a:xfrm>
          <a:prstGeom prst="roundRect">
            <a:avLst>
              <a:gd name="adj" fmla="val 10048"/>
            </a:avLst>
          </a:prstGeom>
          <a:solidFill>
            <a:schemeClr val="tx1">
              <a:lumMod val="75000"/>
              <a:lumOff val="25000"/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B813668-0F03-4996-A49B-A06A80CF5A64}"/>
              </a:ext>
            </a:extLst>
          </p:cNvPr>
          <p:cNvSpPr/>
          <p:nvPr/>
        </p:nvSpPr>
        <p:spPr>
          <a:xfrm>
            <a:off x="6383363" y="2433549"/>
            <a:ext cx="2175309" cy="14861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C29E0D1-A21B-4BB8-8D1C-BD584682AC31}"/>
              </a:ext>
            </a:extLst>
          </p:cNvPr>
          <p:cNvSpPr/>
          <p:nvPr/>
        </p:nvSpPr>
        <p:spPr>
          <a:xfrm>
            <a:off x="2124676" y="2424817"/>
            <a:ext cx="2175309" cy="13980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59D3AE1-1253-497C-AADB-1351A7E58E5C}"/>
              </a:ext>
            </a:extLst>
          </p:cNvPr>
          <p:cNvSpPr/>
          <p:nvPr/>
        </p:nvSpPr>
        <p:spPr>
          <a:xfrm>
            <a:off x="9113283" y="2471188"/>
            <a:ext cx="2175309" cy="13980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DEB4CD9-9598-4336-B086-B9FC7284972F}"/>
              </a:ext>
            </a:extLst>
          </p:cNvPr>
          <p:cNvSpPr/>
          <p:nvPr/>
        </p:nvSpPr>
        <p:spPr>
          <a:xfrm>
            <a:off x="2230150" y="3114327"/>
            <a:ext cx="1891198" cy="419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071FD93-D072-46B3-954F-9514DBE8F9EB}"/>
              </a:ext>
            </a:extLst>
          </p:cNvPr>
          <p:cNvSpPr/>
          <p:nvPr/>
        </p:nvSpPr>
        <p:spPr>
          <a:xfrm>
            <a:off x="2453406" y="3432880"/>
            <a:ext cx="191195" cy="251867"/>
          </a:xfrm>
          <a:prstGeom prst="rect">
            <a:avLst/>
          </a:prstGeom>
          <a:solidFill>
            <a:srgbClr val="C967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83F138B-724B-4D86-B2DE-363100F02D5D}"/>
              </a:ext>
            </a:extLst>
          </p:cNvPr>
          <p:cNvSpPr/>
          <p:nvPr/>
        </p:nvSpPr>
        <p:spPr>
          <a:xfrm>
            <a:off x="3701913" y="3432881"/>
            <a:ext cx="199988" cy="205654"/>
          </a:xfrm>
          <a:prstGeom prst="rect">
            <a:avLst/>
          </a:prstGeom>
          <a:solidFill>
            <a:srgbClr val="C967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25D3E56-61EC-4B4B-9A62-2248A4159CF7}"/>
              </a:ext>
            </a:extLst>
          </p:cNvPr>
          <p:cNvSpPr txBox="1"/>
          <p:nvPr/>
        </p:nvSpPr>
        <p:spPr>
          <a:xfrm>
            <a:off x="2398086" y="3153819"/>
            <a:ext cx="1672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">
                <a:cs typeface="+mn-ea"/>
              </a:defRPr>
            </a:lvl1pPr>
          </a:lstStyle>
          <a:p>
            <a:r>
              <a:rPr lang="en-US" altLang="zh-CN" sz="1600" b="1" dirty="0" err="1">
                <a:sym typeface="+mn-lt"/>
              </a:rPr>
              <a:t>vSwitch</a:t>
            </a:r>
            <a:r>
              <a:rPr lang="zh-CN" altLang="en-US" sz="1600" b="1" dirty="0">
                <a:sym typeface="+mn-lt"/>
              </a:rPr>
              <a:t>（接入）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899A18B-CBDA-4F82-9DE6-4FD9839D876F}"/>
              </a:ext>
            </a:extLst>
          </p:cNvPr>
          <p:cNvSpPr/>
          <p:nvPr/>
        </p:nvSpPr>
        <p:spPr>
          <a:xfrm>
            <a:off x="2212757" y="2573363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>
                <a:cs typeface="+mn-ea"/>
                <a:sym typeface="+mn-lt"/>
              </a:rPr>
              <a:t>vCPE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B9084823-66FD-497B-8665-E25C9308AFEB}"/>
              </a:ext>
            </a:extLst>
          </p:cNvPr>
          <p:cNvSpPr/>
          <p:nvPr/>
        </p:nvSpPr>
        <p:spPr>
          <a:xfrm>
            <a:off x="270675" y="5336573"/>
            <a:ext cx="662240" cy="5871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/>
                </a:solidFill>
                <a:cs typeface="+mn-ea"/>
                <a:sym typeface="+mn-lt"/>
              </a:rPr>
              <a:t>家庭</a:t>
            </a:r>
            <a:r>
              <a:rPr lang="en-US" altLang="zh-CN" sz="1100" dirty="0">
                <a:solidFill>
                  <a:schemeClr val="tx1"/>
                </a:solidFill>
                <a:cs typeface="+mn-ea"/>
                <a:sym typeface="+mn-lt"/>
              </a:rPr>
              <a:t>1</a:t>
            </a:r>
            <a:endParaRPr lang="zh-CN" altLang="en-US" sz="11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A36D3140-9746-4812-ACCF-8E3B316FFB2C}"/>
              </a:ext>
            </a:extLst>
          </p:cNvPr>
          <p:cNvSpPr/>
          <p:nvPr/>
        </p:nvSpPr>
        <p:spPr>
          <a:xfrm>
            <a:off x="983160" y="5360095"/>
            <a:ext cx="662240" cy="5871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>
                <a:solidFill>
                  <a:schemeClr val="tx1"/>
                </a:solidFill>
                <a:cs typeface="+mn-ea"/>
                <a:sym typeface="+mn-lt"/>
              </a:rPr>
              <a:t>家庭</a:t>
            </a:r>
            <a:r>
              <a:rPr lang="en-US" altLang="zh-CN" sz="1100">
                <a:solidFill>
                  <a:schemeClr val="tx1"/>
                </a:solidFill>
                <a:cs typeface="+mn-ea"/>
                <a:sym typeface="+mn-lt"/>
              </a:rPr>
              <a:t>…</a:t>
            </a:r>
            <a:endParaRPr lang="zh-CN" altLang="en-US" sz="11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88C2994-1A93-4123-814F-CA172FF619DF}"/>
              </a:ext>
            </a:extLst>
          </p:cNvPr>
          <p:cNvSpPr/>
          <p:nvPr/>
        </p:nvSpPr>
        <p:spPr>
          <a:xfrm>
            <a:off x="6626468" y="3066229"/>
            <a:ext cx="1689100" cy="419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AE6B2C3-903E-4854-BE14-050878B57BAB}"/>
              </a:ext>
            </a:extLst>
          </p:cNvPr>
          <p:cNvSpPr/>
          <p:nvPr/>
        </p:nvSpPr>
        <p:spPr>
          <a:xfrm>
            <a:off x="6760877" y="3384783"/>
            <a:ext cx="127000" cy="206380"/>
          </a:xfrm>
          <a:prstGeom prst="rect">
            <a:avLst/>
          </a:prstGeom>
          <a:solidFill>
            <a:srgbClr val="C967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C041C5D-C9A4-4391-A570-BCED12630CB3}"/>
              </a:ext>
            </a:extLst>
          </p:cNvPr>
          <p:cNvSpPr/>
          <p:nvPr/>
        </p:nvSpPr>
        <p:spPr>
          <a:xfrm>
            <a:off x="8018177" y="3384783"/>
            <a:ext cx="127000" cy="206380"/>
          </a:xfrm>
          <a:prstGeom prst="rect">
            <a:avLst/>
          </a:prstGeom>
          <a:solidFill>
            <a:srgbClr val="C967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8EAD719-EEED-4DEF-AA92-12C6F2E01BAB}"/>
              </a:ext>
            </a:extLst>
          </p:cNvPr>
          <p:cNvSpPr txBox="1"/>
          <p:nvPr/>
        </p:nvSpPr>
        <p:spPr>
          <a:xfrm>
            <a:off x="6742452" y="3132149"/>
            <a:ext cx="16369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 b="1" dirty="0" err="1">
                <a:cs typeface="+mn-ea"/>
                <a:sym typeface="+mn-lt"/>
              </a:rPr>
              <a:t>vSwitch</a:t>
            </a:r>
            <a:r>
              <a:rPr lang="zh-CN" altLang="en-US" sz="1200" b="1" dirty="0">
                <a:cs typeface="+mn-ea"/>
                <a:sym typeface="+mn-lt"/>
              </a:rPr>
              <a:t>（存储业务）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98AAC37-33DC-4C7E-A8C4-375C111F460B}"/>
              </a:ext>
            </a:extLst>
          </p:cNvPr>
          <p:cNvSpPr/>
          <p:nvPr/>
        </p:nvSpPr>
        <p:spPr>
          <a:xfrm>
            <a:off x="7527066" y="2526204"/>
            <a:ext cx="788502" cy="43419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NAT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EFC9F2C4-8DD1-417A-AE82-8C01D207F797}"/>
              </a:ext>
            </a:extLst>
          </p:cNvPr>
          <p:cNvSpPr/>
          <p:nvPr/>
        </p:nvSpPr>
        <p:spPr>
          <a:xfrm>
            <a:off x="9853522" y="2786607"/>
            <a:ext cx="1237530" cy="713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err="1">
                <a:cs typeface="+mn-ea"/>
                <a:sym typeface="+mn-lt"/>
              </a:rPr>
              <a:t>vNAS</a:t>
            </a:r>
            <a:endParaRPr lang="zh-CN" altLang="en-US" sz="2000" dirty="0">
              <a:cs typeface="+mn-ea"/>
              <a:sym typeface="+mn-lt"/>
            </a:endParaRPr>
          </a:p>
        </p:txBody>
      </p:sp>
      <p:cxnSp>
        <p:nvCxnSpPr>
          <p:cNvPr id="25" name="连接符: 肘形 39">
            <a:extLst>
              <a:ext uri="{FF2B5EF4-FFF2-40B4-BE49-F238E27FC236}">
                <a16:creationId xmlns:a16="http://schemas.microsoft.com/office/drawing/2014/main" id="{B8AAD5BC-B66E-4978-8630-D624E6358400}"/>
              </a:ext>
            </a:extLst>
          </p:cNvPr>
          <p:cNvCxnSpPr>
            <a:stCxn id="14" idx="2"/>
            <a:endCxn id="20" idx="2"/>
          </p:cNvCxnSpPr>
          <p:nvPr/>
        </p:nvCxnSpPr>
        <p:spPr>
          <a:xfrm rot="5400000" flipH="1" flipV="1">
            <a:off x="5289456" y="2103614"/>
            <a:ext cx="47372" cy="3022470"/>
          </a:xfrm>
          <a:prstGeom prst="bentConnector3">
            <a:avLst>
              <a:gd name="adj1" fmla="val -482564"/>
            </a:avLst>
          </a:prstGeom>
          <a:ln w="25400">
            <a:solidFill>
              <a:schemeClr val="tx1">
                <a:lumMod val="95000"/>
                <a:lumOff val="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连接符: 肘形 41">
            <a:extLst>
              <a:ext uri="{FF2B5EF4-FFF2-40B4-BE49-F238E27FC236}">
                <a16:creationId xmlns:a16="http://schemas.microsoft.com/office/drawing/2014/main" id="{224EE54A-D154-4355-BBCA-855C2D47687B}"/>
              </a:ext>
            </a:extLst>
          </p:cNvPr>
          <p:cNvCxnSpPr>
            <a:stCxn id="23" idx="3"/>
            <a:endCxn id="21" idx="2"/>
          </p:cNvCxnSpPr>
          <p:nvPr/>
        </p:nvCxnSpPr>
        <p:spPr>
          <a:xfrm flipH="1">
            <a:off x="8081677" y="2743300"/>
            <a:ext cx="233891" cy="847863"/>
          </a:xfrm>
          <a:prstGeom prst="bentConnector4">
            <a:avLst>
              <a:gd name="adj1" fmla="val -43439"/>
              <a:gd name="adj2" fmla="val 126962"/>
            </a:avLst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连接符: 肘形 45">
            <a:extLst>
              <a:ext uri="{FF2B5EF4-FFF2-40B4-BE49-F238E27FC236}">
                <a16:creationId xmlns:a16="http://schemas.microsoft.com/office/drawing/2014/main" id="{CB3DE33D-2713-471B-8295-F9AA1031033A}"/>
              </a:ext>
            </a:extLst>
          </p:cNvPr>
          <p:cNvCxnSpPr>
            <a:stCxn id="23" idx="0"/>
            <a:endCxn id="11" idx="1"/>
          </p:cNvCxnSpPr>
          <p:nvPr/>
        </p:nvCxnSpPr>
        <p:spPr>
          <a:xfrm rot="16200000" flipH="1">
            <a:off x="8195300" y="2252221"/>
            <a:ext cx="644000" cy="1191966"/>
          </a:xfrm>
          <a:prstGeom prst="bentConnector4">
            <a:avLst>
              <a:gd name="adj1" fmla="val -26529"/>
              <a:gd name="adj2" fmla="val 66538"/>
            </a:avLst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27884175-F6C3-4D9C-A9F8-79CEBA4F01DC}"/>
              </a:ext>
            </a:extLst>
          </p:cNvPr>
          <p:cNvSpPr txBox="1"/>
          <p:nvPr/>
        </p:nvSpPr>
        <p:spPr>
          <a:xfrm>
            <a:off x="98290" y="5923714"/>
            <a:ext cx="90601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 dirty="0">
                <a:cs typeface="+mn-ea"/>
                <a:sym typeface="+mn-lt"/>
              </a:rPr>
              <a:t>192.168.10.2</a:t>
            </a:r>
            <a:endParaRPr lang="zh-CN" altLang="en-US" sz="1050" dirty="0">
              <a:cs typeface="+mn-ea"/>
              <a:sym typeface="+mn-lt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3D35B4B-31AD-4452-BA5A-EBF37843167F}"/>
              </a:ext>
            </a:extLst>
          </p:cNvPr>
          <p:cNvSpPr txBox="1"/>
          <p:nvPr/>
        </p:nvSpPr>
        <p:spPr>
          <a:xfrm>
            <a:off x="1029667" y="5923714"/>
            <a:ext cx="90601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cs typeface="+mn-ea"/>
                <a:sym typeface="+mn-lt"/>
              </a:rPr>
              <a:t>192.168.11.2</a:t>
            </a:r>
            <a:endParaRPr lang="zh-CN" altLang="en-US" sz="1050" dirty="0">
              <a:cs typeface="+mn-ea"/>
              <a:sym typeface="+mn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E6100C13-238E-45CC-9E1C-E81FCC2E7728}"/>
              </a:ext>
            </a:extLst>
          </p:cNvPr>
          <p:cNvSpPr/>
          <p:nvPr/>
        </p:nvSpPr>
        <p:spPr>
          <a:xfrm rot="5400000">
            <a:off x="9045363" y="3067015"/>
            <a:ext cx="127000" cy="206380"/>
          </a:xfrm>
          <a:prstGeom prst="rect">
            <a:avLst/>
          </a:prstGeom>
          <a:solidFill>
            <a:srgbClr val="C967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82F6DBC9-624A-414C-967F-3EFFA14124E0}"/>
              </a:ext>
            </a:extLst>
          </p:cNvPr>
          <p:cNvSpPr/>
          <p:nvPr/>
        </p:nvSpPr>
        <p:spPr>
          <a:xfrm>
            <a:off x="8701202" y="3275243"/>
            <a:ext cx="8226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 dirty="0">
                <a:cs typeface="+mn-ea"/>
                <a:sym typeface="+mn-lt"/>
              </a:rPr>
              <a:t>172.16.8.2</a:t>
            </a:r>
            <a:endParaRPr lang="zh-CN" altLang="en-US" sz="1050" dirty="0">
              <a:cs typeface="+mn-ea"/>
              <a:sym typeface="+mn-lt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9265674-1363-4D64-8C40-9D7AA6FB8AD7}"/>
              </a:ext>
            </a:extLst>
          </p:cNvPr>
          <p:cNvSpPr txBox="1"/>
          <p:nvPr/>
        </p:nvSpPr>
        <p:spPr>
          <a:xfrm>
            <a:off x="4915402" y="3776267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cs typeface="+mn-ea"/>
                <a:sym typeface="+mn-lt"/>
              </a:rPr>
              <a:t>vXLAN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5F315BBD-2194-422B-8D0B-10A6E8D80F44}"/>
              </a:ext>
            </a:extLst>
          </p:cNvPr>
          <p:cNvSpPr txBox="1"/>
          <p:nvPr/>
        </p:nvSpPr>
        <p:spPr>
          <a:xfrm>
            <a:off x="3030431" y="446722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cs typeface="+mn-ea"/>
                <a:sym typeface="+mn-lt"/>
              </a:rPr>
              <a:t>vXLAN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D009F36-F3AF-4A79-92E6-320B2E659752}"/>
              </a:ext>
            </a:extLst>
          </p:cNvPr>
          <p:cNvSpPr/>
          <p:nvPr/>
        </p:nvSpPr>
        <p:spPr>
          <a:xfrm>
            <a:off x="6626468" y="2526203"/>
            <a:ext cx="554611" cy="434191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代理</a:t>
            </a:r>
          </a:p>
        </p:txBody>
      </p:sp>
      <p:sp>
        <p:nvSpPr>
          <p:cNvPr id="35" name="矩形: 圆角 3">
            <a:extLst>
              <a:ext uri="{FF2B5EF4-FFF2-40B4-BE49-F238E27FC236}">
                <a16:creationId xmlns:a16="http://schemas.microsoft.com/office/drawing/2014/main" id="{D44F4431-407D-46EC-8EB3-0558A0EC14B7}"/>
              </a:ext>
            </a:extLst>
          </p:cNvPr>
          <p:cNvSpPr/>
          <p:nvPr/>
        </p:nvSpPr>
        <p:spPr>
          <a:xfrm>
            <a:off x="1759186" y="1186787"/>
            <a:ext cx="9331866" cy="582503"/>
          </a:xfrm>
          <a:prstGeom prst="roundRect">
            <a:avLst/>
          </a:prstGeom>
          <a:solidFill>
            <a:schemeClr val="tx1">
              <a:lumMod val="75000"/>
              <a:lumOff val="25000"/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云网</a:t>
            </a:r>
            <a:r>
              <a:rPr lang="zh-CN" altLang="en-US">
                <a:cs typeface="+mn-ea"/>
                <a:sym typeface="+mn-lt"/>
              </a:rPr>
              <a:t>中台</a:t>
            </a:r>
            <a:r>
              <a:rPr lang="en-US" altLang="zh-CN">
                <a:cs typeface="+mn-ea"/>
                <a:sym typeface="+mn-lt"/>
              </a:rPr>
              <a:t>(</a:t>
            </a:r>
            <a:r>
              <a:rPr lang="zh-CN" altLang="en-US">
                <a:cs typeface="+mn-ea"/>
                <a:sym typeface="+mn-lt"/>
              </a:rPr>
              <a:t>控制器</a:t>
            </a:r>
            <a:r>
              <a:rPr lang="en-US" altLang="zh-CN">
                <a:cs typeface="+mn-ea"/>
                <a:sym typeface="+mn-lt"/>
              </a:rPr>
              <a:t>)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36" name="连接符: 肘形 14">
            <a:extLst>
              <a:ext uri="{FF2B5EF4-FFF2-40B4-BE49-F238E27FC236}">
                <a16:creationId xmlns:a16="http://schemas.microsoft.com/office/drawing/2014/main" id="{5CB13B5C-5CF7-41FB-BF57-0E3B9B2F374D}"/>
              </a:ext>
            </a:extLst>
          </p:cNvPr>
          <p:cNvCxnSpPr>
            <a:endCxn id="12" idx="3"/>
          </p:cNvCxnSpPr>
          <p:nvPr/>
        </p:nvCxnSpPr>
        <p:spPr>
          <a:xfrm rot="16200000" flipH="1">
            <a:off x="3206383" y="2408912"/>
            <a:ext cx="1546982" cy="282948"/>
          </a:xfrm>
          <a:prstGeom prst="bentConnector4">
            <a:avLst>
              <a:gd name="adj1" fmla="val 43227"/>
              <a:gd name="adj2" fmla="val 180792"/>
            </a:avLst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4">
            <a:extLst>
              <a:ext uri="{FF2B5EF4-FFF2-40B4-BE49-F238E27FC236}">
                <a16:creationId xmlns:a16="http://schemas.microsoft.com/office/drawing/2014/main" id="{1418D5BE-8CD7-4B7E-8A55-A8510A107101}"/>
              </a:ext>
            </a:extLst>
          </p:cNvPr>
          <p:cNvSpPr txBox="1"/>
          <p:nvPr/>
        </p:nvSpPr>
        <p:spPr>
          <a:xfrm>
            <a:off x="3952405" y="1688398"/>
            <a:ext cx="1390003" cy="553998"/>
          </a:xfrm>
          <a:prstGeom prst="rect">
            <a:avLst/>
          </a:prstGeom>
          <a:solidFill>
            <a:schemeClr val="accent4">
              <a:lumMod val="60000"/>
              <a:lumOff val="40000"/>
              <a:alpha val="54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buFontTx/>
              <a:defRPr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zh-CN" altLang="en-US" sz="1000" dirty="0">
                <a:latin typeface="+mn-lt"/>
                <a:ea typeface="+mn-ea"/>
                <a:cs typeface="+mn-ea"/>
                <a:sym typeface="+mn-lt"/>
              </a:rPr>
              <a:t>下发配置：</a:t>
            </a:r>
            <a:endParaRPr lang="en-US" altLang="zh-CN" sz="1000" dirty="0">
              <a:latin typeface="+mn-lt"/>
              <a:ea typeface="+mn-ea"/>
              <a:cs typeface="+mn-ea"/>
              <a:sym typeface="+mn-lt"/>
            </a:endParaRPr>
          </a:p>
          <a:p>
            <a:r>
              <a:rPr lang="en-US" altLang="zh-CN" sz="1000" dirty="0">
                <a:latin typeface="+mn-lt"/>
                <a:ea typeface="+mn-ea"/>
                <a:cs typeface="+mn-ea"/>
                <a:sym typeface="+mn-lt"/>
              </a:rPr>
              <a:t>1.Vni+qinq+vcpe</a:t>
            </a:r>
          </a:p>
          <a:p>
            <a:r>
              <a:rPr lang="en-US" altLang="zh-CN" sz="1000" dirty="0">
                <a:latin typeface="+mn-lt"/>
                <a:ea typeface="+mn-ea"/>
                <a:cs typeface="+mn-ea"/>
                <a:sym typeface="+mn-lt"/>
              </a:rPr>
              <a:t>2.</a:t>
            </a:r>
            <a:r>
              <a:rPr lang="zh-CN" altLang="en-US" sz="1000" dirty="0">
                <a:latin typeface="+mn-lt"/>
                <a:ea typeface="+mn-ea"/>
                <a:cs typeface="+mn-ea"/>
                <a:sym typeface="+mn-lt"/>
              </a:rPr>
              <a:t>入</a:t>
            </a:r>
            <a:r>
              <a:rPr lang="en-US" altLang="zh-CN" sz="1000" dirty="0" err="1">
                <a:latin typeface="+mn-lt"/>
                <a:ea typeface="+mn-ea"/>
                <a:cs typeface="+mn-ea"/>
                <a:sym typeface="+mn-lt"/>
              </a:rPr>
              <a:t>vni</a:t>
            </a:r>
            <a:r>
              <a:rPr lang="en-US" altLang="zh-CN" sz="1000" dirty="0">
                <a:latin typeface="+mn-lt"/>
                <a:ea typeface="+mn-ea"/>
                <a:cs typeface="+mn-ea"/>
                <a:sym typeface="+mn-lt"/>
              </a:rPr>
              <a:t>-&gt;</a:t>
            </a:r>
            <a:r>
              <a:rPr lang="zh-CN" altLang="en-US" sz="1000" dirty="0">
                <a:latin typeface="+mn-lt"/>
                <a:ea typeface="+mn-ea"/>
                <a:cs typeface="+mn-ea"/>
                <a:sym typeface="+mn-lt"/>
              </a:rPr>
              <a:t>出</a:t>
            </a:r>
            <a:r>
              <a:rPr lang="en-US" altLang="zh-CN" sz="1000" dirty="0" err="1">
                <a:latin typeface="+mn-lt"/>
                <a:ea typeface="+mn-ea"/>
                <a:cs typeface="+mn-ea"/>
                <a:sym typeface="+mn-lt"/>
              </a:rPr>
              <a:t>vni</a:t>
            </a:r>
            <a:r>
              <a:rPr lang="en-US" altLang="zh-CN" sz="1000" dirty="0">
                <a:latin typeface="+mn-lt"/>
                <a:ea typeface="+mn-ea"/>
                <a:cs typeface="+mn-ea"/>
                <a:sym typeface="+mn-lt"/>
              </a:rPr>
              <a:t>+</a:t>
            </a:r>
            <a:r>
              <a:rPr lang="zh-CN" altLang="en-US" sz="1000" dirty="0">
                <a:latin typeface="+mn-lt"/>
                <a:ea typeface="+mn-ea"/>
                <a:cs typeface="+mn-ea"/>
                <a:sym typeface="+mn-lt"/>
              </a:rPr>
              <a:t>隧道</a:t>
            </a:r>
            <a:endParaRPr lang="en-US" altLang="zh-CN" sz="1000" dirty="0"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38" name="连接符: 肘形 53">
            <a:extLst>
              <a:ext uri="{FF2B5EF4-FFF2-40B4-BE49-F238E27FC236}">
                <a16:creationId xmlns:a16="http://schemas.microsoft.com/office/drawing/2014/main" id="{DEECDA82-86AD-4202-AA94-274DEFCB88C9}"/>
              </a:ext>
            </a:extLst>
          </p:cNvPr>
          <p:cNvCxnSpPr>
            <a:endCxn id="19" idx="1"/>
          </p:cNvCxnSpPr>
          <p:nvPr/>
        </p:nvCxnSpPr>
        <p:spPr>
          <a:xfrm rot="16200000" flipH="1">
            <a:off x="5428319" y="2077630"/>
            <a:ext cx="1506490" cy="889807"/>
          </a:xfrm>
          <a:prstGeom prst="bentConnector2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4">
            <a:extLst>
              <a:ext uri="{FF2B5EF4-FFF2-40B4-BE49-F238E27FC236}">
                <a16:creationId xmlns:a16="http://schemas.microsoft.com/office/drawing/2014/main" id="{A09BCC20-7F13-4014-A99F-05F9CB16765D}"/>
              </a:ext>
            </a:extLst>
          </p:cNvPr>
          <p:cNvSpPr txBox="1"/>
          <p:nvPr/>
        </p:nvSpPr>
        <p:spPr>
          <a:xfrm>
            <a:off x="4776227" y="2471758"/>
            <a:ext cx="1406154" cy="40011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buFontTx/>
              <a:defRPr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zh-CN" altLang="en-US" sz="1000" dirty="0">
                <a:latin typeface="+mn-lt"/>
                <a:ea typeface="+mn-ea"/>
                <a:cs typeface="+mn-ea"/>
                <a:sym typeface="+mn-lt"/>
              </a:rPr>
              <a:t>下发配置：</a:t>
            </a:r>
            <a:endParaRPr lang="en-US" altLang="zh-CN" sz="1000" dirty="0">
              <a:latin typeface="+mn-lt"/>
              <a:ea typeface="+mn-ea"/>
              <a:cs typeface="+mn-ea"/>
              <a:sym typeface="+mn-lt"/>
            </a:endParaRPr>
          </a:p>
          <a:p>
            <a:r>
              <a:rPr lang="zh-CN" altLang="en-US" sz="1000" dirty="0">
                <a:latin typeface="+mn-lt"/>
                <a:ea typeface="+mn-ea"/>
                <a:cs typeface="+mn-ea"/>
                <a:sym typeface="+mn-lt"/>
              </a:rPr>
              <a:t>业务</a:t>
            </a:r>
            <a:r>
              <a:rPr lang="en-US" altLang="zh-CN" sz="1000" dirty="0" err="1">
                <a:latin typeface="+mn-lt"/>
                <a:ea typeface="+mn-ea"/>
                <a:cs typeface="+mn-ea"/>
                <a:sym typeface="+mn-lt"/>
              </a:rPr>
              <a:t>vswitch</a:t>
            </a:r>
            <a:r>
              <a:rPr lang="zh-CN" altLang="en-US" sz="1000" dirty="0">
                <a:latin typeface="+mn-lt"/>
                <a:ea typeface="+mn-ea"/>
                <a:cs typeface="+mn-ea"/>
                <a:sym typeface="+mn-lt"/>
              </a:rPr>
              <a:t>转发策略</a:t>
            </a:r>
          </a:p>
        </p:txBody>
      </p:sp>
      <p:cxnSp>
        <p:nvCxnSpPr>
          <p:cNvPr id="40" name="连接符: 肘形 59">
            <a:extLst>
              <a:ext uri="{FF2B5EF4-FFF2-40B4-BE49-F238E27FC236}">
                <a16:creationId xmlns:a16="http://schemas.microsoft.com/office/drawing/2014/main" id="{9F918C4C-80A1-4A48-B3F8-66BDD3D4F0E8}"/>
              </a:ext>
            </a:extLst>
          </p:cNvPr>
          <p:cNvCxnSpPr>
            <a:endCxn id="23" idx="1"/>
          </p:cNvCxnSpPr>
          <p:nvPr/>
        </p:nvCxnSpPr>
        <p:spPr>
          <a:xfrm rot="16200000" flipH="1">
            <a:off x="6896816" y="2113050"/>
            <a:ext cx="954284" cy="306216"/>
          </a:xfrm>
          <a:prstGeom prst="bentConnector2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">
            <a:extLst>
              <a:ext uri="{FF2B5EF4-FFF2-40B4-BE49-F238E27FC236}">
                <a16:creationId xmlns:a16="http://schemas.microsoft.com/office/drawing/2014/main" id="{7A85E9AD-F323-4D93-8890-69D12D24BAD5}"/>
              </a:ext>
            </a:extLst>
          </p:cNvPr>
          <p:cNvSpPr txBox="1"/>
          <p:nvPr/>
        </p:nvSpPr>
        <p:spPr>
          <a:xfrm>
            <a:off x="7041379" y="1800226"/>
            <a:ext cx="1045479" cy="400110"/>
          </a:xfrm>
          <a:prstGeom prst="rect">
            <a:avLst/>
          </a:prstGeom>
          <a:solidFill>
            <a:schemeClr val="accent4">
              <a:lumMod val="60000"/>
              <a:lumOff val="40000"/>
              <a:alpha val="54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buFontTx/>
              <a:defRPr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zh-CN" altLang="en-US" sz="1000" dirty="0">
                <a:latin typeface="+mn-lt"/>
                <a:ea typeface="+mn-ea"/>
                <a:cs typeface="+mn-ea"/>
                <a:sym typeface="+mn-lt"/>
              </a:rPr>
              <a:t>下发</a:t>
            </a:r>
            <a:r>
              <a:rPr lang="en-US" altLang="zh-CN" sz="1000" dirty="0">
                <a:latin typeface="+mn-lt"/>
                <a:ea typeface="+mn-ea"/>
                <a:cs typeface="+mn-ea"/>
                <a:sym typeface="+mn-lt"/>
              </a:rPr>
              <a:t>NAT</a:t>
            </a:r>
            <a:r>
              <a:rPr lang="zh-CN" altLang="en-US" sz="1000" dirty="0">
                <a:latin typeface="+mn-lt"/>
                <a:ea typeface="+mn-ea"/>
                <a:cs typeface="+mn-ea"/>
                <a:sym typeface="+mn-lt"/>
              </a:rPr>
              <a:t>策略：</a:t>
            </a:r>
            <a:endParaRPr lang="en-US" altLang="zh-CN" sz="1000" dirty="0">
              <a:latin typeface="+mn-lt"/>
              <a:ea typeface="+mn-ea"/>
              <a:cs typeface="+mn-ea"/>
              <a:sym typeface="+mn-lt"/>
            </a:endParaRPr>
          </a:p>
          <a:p>
            <a:r>
              <a:rPr lang="en-US" altLang="zh-CN" sz="1000" dirty="0">
                <a:latin typeface="+mn-lt"/>
                <a:ea typeface="+mn-ea"/>
                <a:cs typeface="+mn-ea"/>
                <a:sym typeface="+mn-lt"/>
              </a:rPr>
              <a:t>1.vni+qinq+IP</a:t>
            </a:r>
            <a:endParaRPr lang="zh-CN" altLang="en-US" sz="10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876A0A8E-81E9-49D3-9209-D272CC7EDDAC}"/>
              </a:ext>
            </a:extLst>
          </p:cNvPr>
          <p:cNvSpPr txBox="1"/>
          <p:nvPr/>
        </p:nvSpPr>
        <p:spPr>
          <a:xfrm rot="5400000">
            <a:off x="1478879" y="292966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云网关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CFDEA662-04FA-47DE-ACFF-74036FF6B4A0}"/>
              </a:ext>
            </a:extLst>
          </p:cNvPr>
          <p:cNvSpPr txBox="1"/>
          <p:nvPr/>
        </p:nvSpPr>
        <p:spPr>
          <a:xfrm>
            <a:off x="8663010" y="387674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MEC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应用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-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云存储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9BAE7405-3EAA-4F34-A2BB-A0F4A2B6F6F5}"/>
              </a:ext>
            </a:extLst>
          </p:cNvPr>
          <p:cNvSpPr/>
          <p:nvPr/>
        </p:nvSpPr>
        <p:spPr>
          <a:xfrm>
            <a:off x="4016355" y="3275243"/>
            <a:ext cx="85196" cy="1063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7C6BFC2F-7606-4502-B55A-AE22FA6D1305}"/>
              </a:ext>
            </a:extLst>
          </p:cNvPr>
          <p:cNvSpPr/>
          <p:nvPr/>
        </p:nvSpPr>
        <p:spPr>
          <a:xfrm>
            <a:off x="6629208" y="3226422"/>
            <a:ext cx="85196" cy="1063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A74CA66F-C173-4B2B-9DCF-CDA7432E73E5}"/>
              </a:ext>
            </a:extLst>
          </p:cNvPr>
          <p:cNvSpPr/>
          <p:nvPr/>
        </p:nvSpPr>
        <p:spPr>
          <a:xfrm>
            <a:off x="7505370" y="2687801"/>
            <a:ext cx="85196" cy="1063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F8395209-5162-4AEB-AA01-D5E742CC1BC7}"/>
              </a:ext>
            </a:extLst>
          </p:cNvPr>
          <p:cNvSpPr/>
          <p:nvPr/>
        </p:nvSpPr>
        <p:spPr>
          <a:xfrm>
            <a:off x="1177430" y="2264930"/>
            <a:ext cx="10807423" cy="2079027"/>
          </a:xfrm>
          <a:prstGeom prst="rect">
            <a:avLst/>
          </a:prstGeom>
          <a:noFill/>
          <a:ln w="254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33C1EE75-396F-4C29-A1F8-9B32338039BF}"/>
              </a:ext>
            </a:extLst>
          </p:cNvPr>
          <p:cNvSpPr txBox="1"/>
          <p:nvPr/>
        </p:nvSpPr>
        <p:spPr>
          <a:xfrm>
            <a:off x="11461926" y="2772040"/>
            <a:ext cx="496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A20000"/>
                </a:solidFill>
              </a:rPr>
              <a:t>边缘</a:t>
            </a:r>
            <a:r>
              <a:rPr lang="en-US" altLang="zh-CN" b="1">
                <a:solidFill>
                  <a:srgbClr val="A20000"/>
                </a:solidFill>
              </a:rPr>
              <a:t>DC</a:t>
            </a:r>
            <a:endParaRPr lang="zh-CN" altLang="en-US" b="1" dirty="0">
              <a:solidFill>
                <a:srgbClr val="A20000"/>
              </a:solidFill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24BB18B8-38C2-475D-AF81-6577EBECD22E}"/>
              </a:ext>
            </a:extLst>
          </p:cNvPr>
          <p:cNvSpPr/>
          <p:nvPr/>
        </p:nvSpPr>
        <p:spPr>
          <a:xfrm>
            <a:off x="2740019" y="2566801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>
                <a:cs typeface="+mn-ea"/>
                <a:sym typeface="+mn-lt"/>
              </a:rPr>
              <a:t>vCPE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8FDDEDBC-8232-4975-98BC-F81404E7EC1E}"/>
              </a:ext>
            </a:extLst>
          </p:cNvPr>
          <p:cNvSpPr/>
          <p:nvPr/>
        </p:nvSpPr>
        <p:spPr>
          <a:xfrm>
            <a:off x="3278914" y="2566800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>
                <a:cs typeface="+mn-ea"/>
                <a:sym typeface="+mn-lt"/>
              </a:rPr>
              <a:t>vCPE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6047AC7C-6E11-454E-B7A5-A38E69B635E7}"/>
              </a:ext>
            </a:extLst>
          </p:cNvPr>
          <p:cNvSpPr/>
          <p:nvPr/>
        </p:nvSpPr>
        <p:spPr>
          <a:xfrm>
            <a:off x="3802774" y="2570918"/>
            <a:ext cx="494494" cy="3398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>
                <a:cs typeface="+mn-ea"/>
                <a:sym typeface="+mn-lt"/>
              </a:rPr>
              <a:t>vCPE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99864A4F-9210-45DF-BFEC-7F890D36D301}"/>
              </a:ext>
            </a:extLst>
          </p:cNvPr>
          <p:cNvSpPr/>
          <p:nvPr/>
        </p:nvSpPr>
        <p:spPr>
          <a:xfrm>
            <a:off x="1641866" y="5397754"/>
            <a:ext cx="662240" cy="5871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>
                <a:solidFill>
                  <a:schemeClr val="tx1"/>
                </a:solidFill>
                <a:cs typeface="+mn-ea"/>
                <a:sym typeface="+mn-lt"/>
              </a:rPr>
              <a:t>家庭</a:t>
            </a:r>
            <a:r>
              <a:rPr lang="en-US" altLang="zh-CN" sz="1100">
                <a:solidFill>
                  <a:schemeClr val="tx1"/>
                </a:solidFill>
                <a:cs typeface="+mn-ea"/>
                <a:sym typeface="+mn-lt"/>
              </a:rPr>
              <a:t>n</a:t>
            </a:r>
            <a:endParaRPr lang="zh-CN" altLang="en-US" sz="11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304BA8B6-5019-4889-BBFE-EE03E666B40B}"/>
              </a:ext>
            </a:extLst>
          </p:cNvPr>
          <p:cNvSpPr/>
          <p:nvPr/>
        </p:nvSpPr>
        <p:spPr>
          <a:xfrm>
            <a:off x="2740019" y="5531464"/>
            <a:ext cx="1011849" cy="545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olt</a:t>
            </a:r>
            <a:endParaRPr lang="zh-CN" altLang="en-US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3B0070F9-846E-4591-A04A-505857076BF2}"/>
              </a:ext>
            </a:extLst>
          </p:cNvPr>
          <p:cNvSpPr/>
          <p:nvPr/>
        </p:nvSpPr>
        <p:spPr>
          <a:xfrm>
            <a:off x="4121348" y="5531464"/>
            <a:ext cx="1011849" cy="545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DCSW</a:t>
            </a:r>
            <a:endParaRPr lang="zh-CN" altLang="en-US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91AD03A1-95BC-4EFE-9FD1-9D158856C6AF}"/>
              </a:ext>
            </a:extLst>
          </p:cNvPr>
          <p:cNvSpPr/>
          <p:nvPr/>
        </p:nvSpPr>
        <p:spPr>
          <a:xfrm>
            <a:off x="5889165" y="5528627"/>
            <a:ext cx="1011849" cy="545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bras</a:t>
            </a:r>
            <a:endParaRPr lang="zh-CN" altLang="en-US"/>
          </a:p>
        </p:txBody>
      </p: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48DD26E8-0889-4F4B-81C9-407D6517F654}"/>
              </a:ext>
            </a:extLst>
          </p:cNvPr>
          <p:cNvCxnSpPr>
            <a:endCxn id="53" idx="1"/>
          </p:cNvCxnSpPr>
          <p:nvPr/>
        </p:nvCxnSpPr>
        <p:spPr>
          <a:xfrm>
            <a:off x="2343090" y="5795470"/>
            <a:ext cx="396929" cy="8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4DABA6F7-F7DF-473A-A6C1-E9A57272E9DC}"/>
              </a:ext>
            </a:extLst>
          </p:cNvPr>
          <p:cNvCxnSpPr>
            <a:stCxn id="53" idx="3"/>
            <a:endCxn id="54" idx="1"/>
          </p:cNvCxnSpPr>
          <p:nvPr/>
        </p:nvCxnSpPr>
        <p:spPr>
          <a:xfrm>
            <a:off x="3751868" y="5804320"/>
            <a:ext cx="369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任意多边形 90">
            <a:extLst>
              <a:ext uri="{FF2B5EF4-FFF2-40B4-BE49-F238E27FC236}">
                <a16:creationId xmlns:a16="http://schemas.microsoft.com/office/drawing/2014/main" id="{7261CD1C-AFFF-480F-B15B-B92248314004}"/>
              </a:ext>
            </a:extLst>
          </p:cNvPr>
          <p:cNvSpPr/>
          <p:nvPr/>
        </p:nvSpPr>
        <p:spPr>
          <a:xfrm>
            <a:off x="2529152" y="3702664"/>
            <a:ext cx="2008291" cy="1881809"/>
          </a:xfrm>
          <a:custGeom>
            <a:avLst/>
            <a:gdLst>
              <a:gd name="connsiteX0" fmla="*/ 0 w 2008291"/>
              <a:gd name="connsiteY0" fmla="*/ 0 h 1881809"/>
              <a:gd name="connsiteX1" fmla="*/ 132522 w 2008291"/>
              <a:gd name="connsiteY1" fmla="*/ 344556 h 1881809"/>
              <a:gd name="connsiteX2" fmla="*/ 132522 w 2008291"/>
              <a:gd name="connsiteY2" fmla="*/ 371061 h 1881809"/>
              <a:gd name="connsiteX3" fmla="*/ 265043 w 2008291"/>
              <a:gd name="connsiteY3" fmla="*/ 569843 h 1881809"/>
              <a:gd name="connsiteX4" fmla="*/ 437322 w 2008291"/>
              <a:gd name="connsiteY4" fmla="*/ 715617 h 1881809"/>
              <a:gd name="connsiteX5" fmla="*/ 609600 w 2008291"/>
              <a:gd name="connsiteY5" fmla="*/ 821635 h 1881809"/>
              <a:gd name="connsiteX6" fmla="*/ 1126435 w 2008291"/>
              <a:gd name="connsiteY6" fmla="*/ 1033669 h 1881809"/>
              <a:gd name="connsiteX7" fmla="*/ 1378226 w 2008291"/>
              <a:gd name="connsiteY7" fmla="*/ 1272209 h 1881809"/>
              <a:gd name="connsiteX8" fmla="*/ 1736035 w 2008291"/>
              <a:gd name="connsiteY8" fmla="*/ 1577009 h 1881809"/>
              <a:gd name="connsiteX9" fmla="*/ 1974574 w 2008291"/>
              <a:gd name="connsiteY9" fmla="*/ 1828800 h 1881809"/>
              <a:gd name="connsiteX10" fmla="*/ 2001078 w 2008291"/>
              <a:gd name="connsiteY10" fmla="*/ 1881809 h 188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8291" h="1881809">
                <a:moveTo>
                  <a:pt x="0" y="0"/>
                </a:moveTo>
                <a:cubicBezTo>
                  <a:pt x="55217" y="141356"/>
                  <a:pt x="110435" y="282713"/>
                  <a:pt x="132522" y="344556"/>
                </a:cubicBezTo>
                <a:cubicBezTo>
                  <a:pt x="154609" y="406400"/>
                  <a:pt x="110435" y="333513"/>
                  <a:pt x="132522" y="371061"/>
                </a:cubicBezTo>
                <a:cubicBezTo>
                  <a:pt x="154609" y="408609"/>
                  <a:pt x="214243" y="512417"/>
                  <a:pt x="265043" y="569843"/>
                </a:cubicBezTo>
                <a:cubicBezTo>
                  <a:pt x="315843" y="627269"/>
                  <a:pt x="379896" y="673652"/>
                  <a:pt x="437322" y="715617"/>
                </a:cubicBezTo>
                <a:cubicBezTo>
                  <a:pt x="494748" y="757582"/>
                  <a:pt x="494748" y="768626"/>
                  <a:pt x="609600" y="821635"/>
                </a:cubicBezTo>
                <a:cubicBezTo>
                  <a:pt x="724452" y="874644"/>
                  <a:pt x="998331" y="958573"/>
                  <a:pt x="1126435" y="1033669"/>
                </a:cubicBezTo>
                <a:cubicBezTo>
                  <a:pt x="1254539" y="1108765"/>
                  <a:pt x="1276626" y="1181652"/>
                  <a:pt x="1378226" y="1272209"/>
                </a:cubicBezTo>
                <a:cubicBezTo>
                  <a:pt x="1479826" y="1362766"/>
                  <a:pt x="1636644" y="1484244"/>
                  <a:pt x="1736035" y="1577009"/>
                </a:cubicBezTo>
                <a:cubicBezTo>
                  <a:pt x="1835426" y="1669774"/>
                  <a:pt x="1930400" y="1778000"/>
                  <a:pt x="1974574" y="1828800"/>
                </a:cubicBezTo>
                <a:cubicBezTo>
                  <a:pt x="2018748" y="1879600"/>
                  <a:pt x="2009913" y="1880704"/>
                  <a:pt x="2001078" y="1881809"/>
                </a:cubicBezTo>
              </a:path>
            </a:pathLst>
          </a:custGeom>
          <a:noFill/>
          <a:ln w="22225">
            <a:solidFill>
              <a:schemeClr val="tx1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任意多边形 91">
            <a:extLst>
              <a:ext uri="{FF2B5EF4-FFF2-40B4-BE49-F238E27FC236}">
                <a16:creationId xmlns:a16="http://schemas.microsoft.com/office/drawing/2014/main" id="{9AD5EA3D-3B9B-4546-B5FC-E4F9998E771F}"/>
              </a:ext>
            </a:extLst>
          </p:cNvPr>
          <p:cNvSpPr/>
          <p:nvPr/>
        </p:nvSpPr>
        <p:spPr>
          <a:xfrm>
            <a:off x="2589998" y="3733687"/>
            <a:ext cx="3793365" cy="1803337"/>
          </a:xfrm>
          <a:custGeom>
            <a:avLst/>
            <a:gdLst>
              <a:gd name="connsiteX0" fmla="*/ 0 w 2008291"/>
              <a:gd name="connsiteY0" fmla="*/ 0 h 1881809"/>
              <a:gd name="connsiteX1" fmla="*/ 132522 w 2008291"/>
              <a:gd name="connsiteY1" fmla="*/ 344556 h 1881809"/>
              <a:gd name="connsiteX2" fmla="*/ 132522 w 2008291"/>
              <a:gd name="connsiteY2" fmla="*/ 371061 h 1881809"/>
              <a:gd name="connsiteX3" fmla="*/ 265043 w 2008291"/>
              <a:gd name="connsiteY3" fmla="*/ 569843 h 1881809"/>
              <a:gd name="connsiteX4" fmla="*/ 437322 w 2008291"/>
              <a:gd name="connsiteY4" fmla="*/ 715617 h 1881809"/>
              <a:gd name="connsiteX5" fmla="*/ 609600 w 2008291"/>
              <a:gd name="connsiteY5" fmla="*/ 821635 h 1881809"/>
              <a:gd name="connsiteX6" fmla="*/ 1126435 w 2008291"/>
              <a:gd name="connsiteY6" fmla="*/ 1033669 h 1881809"/>
              <a:gd name="connsiteX7" fmla="*/ 1378226 w 2008291"/>
              <a:gd name="connsiteY7" fmla="*/ 1272209 h 1881809"/>
              <a:gd name="connsiteX8" fmla="*/ 1736035 w 2008291"/>
              <a:gd name="connsiteY8" fmla="*/ 1577009 h 1881809"/>
              <a:gd name="connsiteX9" fmla="*/ 1974574 w 2008291"/>
              <a:gd name="connsiteY9" fmla="*/ 1828800 h 1881809"/>
              <a:gd name="connsiteX10" fmla="*/ 2001078 w 2008291"/>
              <a:gd name="connsiteY10" fmla="*/ 1881809 h 188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8291" h="1881809">
                <a:moveTo>
                  <a:pt x="0" y="0"/>
                </a:moveTo>
                <a:cubicBezTo>
                  <a:pt x="55217" y="141356"/>
                  <a:pt x="110435" y="282713"/>
                  <a:pt x="132522" y="344556"/>
                </a:cubicBezTo>
                <a:cubicBezTo>
                  <a:pt x="154609" y="406400"/>
                  <a:pt x="110435" y="333513"/>
                  <a:pt x="132522" y="371061"/>
                </a:cubicBezTo>
                <a:cubicBezTo>
                  <a:pt x="154609" y="408609"/>
                  <a:pt x="214243" y="512417"/>
                  <a:pt x="265043" y="569843"/>
                </a:cubicBezTo>
                <a:cubicBezTo>
                  <a:pt x="315843" y="627269"/>
                  <a:pt x="379896" y="673652"/>
                  <a:pt x="437322" y="715617"/>
                </a:cubicBezTo>
                <a:cubicBezTo>
                  <a:pt x="494748" y="757582"/>
                  <a:pt x="494748" y="768626"/>
                  <a:pt x="609600" y="821635"/>
                </a:cubicBezTo>
                <a:cubicBezTo>
                  <a:pt x="724452" y="874644"/>
                  <a:pt x="998331" y="958573"/>
                  <a:pt x="1126435" y="1033669"/>
                </a:cubicBezTo>
                <a:cubicBezTo>
                  <a:pt x="1254539" y="1108765"/>
                  <a:pt x="1276626" y="1181652"/>
                  <a:pt x="1378226" y="1272209"/>
                </a:cubicBezTo>
                <a:cubicBezTo>
                  <a:pt x="1479826" y="1362766"/>
                  <a:pt x="1636644" y="1484244"/>
                  <a:pt x="1736035" y="1577009"/>
                </a:cubicBezTo>
                <a:cubicBezTo>
                  <a:pt x="1835426" y="1669774"/>
                  <a:pt x="1930400" y="1778000"/>
                  <a:pt x="1974574" y="1828800"/>
                </a:cubicBezTo>
                <a:cubicBezTo>
                  <a:pt x="2018748" y="1879600"/>
                  <a:pt x="2009913" y="1880704"/>
                  <a:pt x="2001078" y="1881809"/>
                </a:cubicBezTo>
              </a:path>
            </a:pathLst>
          </a:custGeom>
          <a:noFill/>
          <a:ln w="25400">
            <a:solidFill>
              <a:schemeClr val="tx1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EB5AD3B8-E57F-4733-9302-779555A33D7F}"/>
              </a:ext>
            </a:extLst>
          </p:cNvPr>
          <p:cNvCxnSpPr>
            <a:endCxn id="16" idx="2"/>
          </p:cNvCxnSpPr>
          <p:nvPr/>
        </p:nvCxnSpPr>
        <p:spPr>
          <a:xfrm flipV="1">
            <a:off x="2460004" y="2913238"/>
            <a:ext cx="0" cy="220243"/>
          </a:xfrm>
          <a:prstGeom prst="line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97678FE1-3400-4180-8A88-BBA3B17E36A7}"/>
              </a:ext>
            </a:extLst>
          </p:cNvPr>
          <p:cNvCxnSpPr/>
          <p:nvPr/>
        </p:nvCxnSpPr>
        <p:spPr>
          <a:xfrm flipV="1">
            <a:off x="3000747" y="2923004"/>
            <a:ext cx="0" cy="220243"/>
          </a:xfrm>
          <a:prstGeom prst="line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2FF6E107-5120-4EE7-A6FC-0ED02B52FB66}"/>
              </a:ext>
            </a:extLst>
          </p:cNvPr>
          <p:cNvCxnSpPr/>
          <p:nvPr/>
        </p:nvCxnSpPr>
        <p:spPr>
          <a:xfrm flipV="1">
            <a:off x="3526161" y="2919534"/>
            <a:ext cx="0" cy="220243"/>
          </a:xfrm>
          <a:prstGeom prst="line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5D1F3805-18BE-4FE4-86AC-1450063292B6}"/>
              </a:ext>
            </a:extLst>
          </p:cNvPr>
          <p:cNvCxnSpPr/>
          <p:nvPr/>
        </p:nvCxnSpPr>
        <p:spPr>
          <a:xfrm flipV="1">
            <a:off x="4016355" y="2894084"/>
            <a:ext cx="0" cy="220243"/>
          </a:xfrm>
          <a:prstGeom prst="line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菱形 63">
            <a:extLst>
              <a:ext uri="{FF2B5EF4-FFF2-40B4-BE49-F238E27FC236}">
                <a16:creationId xmlns:a16="http://schemas.microsoft.com/office/drawing/2014/main" id="{21A11AAF-E6AE-4C4E-9EF0-F44925222988}"/>
              </a:ext>
            </a:extLst>
          </p:cNvPr>
          <p:cNvSpPr/>
          <p:nvPr/>
        </p:nvSpPr>
        <p:spPr>
          <a:xfrm>
            <a:off x="4344832" y="4403717"/>
            <a:ext cx="302574" cy="297762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2</a:t>
            </a:r>
          </a:p>
        </p:txBody>
      </p:sp>
      <p:sp>
        <p:nvSpPr>
          <p:cNvPr id="65" name="菱形 64">
            <a:extLst>
              <a:ext uri="{FF2B5EF4-FFF2-40B4-BE49-F238E27FC236}">
                <a16:creationId xmlns:a16="http://schemas.microsoft.com/office/drawing/2014/main" id="{2CF2D680-3AEB-4688-B592-4A8DBE31EE1C}"/>
              </a:ext>
            </a:extLst>
          </p:cNvPr>
          <p:cNvSpPr/>
          <p:nvPr/>
        </p:nvSpPr>
        <p:spPr>
          <a:xfrm>
            <a:off x="4949524" y="3471515"/>
            <a:ext cx="337289" cy="328967"/>
          </a:xfrm>
          <a:prstGeom prst="diamond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3</a:t>
            </a:r>
          </a:p>
        </p:txBody>
      </p:sp>
      <p:sp>
        <p:nvSpPr>
          <p:cNvPr id="66" name="菱形 65">
            <a:extLst>
              <a:ext uri="{FF2B5EF4-FFF2-40B4-BE49-F238E27FC236}">
                <a16:creationId xmlns:a16="http://schemas.microsoft.com/office/drawing/2014/main" id="{DACE09F0-EFDA-4ACD-89A4-4394E283060B}"/>
              </a:ext>
            </a:extLst>
          </p:cNvPr>
          <p:cNvSpPr/>
          <p:nvPr/>
        </p:nvSpPr>
        <p:spPr>
          <a:xfrm>
            <a:off x="2467450" y="2829379"/>
            <a:ext cx="305809" cy="280920"/>
          </a:xfrm>
          <a:prstGeom prst="diamond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/>
              <a:t>1</a:t>
            </a: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0013A8C1-C2F6-4467-BA7D-5946F0292AC5}"/>
              </a:ext>
            </a:extLst>
          </p:cNvPr>
          <p:cNvSpPr txBox="1"/>
          <p:nvPr/>
        </p:nvSpPr>
        <p:spPr>
          <a:xfrm>
            <a:off x="4554345" y="4624495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cs typeface="+mn-ea"/>
                <a:sym typeface="+mn-lt"/>
              </a:rPr>
              <a:t>vXLAN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26D1A1BA-E141-49B2-92CD-D5530CF08327}"/>
              </a:ext>
            </a:extLst>
          </p:cNvPr>
          <p:cNvSpPr txBox="1"/>
          <p:nvPr/>
        </p:nvSpPr>
        <p:spPr>
          <a:xfrm>
            <a:off x="7194112" y="4455999"/>
            <a:ext cx="4820476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/>
              <a:t>控制器给接入</a:t>
            </a:r>
            <a:r>
              <a:rPr lang="en-US" altLang="zh-CN" sz="1400" b="1" dirty="0"/>
              <a:t>switch</a:t>
            </a:r>
            <a:r>
              <a:rPr lang="zh-CN" altLang="en-US" sz="1400" b="1" dirty="0"/>
              <a:t>下发两类关键配置</a:t>
            </a:r>
            <a:endParaRPr lang="en-US" altLang="zh-CN" sz="1400" b="1" dirty="0"/>
          </a:p>
          <a:p>
            <a:r>
              <a:rPr lang="en-US" altLang="zh-CN" sz="1400" b="1" dirty="0"/>
              <a:t>        </a:t>
            </a:r>
            <a:r>
              <a:rPr lang="en-US" altLang="zh-CN" sz="1400" dirty="0"/>
              <a:t>--</a:t>
            </a:r>
            <a:r>
              <a:rPr lang="en-US" altLang="zh-CN" sz="1400" dirty="0" err="1"/>
              <a:t>vni+qinq+vcpe</a:t>
            </a:r>
            <a:r>
              <a:rPr lang="en-US" altLang="zh-CN" sz="1400" dirty="0"/>
              <a:t> </a:t>
            </a:r>
            <a:r>
              <a:rPr lang="zh-CN" altLang="en-US" sz="1400" dirty="0"/>
              <a:t>用于标识开通云宽带的用户</a:t>
            </a:r>
            <a:endParaRPr lang="en-US" altLang="zh-CN" sz="1400" dirty="0"/>
          </a:p>
          <a:p>
            <a:r>
              <a:rPr lang="en-US" altLang="zh-CN" sz="1400" dirty="0"/>
              <a:t>        --</a:t>
            </a:r>
            <a:r>
              <a:rPr lang="zh-CN" altLang="en-US" sz="1400" dirty="0"/>
              <a:t>入</a:t>
            </a:r>
            <a:r>
              <a:rPr lang="en-US" altLang="zh-CN" sz="1400" dirty="0" err="1"/>
              <a:t>vni</a:t>
            </a:r>
            <a:r>
              <a:rPr lang="en-US" altLang="zh-CN" sz="1400" dirty="0"/>
              <a:t>+</a:t>
            </a:r>
            <a:r>
              <a:rPr lang="zh-CN" altLang="en-US" sz="1400" dirty="0"/>
              <a:t>出</a:t>
            </a:r>
            <a:r>
              <a:rPr lang="en-US" altLang="zh-CN" sz="1400" dirty="0" err="1"/>
              <a:t>vni</a:t>
            </a:r>
            <a:r>
              <a:rPr lang="en-US" altLang="zh-CN" sz="1400" dirty="0"/>
              <a:t>+</a:t>
            </a:r>
            <a:r>
              <a:rPr lang="zh-CN" altLang="en-US" sz="1400" dirty="0"/>
              <a:t>隧道</a:t>
            </a:r>
            <a:r>
              <a:rPr lang="en-US" altLang="zh-CN" sz="1400" dirty="0"/>
              <a:t>,</a:t>
            </a:r>
            <a:r>
              <a:rPr lang="zh-CN" altLang="en-US" sz="1400" dirty="0"/>
              <a:t>用于桥接的流量互转</a:t>
            </a:r>
            <a:endParaRPr lang="en-US" altLang="zh-CN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/>
              <a:t>接入</a:t>
            </a:r>
            <a:r>
              <a:rPr lang="en-US" altLang="zh-CN" sz="1400" b="1" dirty="0" err="1"/>
              <a:t>vswitch</a:t>
            </a:r>
            <a:r>
              <a:rPr lang="zh-CN" altLang="en-US" sz="1400" b="1" dirty="0"/>
              <a:t>根据规则调度</a:t>
            </a:r>
            <a:endParaRPr lang="en-US" altLang="zh-CN" sz="1400" b="1" dirty="0"/>
          </a:p>
          <a:p>
            <a:r>
              <a:rPr lang="en-US" altLang="zh-CN" sz="1400" b="1" dirty="0"/>
              <a:t> </a:t>
            </a:r>
            <a:r>
              <a:rPr lang="zh-CN" altLang="en-US" sz="1400" dirty="0"/>
              <a:t>从</a:t>
            </a:r>
            <a:r>
              <a:rPr lang="en-US" altLang="zh-CN" sz="1400" dirty="0" err="1"/>
              <a:t>lan</a:t>
            </a:r>
            <a:r>
              <a:rPr lang="zh-CN" altLang="en-US" sz="1400" dirty="0"/>
              <a:t>侧接收流量，根据</a:t>
            </a:r>
            <a:r>
              <a:rPr lang="en-US" altLang="zh-CN" sz="1400" dirty="0" err="1"/>
              <a:t>vni+qinq</a:t>
            </a:r>
            <a:r>
              <a:rPr lang="zh-CN" altLang="en-US" sz="1400" dirty="0"/>
              <a:t>判定是否已经开通云宽带，如果未开通直接按照</a:t>
            </a:r>
            <a:r>
              <a:rPr lang="en-US" altLang="zh-CN" sz="1400" dirty="0" err="1"/>
              <a:t>vni</a:t>
            </a:r>
            <a:r>
              <a:rPr lang="zh-CN" altLang="en-US" sz="1400" dirty="0"/>
              <a:t>桥接规则转到</a:t>
            </a:r>
            <a:r>
              <a:rPr lang="en-US" altLang="zh-CN" sz="1400" dirty="0"/>
              <a:t>bras(</a:t>
            </a:r>
            <a:r>
              <a:rPr lang="zh-CN" altLang="en-US" sz="1400" dirty="0"/>
              <a:t>第</a:t>
            </a:r>
            <a:r>
              <a:rPr lang="en-US" altLang="zh-CN" sz="1400" dirty="0"/>
              <a:t>2</a:t>
            </a:r>
            <a:r>
              <a:rPr lang="zh-CN" altLang="en-US" sz="1400" dirty="0"/>
              <a:t>分支</a:t>
            </a:r>
            <a:r>
              <a:rPr lang="en-US" altLang="zh-CN" sz="1400" dirty="0"/>
              <a:t>)</a:t>
            </a:r>
            <a:r>
              <a:rPr lang="zh-CN" altLang="en-US" sz="1400" dirty="0"/>
              <a:t>；</a:t>
            </a:r>
            <a:endParaRPr lang="en-US" altLang="zh-CN" sz="1400" dirty="0"/>
          </a:p>
          <a:p>
            <a:r>
              <a:rPr lang="zh-CN" altLang="en-US" sz="1400" dirty="0"/>
              <a:t>如果开通云网关再进一步判断目的</a:t>
            </a:r>
            <a:r>
              <a:rPr lang="en-US" altLang="zh-CN" sz="1400" dirty="0"/>
              <a:t>IP</a:t>
            </a:r>
            <a:r>
              <a:rPr lang="zh-CN" altLang="en-US" sz="1400" dirty="0"/>
              <a:t>是否是</a:t>
            </a:r>
            <a:r>
              <a:rPr lang="en-US" altLang="zh-CN" sz="1400" dirty="0" err="1"/>
              <a:t>mec</a:t>
            </a:r>
            <a:r>
              <a:rPr lang="zh-CN" altLang="en-US" sz="1400" dirty="0"/>
              <a:t>业务，如果不是流量调度到</a:t>
            </a:r>
            <a:r>
              <a:rPr lang="en-US" altLang="zh-CN" sz="1400" dirty="0" err="1"/>
              <a:t>vcpe</a:t>
            </a:r>
            <a:r>
              <a:rPr lang="zh-CN" altLang="en-US" sz="1400" dirty="0"/>
              <a:t>（</a:t>
            </a:r>
            <a:r>
              <a:rPr lang="en-US" altLang="zh-CN" sz="1400" dirty="0"/>
              <a:t>1</a:t>
            </a:r>
            <a:r>
              <a:rPr lang="zh-CN" altLang="en-US" sz="1400" dirty="0"/>
              <a:t>分支），如果是</a:t>
            </a:r>
            <a:r>
              <a:rPr lang="en-US" altLang="zh-CN" sz="1400" dirty="0" err="1"/>
              <a:t>mec</a:t>
            </a:r>
            <a:r>
              <a:rPr lang="zh-CN" altLang="en-US" sz="1400" dirty="0"/>
              <a:t>业务则调度到业务网关</a:t>
            </a:r>
            <a:r>
              <a:rPr lang="en-US" altLang="zh-CN" sz="1400" dirty="0"/>
              <a:t>(3</a:t>
            </a:r>
            <a:r>
              <a:rPr lang="zh-CN" altLang="en-US" sz="1400" dirty="0"/>
              <a:t>分支</a:t>
            </a:r>
            <a:r>
              <a:rPr lang="en-US" altLang="zh-CN" sz="1400" dirty="0"/>
              <a:t>)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BFFCF64F-2505-4E39-B612-4CEA5F0EAC4A}"/>
              </a:ext>
            </a:extLst>
          </p:cNvPr>
          <p:cNvSpPr txBox="1"/>
          <p:nvPr/>
        </p:nvSpPr>
        <p:spPr>
          <a:xfrm>
            <a:off x="974236" y="494778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cs typeface="+mn-ea"/>
                <a:sym typeface="+mn-lt"/>
              </a:rPr>
              <a:t>小区</a:t>
            </a:r>
            <a:endParaRPr lang="zh-CN" altLang="en-US" b="1" dirty="0">
              <a:cs typeface="+mn-ea"/>
              <a:sym typeface="+mn-lt"/>
            </a:endParaRPr>
          </a:p>
        </p:txBody>
      </p:sp>
      <p:sp>
        <p:nvSpPr>
          <p:cNvPr id="70" name="任意多边形 38">
            <a:extLst>
              <a:ext uri="{FF2B5EF4-FFF2-40B4-BE49-F238E27FC236}">
                <a16:creationId xmlns:a16="http://schemas.microsoft.com/office/drawing/2014/main" id="{CB7EF853-38C4-4964-9FC6-50356447D66B}"/>
              </a:ext>
            </a:extLst>
          </p:cNvPr>
          <p:cNvSpPr/>
          <p:nvPr/>
        </p:nvSpPr>
        <p:spPr>
          <a:xfrm>
            <a:off x="2499703" y="2694563"/>
            <a:ext cx="215867" cy="835823"/>
          </a:xfrm>
          <a:custGeom>
            <a:avLst/>
            <a:gdLst>
              <a:gd name="connsiteX0" fmla="*/ 42701 w 215867"/>
              <a:gd name="connsiteY0" fmla="*/ 809318 h 835823"/>
              <a:gd name="connsiteX1" fmla="*/ 2944 w 215867"/>
              <a:gd name="connsiteY1" fmla="*/ 756310 h 835823"/>
              <a:gd name="connsiteX2" fmla="*/ 2944 w 215867"/>
              <a:gd name="connsiteY2" fmla="*/ 623788 h 835823"/>
              <a:gd name="connsiteX3" fmla="*/ 2944 w 215867"/>
              <a:gd name="connsiteY3" fmla="*/ 570779 h 835823"/>
              <a:gd name="connsiteX4" fmla="*/ 16197 w 215867"/>
              <a:gd name="connsiteY4" fmla="*/ 425005 h 835823"/>
              <a:gd name="connsiteX5" fmla="*/ 55953 w 215867"/>
              <a:gd name="connsiteY5" fmla="*/ 173214 h 835823"/>
              <a:gd name="connsiteX6" fmla="*/ 55953 w 215867"/>
              <a:gd name="connsiteY6" fmla="*/ 106953 h 835823"/>
              <a:gd name="connsiteX7" fmla="*/ 55953 w 215867"/>
              <a:gd name="connsiteY7" fmla="*/ 14188 h 835823"/>
              <a:gd name="connsiteX8" fmla="*/ 108962 w 215867"/>
              <a:gd name="connsiteY8" fmla="*/ 14188 h 835823"/>
              <a:gd name="connsiteX9" fmla="*/ 188475 w 215867"/>
              <a:gd name="connsiteY9" fmla="*/ 146710 h 835823"/>
              <a:gd name="connsiteX10" fmla="*/ 201727 w 215867"/>
              <a:gd name="connsiteY10" fmla="*/ 252727 h 835823"/>
              <a:gd name="connsiteX11" fmla="*/ 214979 w 215867"/>
              <a:gd name="connsiteY11" fmla="*/ 451510 h 835823"/>
              <a:gd name="connsiteX12" fmla="*/ 175223 w 215867"/>
              <a:gd name="connsiteY12" fmla="*/ 676797 h 835823"/>
              <a:gd name="connsiteX13" fmla="*/ 122214 w 215867"/>
              <a:gd name="connsiteY13" fmla="*/ 835823 h 835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5867" h="835823">
                <a:moveTo>
                  <a:pt x="42701" y="809318"/>
                </a:moveTo>
                <a:cubicBezTo>
                  <a:pt x="26135" y="798275"/>
                  <a:pt x="9570" y="787232"/>
                  <a:pt x="2944" y="756310"/>
                </a:cubicBezTo>
                <a:cubicBezTo>
                  <a:pt x="-3682" y="725388"/>
                  <a:pt x="2944" y="623788"/>
                  <a:pt x="2944" y="623788"/>
                </a:cubicBezTo>
                <a:cubicBezTo>
                  <a:pt x="2944" y="592866"/>
                  <a:pt x="735" y="603910"/>
                  <a:pt x="2944" y="570779"/>
                </a:cubicBezTo>
                <a:cubicBezTo>
                  <a:pt x="5153" y="537648"/>
                  <a:pt x="7362" y="491266"/>
                  <a:pt x="16197" y="425005"/>
                </a:cubicBezTo>
                <a:cubicBezTo>
                  <a:pt x="25032" y="358744"/>
                  <a:pt x="49327" y="226223"/>
                  <a:pt x="55953" y="173214"/>
                </a:cubicBezTo>
                <a:cubicBezTo>
                  <a:pt x="62579" y="120205"/>
                  <a:pt x="55953" y="106953"/>
                  <a:pt x="55953" y="106953"/>
                </a:cubicBezTo>
                <a:cubicBezTo>
                  <a:pt x="55953" y="80449"/>
                  <a:pt x="47118" y="29649"/>
                  <a:pt x="55953" y="14188"/>
                </a:cubicBezTo>
                <a:cubicBezTo>
                  <a:pt x="64788" y="-1273"/>
                  <a:pt x="86875" y="-7899"/>
                  <a:pt x="108962" y="14188"/>
                </a:cubicBezTo>
                <a:cubicBezTo>
                  <a:pt x="131049" y="36275"/>
                  <a:pt x="173014" y="106954"/>
                  <a:pt x="188475" y="146710"/>
                </a:cubicBezTo>
                <a:cubicBezTo>
                  <a:pt x="203936" y="186466"/>
                  <a:pt x="197310" y="201927"/>
                  <a:pt x="201727" y="252727"/>
                </a:cubicBezTo>
                <a:cubicBezTo>
                  <a:pt x="206144" y="303527"/>
                  <a:pt x="219396" y="380832"/>
                  <a:pt x="214979" y="451510"/>
                </a:cubicBezTo>
                <a:cubicBezTo>
                  <a:pt x="210562" y="522188"/>
                  <a:pt x="190684" y="612745"/>
                  <a:pt x="175223" y="676797"/>
                </a:cubicBezTo>
                <a:cubicBezTo>
                  <a:pt x="159762" y="740849"/>
                  <a:pt x="140988" y="788336"/>
                  <a:pt x="122214" y="835823"/>
                </a:cubicBezTo>
              </a:path>
            </a:pathLst>
          </a:custGeom>
          <a:noFill/>
          <a:ln w="22225">
            <a:solidFill>
              <a:srgbClr val="7030A0"/>
            </a:solidFill>
            <a:prstDash val="dash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任意多边形 44">
            <a:extLst>
              <a:ext uri="{FF2B5EF4-FFF2-40B4-BE49-F238E27FC236}">
                <a16:creationId xmlns:a16="http://schemas.microsoft.com/office/drawing/2014/main" id="{78373526-CBFA-4E70-99E4-AED1292C515F}"/>
              </a:ext>
            </a:extLst>
          </p:cNvPr>
          <p:cNvSpPr/>
          <p:nvPr/>
        </p:nvSpPr>
        <p:spPr>
          <a:xfrm>
            <a:off x="2635169" y="3676160"/>
            <a:ext cx="3816626" cy="1881808"/>
          </a:xfrm>
          <a:custGeom>
            <a:avLst/>
            <a:gdLst>
              <a:gd name="connsiteX0" fmla="*/ 0 w 3816626"/>
              <a:gd name="connsiteY0" fmla="*/ 0 h 1881808"/>
              <a:gd name="connsiteX1" fmla="*/ 238539 w 3816626"/>
              <a:gd name="connsiteY1" fmla="*/ 159026 h 1881808"/>
              <a:gd name="connsiteX2" fmla="*/ 265044 w 3816626"/>
              <a:gd name="connsiteY2" fmla="*/ 304800 h 1881808"/>
              <a:gd name="connsiteX3" fmla="*/ 384313 w 3816626"/>
              <a:gd name="connsiteY3" fmla="*/ 384313 h 1881808"/>
              <a:gd name="connsiteX4" fmla="*/ 477078 w 3816626"/>
              <a:gd name="connsiteY4" fmla="*/ 450573 h 1881808"/>
              <a:gd name="connsiteX5" fmla="*/ 543339 w 3816626"/>
              <a:gd name="connsiteY5" fmla="*/ 490330 h 1881808"/>
              <a:gd name="connsiteX6" fmla="*/ 715618 w 3816626"/>
              <a:gd name="connsiteY6" fmla="*/ 596347 h 1881808"/>
              <a:gd name="connsiteX7" fmla="*/ 1020418 w 3816626"/>
              <a:gd name="connsiteY7" fmla="*/ 689113 h 1881808"/>
              <a:gd name="connsiteX8" fmla="*/ 1311965 w 3816626"/>
              <a:gd name="connsiteY8" fmla="*/ 795130 h 1881808"/>
              <a:gd name="connsiteX9" fmla="*/ 1590261 w 3816626"/>
              <a:gd name="connsiteY9" fmla="*/ 874643 h 1881808"/>
              <a:gd name="connsiteX10" fmla="*/ 1948070 w 3816626"/>
              <a:gd name="connsiteY10" fmla="*/ 940904 h 1881808"/>
              <a:gd name="connsiteX11" fmla="*/ 2292626 w 3816626"/>
              <a:gd name="connsiteY11" fmla="*/ 1060173 h 1881808"/>
              <a:gd name="connsiteX12" fmla="*/ 2888974 w 3816626"/>
              <a:gd name="connsiteY12" fmla="*/ 1258956 h 1881808"/>
              <a:gd name="connsiteX13" fmla="*/ 3260035 w 3816626"/>
              <a:gd name="connsiteY13" fmla="*/ 1417982 h 1881808"/>
              <a:gd name="connsiteX14" fmla="*/ 3538331 w 3816626"/>
              <a:gd name="connsiteY14" fmla="*/ 1603513 h 1881808"/>
              <a:gd name="connsiteX15" fmla="*/ 3750365 w 3816626"/>
              <a:gd name="connsiteY15" fmla="*/ 1828800 h 1881808"/>
              <a:gd name="connsiteX16" fmla="*/ 3816626 w 3816626"/>
              <a:gd name="connsiteY16" fmla="*/ 1881808 h 188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16626" h="1881808">
                <a:moveTo>
                  <a:pt x="0" y="0"/>
                </a:moveTo>
                <a:cubicBezTo>
                  <a:pt x="97182" y="54113"/>
                  <a:pt x="194365" y="108226"/>
                  <a:pt x="238539" y="159026"/>
                </a:cubicBezTo>
                <a:cubicBezTo>
                  <a:pt x="282713" y="209826"/>
                  <a:pt x="240748" y="267252"/>
                  <a:pt x="265044" y="304800"/>
                </a:cubicBezTo>
                <a:cubicBezTo>
                  <a:pt x="289340" y="342348"/>
                  <a:pt x="348974" y="360018"/>
                  <a:pt x="384313" y="384313"/>
                </a:cubicBezTo>
                <a:cubicBezTo>
                  <a:pt x="419652" y="408608"/>
                  <a:pt x="450574" y="432904"/>
                  <a:pt x="477078" y="450573"/>
                </a:cubicBezTo>
                <a:cubicBezTo>
                  <a:pt x="503582" y="468242"/>
                  <a:pt x="543339" y="490330"/>
                  <a:pt x="543339" y="490330"/>
                </a:cubicBezTo>
                <a:cubicBezTo>
                  <a:pt x="583096" y="514626"/>
                  <a:pt x="636105" y="563217"/>
                  <a:pt x="715618" y="596347"/>
                </a:cubicBezTo>
                <a:cubicBezTo>
                  <a:pt x="795131" y="629477"/>
                  <a:pt x="921027" y="655982"/>
                  <a:pt x="1020418" y="689113"/>
                </a:cubicBezTo>
                <a:cubicBezTo>
                  <a:pt x="1119809" y="722244"/>
                  <a:pt x="1216991" y="764208"/>
                  <a:pt x="1311965" y="795130"/>
                </a:cubicBezTo>
                <a:cubicBezTo>
                  <a:pt x="1406939" y="826052"/>
                  <a:pt x="1484244" y="850347"/>
                  <a:pt x="1590261" y="874643"/>
                </a:cubicBezTo>
                <a:cubicBezTo>
                  <a:pt x="1696278" y="898939"/>
                  <a:pt x="1831009" y="909982"/>
                  <a:pt x="1948070" y="940904"/>
                </a:cubicBezTo>
                <a:cubicBezTo>
                  <a:pt x="2065131" y="971826"/>
                  <a:pt x="2292626" y="1060173"/>
                  <a:pt x="2292626" y="1060173"/>
                </a:cubicBezTo>
                <a:cubicBezTo>
                  <a:pt x="2449443" y="1113182"/>
                  <a:pt x="2727739" y="1199321"/>
                  <a:pt x="2888974" y="1258956"/>
                </a:cubicBezTo>
                <a:cubicBezTo>
                  <a:pt x="3050209" y="1318591"/>
                  <a:pt x="3151809" y="1360556"/>
                  <a:pt x="3260035" y="1417982"/>
                </a:cubicBezTo>
                <a:cubicBezTo>
                  <a:pt x="3368261" y="1475408"/>
                  <a:pt x="3456609" y="1535043"/>
                  <a:pt x="3538331" y="1603513"/>
                </a:cubicBezTo>
                <a:cubicBezTo>
                  <a:pt x="3620053" y="1671983"/>
                  <a:pt x="3703983" y="1782418"/>
                  <a:pt x="3750365" y="1828800"/>
                </a:cubicBezTo>
                <a:cubicBezTo>
                  <a:pt x="3796747" y="1875182"/>
                  <a:pt x="3806686" y="1878495"/>
                  <a:pt x="3816626" y="1881808"/>
                </a:cubicBezTo>
              </a:path>
            </a:pathLst>
          </a:custGeom>
          <a:noFill/>
          <a:ln w="22225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任意多边形 45">
            <a:extLst>
              <a:ext uri="{FF2B5EF4-FFF2-40B4-BE49-F238E27FC236}">
                <a16:creationId xmlns:a16="http://schemas.microsoft.com/office/drawing/2014/main" id="{DC040ABC-9F3D-4FDD-BBAD-DD51B3FD14BE}"/>
              </a:ext>
            </a:extLst>
          </p:cNvPr>
          <p:cNvSpPr/>
          <p:nvPr/>
        </p:nvSpPr>
        <p:spPr>
          <a:xfrm>
            <a:off x="2661674" y="2416770"/>
            <a:ext cx="6520069" cy="1431668"/>
          </a:xfrm>
          <a:custGeom>
            <a:avLst/>
            <a:gdLst>
              <a:gd name="connsiteX0" fmla="*/ 0 w 6520069"/>
              <a:gd name="connsiteY0" fmla="*/ 1166624 h 1431668"/>
              <a:gd name="connsiteX1" fmla="*/ 410817 w 6520069"/>
              <a:gd name="connsiteY1" fmla="*/ 1060607 h 1431668"/>
              <a:gd name="connsiteX2" fmla="*/ 834887 w 6520069"/>
              <a:gd name="connsiteY2" fmla="*/ 1060607 h 1431668"/>
              <a:gd name="connsiteX3" fmla="*/ 1258956 w 6520069"/>
              <a:gd name="connsiteY3" fmla="*/ 1113616 h 1431668"/>
              <a:gd name="connsiteX4" fmla="*/ 1431234 w 6520069"/>
              <a:gd name="connsiteY4" fmla="*/ 1325650 h 1431668"/>
              <a:gd name="connsiteX5" fmla="*/ 1775791 w 6520069"/>
              <a:gd name="connsiteY5" fmla="*/ 1325650 h 1431668"/>
              <a:gd name="connsiteX6" fmla="*/ 2358887 w 6520069"/>
              <a:gd name="connsiteY6" fmla="*/ 1365407 h 1431668"/>
              <a:gd name="connsiteX7" fmla="*/ 2822713 w 6520069"/>
              <a:gd name="connsiteY7" fmla="*/ 1391911 h 1431668"/>
              <a:gd name="connsiteX8" fmla="*/ 3180521 w 6520069"/>
              <a:gd name="connsiteY8" fmla="*/ 1431668 h 1431668"/>
              <a:gd name="connsiteX9" fmla="*/ 3843130 w 6520069"/>
              <a:gd name="connsiteY9" fmla="*/ 1391911 h 1431668"/>
              <a:gd name="connsiteX10" fmla="*/ 3935895 w 6520069"/>
              <a:gd name="connsiteY10" fmla="*/ 1352155 h 1431668"/>
              <a:gd name="connsiteX11" fmla="*/ 4121426 w 6520069"/>
              <a:gd name="connsiteY11" fmla="*/ 1153372 h 1431668"/>
              <a:gd name="connsiteX12" fmla="*/ 4399721 w 6520069"/>
              <a:gd name="connsiteY12" fmla="*/ 1007598 h 1431668"/>
              <a:gd name="connsiteX13" fmla="*/ 4810539 w 6520069"/>
              <a:gd name="connsiteY13" fmla="*/ 1007598 h 1431668"/>
              <a:gd name="connsiteX14" fmla="*/ 5208104 w 6520069"/>
              <a:gd name="connsiteY14" fmla="*/ 1034103 h 1431668"/>
              <a:gd name="connsiteX15" fmla="*/ 5353878 w 6520069"/>
              <a:gd name="connsiteY15" fmla="*/ 1060607 h 1431668"/>
              <a:gd name="connsiteX16" fmla="*/ 5459895 w 6520069"/>
              <a:gd name="connsiteY16" fmla="*/ 1073859 h 1431668"/>
              <a:gd name="connsiteX17" fmla="*/ 5526156 w 6520069"/>
              <a:gd name="connsiteY17" fmla="*/ 1100363 h 1431668"/>
              <a:gd name="connsiteX18" fmla="*/ 5711687 w 6520069"/>
              <a:gd name="connsiteY18" fmla="*/ 716050 h 1431668"/>
              <a:gd name="connsiteX19" fmla="*/ 5592417 w 6520069"/>
              <a:gd name="connsiteY19" fmla="*/ 331737 h 1431668"/>
              <a:gd name="connsiteX20" fmla="*/ 5486400 w 6520069"/>
              <a:gd name="connsiteY20" fmla="*/ 26937 h 1431668"/>
              <a:gd name="connsiteX21" fmla="*/ 5685182 w 6520069"/>
              <a:gd name="connsiteY21" fmla="*/ 13685 h 1431668"/>
              <a:gd name="connsiteX22" fmla="*/ 5791200 w 6520069"/>
              <a:gd name="connsiteY22" fmla="*/ 13685 h 1431668"/>
              <a:gd name="connsiteX23" fmla="*/ 5936973 w 6520069"/>
              <a:gd name="connsiteY23" fmla="*/ 106450 h 1431668"/>
              <a:gd name="connsiteX24" fmla="*/ 6016487 w 6520069"/>
              <a:gd name="connsiteY24" fmla="*/ 199216 h 1431668"/>
              <a:gd name="connsiteX25" fmla="*/ 6082747 w 6520069"/>
              <a:gd name="connsiteY25" fmla="*/ 384746 h 1431668"/>
              <a:gd name="connsiteX26" fmla="*/ 6175513 w 6520069"/>
              <a:gd name="connsiteY26" fmla="*/ 583529 h 1431668"/>
              <a:gd name="connsiteX27" fmla="*/ 6334539 w 6520069"/>
              <a:gd name="connsiteY27" fmla="*/ 649790 h 1431668"/>
              <a:gd name="connsiteX28" fmla="*/ 6520069 w 6520069"/>
              <a:gd name="connsiteY28" fmla="*/ 755807 h 143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520069" h="1431668">
                <a:moveTo>
                  <a:pt x="0" y="1166624"/>
                </a:moveTo>
                <a:cubicBezTo>
                  <a:pt x="135834" y="1122450"/>
                  <a:pt x="271669" y="1078276"/>
                  <a:pt x="410817" y="1060607"/>
                </a:cubicBezTo>
                <a:cubicBezTo>
                  <a:pt x="549965" y="1042938"/>
                  <a:pt x="693531" y="1051772"/>
                  <a:pt x="834887" y="1060607"/>
                </a:cubicBezTo>
                <a:cubicBezTo>
                  <a:pt x="976244" y="1069442"/>
                  <a:pt x="1159565" y="1069442"/>
                  <a:pt x="1258956" y="1113616"/>
                </a:cubicBezTo>
                <a:cubicBezTo>
                  <a:pt x="1358347" y="1157790"/>
                  <a:pt x="1345095" y="1290311"/>
                  <a:pt x="1431234" y="1325650"/>
                </a:cubicBezTo>
                <a:cubicBezTo>
                  <a:pt x="1517373" y="1360989"/>
                  <a:pt x="1621182" y="1319024"/>
                  <a:pt x="1775791" y="1325650"/>
                </a:cubicBezTo>
                <a:cubicBezTo>
                  <a:pt x="1930400" y="1332276"/>
                  <a:pt x="2358887" y="1365407"/>
                  <a:pt x="2358887" y="1365407"/>
                </a:cubicBezTo>
                <a:lnTo>
                  <a:pt x="2822713" y="1391911"/>
                </a:lnTo>
                <a:cubicBezTo>
                  <a:pt x="2959652" y="1402955"/>
                  <a:pt x="3010452" y="1431668"/>
                  <a:pt x="3180521" y="1431668"/>
                </a:cubicBezTo>
                <a:cubicBezTo>
                  <a:pt x="3350590" y="1431668"/>
                  <a:pt x="3717234" y="1405163"/>
                  <a:pt x="3843130" y="1391911"/>
                </a:cubicBezTo>
                <a:cubicBezTo>
                  <a:pt x="3969026" y="1378659"/>
                  <a:pt x="3889512" y="1391912"/>
                  <a:pt x="3935895" y="1352155"/>
                </a:cubicBezTo>
                <a:cubicBezTo>
                  <a:pt x="3982278" y="1312399"/>
                  <a:pt x="4044122" y="1210798"/>
                  <a:pt x="4121426" y="1153372"/>
                </a:cubicBezTo>
                <a:cubicBezTo>
                  <a:pt x="4198730" y="1095946"/>
                  <a:pt x="4284869" y="1031894"/>
                  <a:pt x="4399721" y="1007598"/>
                </a:cubicBezTo>
                <a:cubicBezTo>
                  <a:pt x="4514573" y="983302"/>
                  <a:pt x="4675809" y="1003181"/>
                  <a:pt x="4810539" y="1007598"/>
                </a:cubicBezTo>
                <a:cubicBezTo>
                  <a:pt x="4945269" y="1012015"/>
                  <a:pt x="5117548" y="1025268"/>
                  <a:pt x="5208104" y="1034103"/>
                </a:cubicBezTo>
                <a:cubicBezTo>
                  <a:pt x="5298661" y="1042938"/>
                  <a:pt x="5311913" y="1053981"/>
                  <a:pt x="5353878" y="1060607"/>
                </a:cubicBezTo>
                <a:cubicBezTo>
                  <a:pt x="5395843" y="1067233"/>
                  <a:pt x="5431182" y="1067233"/>
                  <a:pt x="5459895" y="1073859"/>
                </a:cubicBezTo>
                <a:cubicBezTo>
                  <a:pt x="5488608" y="1080485"/>
                  <a:pt x="5484191" y="1159998"/>
                  <a:pt x="5526156" y="1100363"/>
                </a:cubicBezTo>
                <a:cubicBezTo>
                  <a:pt x="5568121" y="1040728"/>
                  <a:pt x="5700644" y="844154"/>
                  <a:pt x="5711687" y="716050"/>
                </a:cubicBezTo>
                <a:cubicBezTo>
                  <a:pt x="5722730" y="587946"/>
                  <a:pt x="5629965" y="446589"/>
                  <a:pt x="5592417" y="331737"/>
                </a:cubicBezTo>
                <a:cubicBezTo>
                  <a:pt x="5554869" y="216885"/>
                  <a:pt x="5470939" y="79946"/>
                  <a:pt x="5486400" y="26937"/>
                </a:cubicBezTo>
                <a:cubicBezTo>
                  <a:pt x="5501861" y="-26072"/>
                  <a:pt x="5634382" y="15894"/>
                  <a:pt x="5685182" y="13685"/>
                </a:cubicBezTo>
                <a:cubicBezTo>
                  <a:pt x="5735982" y="11476"/>
                  <a:pt x="5749235" y="-1776"/>
                  <a:pt x="5791200" y="13685"/>
                </a:cubicBezTo>
                <a:cubicBezTo>
                  <a:pt x="5833165" y="29146"/>
                  <a:pt x="5899425" y="75528"/>
                  <a:pt x="5936973" y="106450"/>
                </a:cubicBezTo>
                <a:cubicBezTo>
                  <a:pt x="5974521" y="137372"/>
                  <a:pt x="5992191" y="152833"/>
                  <a:pt x="6016487" y="199216"/>
                </a:cubicBezTo>
                <a:cubicBezTo>
                  <a:pt x="6040783" y="245599"/>
                  <a:pt x="6056243" y="320694"/>
                  <a:pt x="6082747" y="384746"/>
                </a:cubicBezTo>
                <a:cubicBezTo>
                  <a:pt x="6109251" y="448798"/>
                  <a:pt x="6133548" y="539355"/>
                  <a:pt x="6175513" y="583529"/>
                </a:cubicBezTo>
                <a:cubicBezTo>
                  <a:pt x="6217478" y="627703"/>
                  <a:pt x="6277113" y="621077"/>
                  <a:pt x="6334539" y="649790"/>
                </a:cubicBezTo>
                <a:cubicBezTo>
                  <a:pt x="6391965" y="678503"/>
                  <a:pt x="6456017" y="717155"/>
                  <a:pt x="6520069" y="755807"/>
                </a:cubicBezTo>
              </a:path>
            </a:pathLst>
          </a:custGeom>
          <a:noFill/>
          <a:ln w="22225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任意多边形 46">
            <a:extLst>
              <a:ext uri="{FF2B5EF4-FFF2-40B4-BE49-F238E27FC236}">
                <a16:creationId xmlns:a16="http://schemas.microsoft.com/office/drawing/2014/main" id="{25585D79-6366-4959-AEE5-8DD658CD0C35}"/>
              </a:ext>
            </a:extLst>
          </p:cNvPr>
          <p:cNvSpPr/>
          <p:nvPr/>
        </p:nvSpPr>
        <p:spPr>
          <a:xfrm>
            <a:off x="2224352" y="3764301"/>
            <a:ext cx="2288707" cy="2066993"/>
          </a:xfrm>
          <a:custGeom>
            <a:avLst/>
            <a:gdLst>
              <a:gd name="connsiteX0" fmla="*/ 0 w 2288707"/>
              <a:gd name="connsiteY0" fmla="*/ 1979198 h 2066993"/>
              <a:gd name="connsiteX1" fmla="*/ 265043 w 2288707"/>
              <a:gd name="connsiteY1" fmla="*/ 1992450 h 2066993"/>
              <a:gd name="connsiteX2" fmla="*/ 834887 w 2288707"/>
              <a:gd name="connsiteY2" fmla="*/ 2058711 h 2066993"/>
              <a:gd name="connsiteX3" fmla="*/ 1417982 w 2288707"/>
              <a:gd name="connsiteY3" fmla="*/ 2058711 h 2066993"/>
              <a:gd name="connsiteX4" fmla="*/ 2173356 w 2288707"/>
              <a:gd name="connsiteY4" fmla="*/ 1992450 h 2066993"/>
              <a:gd name="connsiteX5" fmla="*/ 2279374 w 2288707"/>
              <a:gd name="connsiteY5" fmla="*/ 1873180 h 2066993"/>
              <a:gd name="connsiteX6" fmla="*/ 2107095 w 2288707"/>
              <a:gd name="connsiteY6" fmla="*/ 1700902 h 2066993"/>
              <a:gd name="connsiteX7" fmla="*/ 1762539 w 2288707"/>
              <a:gd name="connsiteY7" fmla="*/ 1396102 h 2066993"/>
              <a:gd name="connsiteX8" fmla="*/ 1510748 w 2288707"/>
              <a:gd name="connsiteY8" fmla="*/ 1144311 h 2066993"/>
              <a:gd name="connsiteX9" fmla="*/ 1152939 w 2288707"/>
              <a:gd name="connsiteY9" fmla="*/ 932276 h 2066993"/>
              <a:gd name="connsiteX10" fmla="*/ 821635 w 2288707"/>
              <a:gd name="connsiteY10" fmla="*/ 813006 h 2066993"/>
              <a:gd name="connsiteX11" fmla="*/ 530087 w 2288707"/>
              <a:gd name="connsiteY11" fmla="*/ 600972 h 2066993"/>
              <a:gd name="connsiteX12" fmla="*/ 437322 w 2288707"/>
              <a:gd name="connsiteY12" fmla="*/ 402189 h 2066993"/>
              <a:gd name="connsiteX13" fmla="*/ 304800 w 2288707"/>
              <a:gd name="connsiteY13" fmla="*/ 44380 h 2066993"/>
              <a:gd name="connsiteX14" fmla="*/ 278295 w 2288707"/>
              <a:gd name="connsiteY14" fmla="*/ 17876 h 2066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88707" h="2066993">
                <a:moveTo>
                  <a:pt x="0" y="1979198"/>
                </a:moveTo>
                <a:cubicBezTo>
                  <a:pt x="62947" y="1979198"/>
                  <a:pt x="125895" y="1979198"/>
                  <a:pt x="265043" y="1992450"/>
                </a:cubicBezTo>
                <a:cubicBezTo>
                  <a:pt x="404191" y="2005702"/>
                  <a:pt x="642731" y="2047668"/>
                  <a:pt x="834887" y="2058711"/>
                </a:cubicBezTo>
                <a:cubicBezTo>
                  <a:pt x="1027043" y="2069754"/>
                  <a:pt x="1194904" y="2069755"/>
                  <a:pt x="1417982" y="2058711"/>
                </a:cubicBezTo>
                <a:cubicBezTo>
                  <a:pt x="1641060" y="2047668"/>
                  <a:pt x="2029791" y="2023372"/>
                  <a:pt x="2173356" y="1992450"/>
                </a:cubicBezTo>
                <a:cubicBezTo>
                  <a:pt x="2316921" y="1961528"/>
                  <a:pt x="2290417" y="1921771"/>
                  <a:pt x="2279374" y="1873180"/>
                </a:cubicBezTo>
                <a:cubicBezTo>
                  <a:pt x="2268331" y="1824589"/>
                  <a:pt x="2193234" y="1780415"/>
                  <a:pt x="2107095" y="1700902"/>
                </a:cubicBezTo>
                <a:cubicBezTo>
                  <a:pt x="2020956" y="1621389"/>
                  <a:pt x="1861930" y="1488867"/>
                  <a:pt x="1762539" y="1396102"/>
                </a:cubicBezTo>
                <a:cubicBezTo>
                  <a:pt x="1663148" y="1303337"/>
                  <a:pt x="1612348" y="1221615"/>
                  <a:pt x="1510748" y="1144311"/>
                </a:cubicBezTo>
                <a:cubicBezTo>
                  <a:pt x="1409148" y="1067007"/>
                  <a:pt x="1267791" y="987493"/>
                  <a:pt x="1152939" y="932276"/>
                </a:cubicBezTo>
                <a:cubicBezTo>
                  <a:pt x="1038087" y="877059"/>
                  <a:pt x="925444" y="868223"/>
                  <a:pt x="821635" y="813006"/>
                </a:cubicBezTo>
                <a:cubicBezTo>
                  <a:pt x="717826" y="757789"/>
                  <a:pt x="594139" y="669441"/>
                  <a:pt x="530087" y="600972"/>
                </a:cubicBezTo>
                <a:cubicBezTo>
                  <a:pt x="466035" y="532503"/>
                  <a:pt x="474870" y="494954"/>
                  <a:pt x="437322" y="402189"/>
                </a:cubicBezTo>
                <a:cubicBezTo>
                  <a:pt x="399774" y="309424"/>
                  <a:pt x="331304" y="108432"/>
                  <a:pt x="304800" y="44380"/>
                </a:cubicBezTo>
                <a:cubicBezTo>
                  <a:pt x="278296" y="-19672"/>
                  <a:pt x="278295" y="-898"/>
                  <a:pt x="278295" y="17876"/>
                </a:cubicBezTo>
              </a:path>
            </a:pathLst>
          </a:custGeom>
          <a:noFill/>
          <a:ln w="22225">
            <a:solidFill>
              <a:srgbClr val="00B0F0"/>
            </a:solidFill>
            <a:prstDash val="dash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613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云网关整体技术方案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363378" y="978716"/>
            <a:ext cx="9182996" cy="5659006"/>
            <a:chOff x="280776" y="987788"/>
            <a:chExt cx="9526115" cy="5885978"/>
          </a:xfrm>
        </p:grpSpPr>
        <p:sp>
          <p:nvSpPr>
            <p:cNvPr id="138" name="矩形 137"/>
            <p:cNvSpPr/>
            <p:nvPr/>
          </p:nvSpPr>
          <p:spPr>
            <a:xfrm>
              <a:off x="300865" y="1546662"/>
              <a:ext cx="4168063" cy="150877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39" name="矩形 138"/>
            <p:cNvSpPr/>
            <p:nvPr/>
          </p:nvSpPr>
          <p:spPr>
            <a:xfrm>
              <a:off x="762397" y="1975585"/>
              <a:ext cx="2361795" cy="10526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cs typeface="+mn-ea"/>
                <a:sym typeface="+mn-lt"/>
              </a:endParaRPr>
            </a:p>
          </p:txBody>
        </p:sp>
        <p:sp>
          <p:nvSpPr>
            <p:cNvPr id="140" name="矩形 139"/>
            <p:cNvSpPr/>
            <p:nvPr/>
          </p:nvSpPr>
          <p:spPr>
            <a:xfrm>
              <a:off x="827743" y="2338921"/>
              <a:ext cx="2186158" cy="64989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cs typeface="+mn-ea"/>
                  <a:sym typeface="+mn-lt"/>
                </a:rPr>
                <a:t>传统网元、</a:t>
              </a:r>
              <a:r>
                <a:rPr lang="en-US" altLang="zh-CN" sz="1200" dirty="0" err="1">
                  <a:cs typeface="+mn-ea"/>
                  <a:sym typeface="+mn-lt"/>
                </a:rPr>
                <a:t>vSwitch</a:t>
              </a:r>
              <a:r>
                <a:rPr lang="en-US" altLang="zh-CN" sz="1200" dirty="0">
                  <a:cs typeface="+mn-ea"/>
                  <a:sym typeface="+mn-lt"/>
                </a:rPr>
                <a:t>, </a:t>
              </a:r>
              <a:r>
                <a:rPr lang="en-US" altLang="zh-CN" sz="1200" dirty="0" err="1">
                  <a:cs typeface="+mn-ea"/>
                  <a:sym typeface="+mn-lt"/>
                </a:rPr>
                <a:t>vCPE</a:t>
              </a:r>
              <a:r>
                <a:rPr lang="zh-CN" altLang="en-US" sz="1200" dirty="0">
                  <a:cs typeface="+mn-ea"/>
                  <a:sym typeface="+mn-lt"/>
                </a:rPr>
                <a:t>、</a:t>
              </a:r>
              <a:r>
                <a:rPr lang="en-US" altLang="zh-CN" sz="1200" dirty="0">
                  <a:cs typeface="+mn-ea"/>
                  <a:sym typeface="+mn-lt"/>
                </a:rPr>
                <a:t>MEC</a:t>
              </a:r>
              <a:r>
                <a:rPr lang="zh-CN" altLang="en-US" sz="1200" dirty="0">
                  <a:cs typeface="+mn-ea"/>
                  <a:sym typeface="+mn-lt"/>
                </a:rPr>
                <a:t>控制模块，</a:t>
              </a:r>
              <a:r>
                <a:rPr lang="en-US" altLang="zh-CN" sz="1200" dirty="0">
                  <a:cs typeface="+mn-ea"/>
                  <a:sym typeface="+mn-lt"/>
                </a:rPr>
                <a:t>...</a:t>
              </a:r>
            </a:p>
          </p:txBody>
        </p:sp>
        <p:sp>
          <p:nvSpPr>
            <p:cNvPr id="141" name="矩形 140"/>
            <p:cNvSpPr/>
            <p:nvPr/>
          </p:nvSpPr>
          <p:spPr>
            <a:xfrm>
              <a:off x="762396" y="1631402"/>
              <a:ext cx="2361788" cy="3140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cs typeface="+mn-ea"/>
                  <a:sym typeface="+mn-lt"/>
                </a:rPr>
                <a:t>网络编排</a:t>
              </a:r>
            </a:p>
          </p:txBody>
        </p:sp>
        <p:sp>
          <p:nvSpPr>
            <p:cNvPr id="142" name="圆角矩形 20"/>
            <p:cNvSpPr/>
            <p:nvPr/>
          </p:nvSpPr>
          <p:spPr>
            <a:xfrm>
              <a:off x="8197395" y="1532116"/>
              <a:ext cx="546258" cy="148787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cs typeface="+mn-ea"/>
                  <a:sym typeface="+mn-lt"/>
                </a:rPr>
                <a:t>IT</a:t>
              </a:r>
              <a:r>
                <a:rPr lang="zh-CN" altLang="en-US" sz="1400" dirty="0">
                  <a:cs typeface="+mn-ea"/>
                  <a:sym typeface="+mn-lt"/>
                </a:rPr>
                <a:t>系统</a:t>
              </a:r>
            </a:p>
          </p:txBody>
        </p:sp>
        <p:sp>
          <p:nvSpPr>
            <p:cNvPr id="143" name="圆角矩形 40"/>
            <p:cNvSpPr/>
            <p:nvPr/>
          </p:nvSpPr>
          <p:spPr>
            <a:xfrm>
              <a:off x="3231176" y="1610883"/>
              <a:ext cx="501176" cy="1426647"/>
            </a:xfrm>
            <a:prstGeom prst="roundRect">
              <a:avLst>
                <a:gd name="adj" fmla="val 105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sz="1400" dirty="0">
                  <a:cs typeface="+mn-ea"/>
                  <a:sym typeface="+mn-lt"/>
                </a:rPr>
                <a:t>云管平台</a:t>
              </a:r>
            </a:p>
          </p:txBody>
        </p:sp>
        <p:cxnSp>
          <p:nvCxnSpPr>
            <p:cNvPr id="144" name="直接连接符 143"/>
            <p:cNvCxnSpPr/>
            <p:nvPr/>
          </p:nvCxnSpPr>
          <p:spPr>
            <a:xfrm>
              <a:off x="488454" y="1496165"/>
              <a:ext cx="9187802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5" name="组合 144"/>
            <p:cNvGrpSpPr/>
            <p:nvPr/>
          </p:nvGrpSpPr>
          <p:grpSpPr>
            <a:xfrm>
              <a:off x="314365" y="3086819"/>
              <a:ext cx="9112241" cy="3786947"/>
              <a:chOff x="1505936" y="3533179"/>
              <a:chExt cx="10130790" cy="5698768"/>
            </a:xfrm>
          </p:grpSpPr>
          <p:sp>
            <p:nvSpPr>
              <p:cNvPr id="157" name="矩形 156"/>
              <p:cNvSpPr/>
              <p:nvPr/>
            </p:nvSpPr>
            <p:spPr>
              <a:xfrm>
                <a:off x="5768691" y="3783647"/>
                <a:ext cx="5664835" cy="1821815"/>
              </a:xfrm>
              <a:prstGeom prst="rect">
                <a:avLst/>
              </a:prstGeom>
              <a:ln>
                <a:prstDash val="sys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  <a:sym typeface="+mn-lt"/>
                </a:endParaRPr>
              </a:p>
            </p:txBody>
          </p:sp>
          <p:sp>
            <p:nvSpPr>
              <p:cNvPr id="158" name="矩形 157"/>
              <p:cNvSpPr/>
              <p:nvPr/>
            </p:nvSpPr>
            <p:spPr>
              <a:xfrm>
                <a:off x="5768691" y="5674677"/>
                <a:ext cx="5664835" cy="1813560"/>
              </a:xfrm>
              <a:prstGeom prst="rect">
                <a:avLst/>
              </a:prstGeom>
              <a:ln>
                <a:prstDash val="sys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  <a:sym typeface="+mn-lt"/>
                </a:endParaRPr>
              </a:p>
            </p:txBody>
          </p:sp>
          <p:sp>
            <p:nvSpPr>
              <p:cNvPr id="159" name="矩形 158"/>
              <p:cNvSpPr/>
              <p:nvPr/>
            </p:nvSpPr>
            <p:spPr>
              <a:xfrm>
                <a:off x="1759936" y="4522152"/>
                <a:ext cx="2472055" cy="220408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pPr algn="ctr"/>
                <a:r>
                  <a:rPr lang="zh-CN" altLang="en-US" sz="1600">
                    <a:cs typeface="+mn-ea"/>
                    <a:sym typeface="+mn-lt"/>
                  </a:rPr>
                  <a:t>接入网关</a:t>
                </a:r>
              </a:p>
            </p:txBody>
          </p:sp>
          <p:sp>
            <p:nvSpPr>
              <p:cNvPr id="160" name="矩形 159"/>
              <p:cNvSpPr/>
              <p:nvPr/>
            </p:nvSpPr>
            <p:spPr>
              <a:xfrm>
                <a:off x="1632936" y="4395152"/>
                <a:ext cx="2472055" cy="220408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pPr algn="ctr"/>
                <a:r>
                  <a:rPr lang="zh-CN" altLang="en-US" sz="1600">
                    <a:cs typeface="+mn-ea"/>
                    <a:sym typeface="+mn-lt"/>
                  </a:rPr>
                  <a:t>接入网关</a:t>
                </a:r>
              </a:p>
            </p:txBody>
          </p:sp>
          <p:sp>
            <p:nvSpPr>
              <p:cNvPr id="161" name="矩形 160"/>
              <p:cNvSpPr/>
              <p:nvPr/>
            </p:nvSpPr>
            <p:spPr>
              <a:xfrm>
                <a:off x="1505936" y="4268152"/>
                <a:ext cx="2472055" cy="220408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pPr algn="ctr"/>
                <a:r>
                  <a:rPr lang="zh-CN" altLang="en-US" sz="1400" dirty="0">
                    <a:cs typeface="+mn-ea"/>
                    <a:sym typeface="+mn-lt"/>
                  </a:rPr>
                  <a:t>接入网关 （集群）</a:t>
                </a:r>
              </a:p>
            </p:txBody>
          </p:sp>
          <p:sp>
            <p:nvSpPr>
              <p:cNvPr id="162" name="矩形 161"/>
              <p:cNvSpPr/>
              <p:nvPr/>
            </p:nvSpPr>
            <p:spPr>
              <a:xfrm>
                <a:off x="1677386" y="5724842"/>
                <a:ext cx="2157095" cy="56007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 err="1">
                    <a:cs typeface="+mn-ea"/>
                    <a:sym typeface="+mn-lt"/>
                  </a:rPr>
                  <a:t>vSwitch</a:t>
                </a:r>
                <a:r>
                  <a:rPr lang="zh-CN" altLang="en-US" sz="1400" dirty="0">
                    <a:cs typeface="+mn-ea"/>
                    <a:sym typeface="+mn-lt"/>
                  </a:rPr>
                  <a:t>（接入）</a:t>
                </a:r>
              </a:p>
            </p:txBody>
          </p:sp>
          <p:sp>
            <p:nvSpPr>
              <p:cNvPr id="163" name="矩形 162"/>
              <p:cNvSpPr/>
              <p:nvPr/>
            </p:nvSpPr>
            <p:spPr>
              <a:xfrm>
                <a:off x="1677386" y="4785042"/>
                <a:ext cx="2157095" cy="9398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altLang="zh-CN" sz="1400">
                    <a:cs typeface="+mn-ea"/>
                    <a:sym typeface="+mn-lt"/>
                  </a:rPr>
                  <a:t>vCPE </a:t>
                </a:r>
                <a:r>
                  <a:rPr lang="zh-CN" altLang="en-US" sz="1400">
                    <a:cs typeface="+mn-ea"/>
                    <a:sym typeface="+mn-lt"/>
                  </a:rPr>
                  <a:t>（进程）</a:t>
                </a:r>
              </a:p>
            </p:txBody>
          </p:sp>
          <p:sp>
            <p:nvSpPr>
              <p:cNvPr id="164" name="矩形 163"/>
              <p:cNvSpPr/>
              <p:nvPr/>
            </p:nvSpPr>
            <p:spPr>
              <a:xfrm>
                <a:off x="1803116" y="5167312"/>
                <a:ext cx="546100" cy="396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dirty="0" err="1">
                    <a:cs typeface="+mn-ea"/>
                    <a:sym typeface="+mn-lt"/>
                  </a:rPr>
                  <a:t>vcpe</a:t>
                </a:r>
                <a:r>
                  <a:rPr lang="zh-CN" altLang="en-US" sz="800" dirty="0">
                    <a:cs typeface="+mn-ea"/>
                    <a:sym typeface="+mn-lt"/>
                  </a:rPr>
                  <a:t>实例</a:t>
                </a:r>
              </a:p>
            </p:txBody>
          </p:sp>
          <p:sp>
            <p:nvSpPr>
              <p:cNvPr id="165" name="矩形 164"/>
              <p:cNvSpPr/>
              <p:nvPr/>
            </p:nvSpPr>
            <p:spPr>
              <a:xfrm>
                <a:off x="2476851" y="5167312"/>
                <a:ext cx="546100" cy="396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>
                    <a:cs typeface="+mn-ea"/>
                    <a:sym typeface="+mn-lt"/>
                  </a:rPr>
                  <a:t>vcpe</a:t>
                </a:r>
                <a:r>
                  <a:rPr lang="zh-CN" altLang="en-US" sz="1100">
                    <a:cs typeface="+mn-ea"/>
                    <a:sym typeface="+mn-lt"/>
                  </a:rPr>
                  <a:t>实例</a:t>
                </a:r>
              </a:p>
            </p:txBody>
          </p:sp>
          <p:sp>
            <p:nvSpPr>
              <p:cNvPr id="166" name="矩形 165"/>
              <p:cNvSpPr/>
              <p:nvPr/>
            </p:nvSpPr>
            <p:spPr>
              <a:xfrm>
                <a:off x="3150586" y="5167312"/>
                <a:ext cx="546100" cy="396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>
                    <a:cs typeface="+mn-ea"/>
                    <a:sym typeface="+mn-lt"/>
                  </a:rPr>
                  <a:t>vcpe</a:t>
                </a:r>
                <a:r>
                  <a:rPr lang="zh-CN" altLang="en-US" sz="1100">
                    <a:cs typeface="+mn-ea"/>
                    <a:sym typeface="+mn-lt"/>
                  </a:rPr>
                  <a:t>实例</a:t>
                </a:r>
              </a:p>
            </p:txBody>
          </p:sp>
          <p:sp>
            <p:nvSpPr>
              <p:cNvPr id="168" name="矩形 167"/>
              <p:cNvSpPr/>
              <p:nvPr/>
            </p:nvSpPr>
            <p:spPr>
              <a:xfrm>
                <a:off x="9717756" y="4034472"/>
                <a:ext cx="1273810" cy="1329055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dirty="0">
                    <a:cs typeface="+mn-ea"/>
                    <a:sym typeface="+mn-lt"/>
                  </a:rPr>
                  <a:t>云</a:t>
                </a:r>
                <a:r>
                  <a:rPr lang="en-US" altLang="zh-CN" sz="1400" dirty="0">
                    <a:cs typeface="+mn-ea"/>
                    <a:sym typeface="+mn-lt"/>
                  </a:rPr>
                  <a:t>NAS</a:t>
                </a:r>
              </a:p>
            </p:txBody>
          </p:sp>
          <p:sp>
            <p:nvSpPr>
              <p:cNvPr id="169" name="矩形 168"/>
              <p:cNvSpPr/>
              <p:nvPr/>
            </p:nvSpPr>
            <p:spPr>
              <a:xfrm>
                <a:off x="9223726" y="4161472"/>
                <a:ext cx="614045" cy="32385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800">
                    <a:cs typeface="+mn-ea"/>
                    <a:sym typeface="+mn-lt"/>
                  </a:rPr>
                  <a:t>入口</a:t>
                </a:r>
                <a:r>
                  <a:rPr lang="en-US" altLang="zh-CN" sz="800">
                    <a:cs typeface="+mn-ea"/>
                    <a:sym typeface="+mn-lt"/>
                  </a:rPr>
                  <a:t>ip</a:t>
                </a:r>
                <a:endParaRPr lang="zh-CN" altLang="en-US" sz="800">
                  <a:cs typeface="+mn-ea"/>
                  <a:sym typeface="+mn-lt"/>
                </a:endParaRPr>
              </a:p>
            </p:txBody>
          </p:sp>
          <p:sp>
            <p:nvSpPr>
              <p:cNvPr id="170" name="矩形 169"/>
              <p:cNvSpPr/>
              <p:nvPr/>
            </p:nvSpPr>
            <p:spPr>
              <a:xfrm>
                <a:off x="9223726" y="4716462"/>
                <a:ext cx="614045" cy="32385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800">
                    <a:cs typeface="+mn-ea"/>
                    <a:sym typeface="+mn-lt"/>
                  </a:rPr>
                  <a:t>入口</a:t>
                </a:r>
                <a:r>
                  <a:rPr lang="en-US" altLang="zh-CN" sz="800">
                    <a:cs typeface="+mn-ea"/>
                    <a:sym typeface="+mn-lt"/>
                  </a:rPr>
                  <a:t>ip</a:t>
                </a:r>
                <a:endParaRPr lang="zh-CN" altLang="en-US" sz="800">
                  <a:cs typeface="+mn-ea"/>
                  <a:sym typeface="+mn-lt"/>
                </a:endParaRPr>
              </a:p>
            </p:txBody>
          </p:sp>
          <p:sp>
            <p:nvSpPr>
              <p:cNvPr id="171" name="矩形 170"/>
              <p:cNvSpPr/>
              <p:nvPr/>
            </p:nvSpPr>
            <p:spPr>
              <a:xfrm>
                <a:off x="10872186" y="4161472"/>
                <a:ext cx="764540" cy="323850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dirty="0">
                    <a:cs typeface="+mn-ea"/>
                    <a:sym typeface="+mn-lt"/>
                  </a:rPr>
                  <a:t>DC</a:t>
                </a:r>
                <a:r>
                  <a:rPr lang="zh-CN" altLang="en-US" sz="800" dirty="0">
                    <a:cs typeface="+mn-ea"/>
                    <a:sym typeface="+mn-lt"/>
                  </a:rPr>
                  <a:t>外访问</a:t>
                </a:r>
              </a:p>
            </p:txBody>
          </p:sp>
          <p:sp>
            <p:nvSpPr>
              <p:cNvPr id="176" name="矩形 175"/>
              <p:cNvSpPr/>
              <p:nvPr/>
            </p:nvSpPr>
            <p:spPr>
              <a:xfrm>
                <a:off x="9717756" y="5931217"/>
                <a:ext cx="1273810" cy="1329055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dirty="0">
                    <a:cs typeface="+mn-ea"/>
                    <a:sym typeface="+mn-lt"/>
                  </a:rPr>
                  <a:t>视频监控</a:t>
                </a:r>
              </a:p>
            </p:txBody>
          </p:sp>
          <p:sp>
            <p:nvSpPr>
              <p:cNvPr id="177" name="矩形 176"/>
              <p:cNvSpPr/>
              <p:nvPr/>
            </p:nvSpPr>
            <p:spPr>
              <a:xfrm>
                <a:off x="9223726" y="6058217"/>
                <a:ext cx="614045" cy="32385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800">
                    <a:cs typeface="+mn-ea"/>
                    <a:sym typeface="+mn-lt"/>
                  </a:rPr>
                  <a:t>入口</a:t>
                </a:r>
                <a:r>
                  <a:rPr lang="en-US" altLang="zh-CN" sz="800">
                    <a:cs typeface="+mn-ea"/>
                    <a:sym typeface="+mn-lt"/>
                  </a:rPr>
                  <a:t>ip</a:t>
                </a:r>
                <a:endParaRPr lang="zh-CN" altLang="en-US" sz="800">
                  <a:cs typeface="+mn-ea"/>
                  <a:sym typeface="+mn-lt"/>
                </a:endParaRPr>
              </a:p>
            </p:txBody>
          </p:sp>
          <p:sp>
            <p:nvSpPr>
              <p:cNvPr id="178" name="矩形 177"/>
              <p:cNvSpPr/>
              <p:nvPr/>
            </p:nvSpPr>
            <p:spPr>
              <a:xfrm>
                <a:off x="9223726" y="6613207"/>
                <a:ext cx="614045" cy="32385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800">
                    <a:cs typeface="+mn-ea"/>
                    <a:sym typeface="+mn-lt"/>
                  </a:rPr>
                  <a:t>入口</a:t>
                </a:r>
                <a:r>
                  <a:rPr lang="en-US" altLang="zh-CN" sz="800">
                    <a:cs typeface="+mn-ea"/>
                    <a:sym typeface="+mn-lt"/>
                  </a:rPr>
                  <a:t>ip</a:t>
                </a:r>
                <a:endParaRPr lang="zh-CN" altLang="en-US" sz="800">
                  <a:cs typeface="+mn-ea"/>
                  <a:sym typeface="+mn-lt"/>
                </a:endParaRPr>
              </a:p>
            </p:txBody>
          </p:sp>
          <p:sp>
            <p:nvSpPr>
              <p:cNvPr id="179" name="矩形 178"/>
              <p:cNvSpPr/>
              <p:nvPr/>
            </p:nvSpPr>
            <p:spPr>
              <a:xfrm>
                <a:off x="10872186" y="6058217"/>
                <a:ext cx="764540" cy="323850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dirty="0">
                    <a:cs typeface="+mn-ea"/>
                    <a:sym typeface="+mn-lt"/>
                  </a:rPr>
                  <a:t>DC</a:t>
                </a:r>
                <a:r>
                  <a:rPr lang="zh-CN" altLang="en-US" sz="800" dirty="0">
                    <a:cs typeface="+mn-ea"/>
                    <a:sym typeface="+mn-lt"/>
                  </a:rPr>
                  <a:t>外访问</a:t>
                </a:r>
              </a:p>
            </p:txBody>
          </p:sp>
          <p:grpSp>
            <p:nvGrpSpPr>
              <p:cNvPr id="180" name="组合 179"/>
              <p:cNvGrpSpPr/>
              <p:nvPr/>
            </p:nvGrpSpPr>
            <p:grpSpPr>
              <a:xfrm>
                <a:off x="6063966" y="5040312"/>
                <a:ext cx="2577465" cy="1431925"/>
                <a:chOff x="9601" y="1465"/>
                <a:chExt cx="4059" cy="2255"/>
              </a:xfrm>
            </p:grpSpPr>
            <p:sp>
              <p:nvSpPr>
                <p:cNvPr id="212" name="矩形 211"/>
                <p:cNvSpPr/>
                <p:nvPr/>
              </p:nvSpPr>
              <p:spPr>
                <a:xfrm>
                  <a:off x="9801" y="1665"/>
                  <a:ext cx="3859" cy="2055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ctr"/>
                  <a:r>
                    <a:rPr lang="zh-CN" altLang="en-US" sz="1400">
                      <a:cs typeface="+mn-ea"/>
                      <a:sym typeface="+mn-lt"/>
                    </a:rPr>
                    <a:t>业务网关</a:t>
                  </a:r>
                </a:p>
              </p:txBody>
            </p:sp>
            <p:sp>
              <p:nvSpPr>
                <p:cNvPr id="213" name="矩形 212"/>
                <p:cNvSpPr/>
                <p:nvPr/>
              </p:nvSpPr>
              <p:spPr>
                <a:xfrm>
                  <a:off x="9601" y="1465"/>
                  <a:ext cx="3859" cy="2055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ctr"/>
                  <a:r>
                    <a:rPr lang="zh-CN" altLang="en-US" sz="1400" dirty="0">
                      <a:cs typeface="+mn-ea"/>
                      <a:sym typeface="+mn-lt"/>
                    </a:rPr>
                    <a:t>业务网关（集群）</a:t>
                  </a:r>
                </a:p>
              </p:txBody>
            </p:sp>
            <p:sp>
              <p:nvSpPr>
                <p:cNvPr id="214" name="矩形 213"/>
                <p:cNvSpPr/>
                <p:nvPr/>
              </p:nvSpPr>
              <p:spPr>
                <a:xfrm>
                  <a:off x="9837" y="2279"/>
                  <a:ext cx="3397" cy="1003"/>
                </a:xfrm>
                <a:prstGeom prst="rect">
                  <a:avLst/>
                </a:prstGeom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b" anchorCtr="0"/>
                <a:lstStyle/>
                <a:p>
                  <a:pPr algn="ctr"/>
                  <a:r>
                    <a:rPr lang="en-US" altLang="zh-CN" sz="1400" dirty="0" err="1">
                      <a:cs typeface="+mn-ea"/>
                      <a:sym typeface="+mn-lt"/>
                    </a:rPr>
                    <a:t>vSwitch</a:t>
                  </a:r>
                  <a:r>
                    <a:rPr lang="zh-CN" altLang="en-US" sz="1400" dirty="0">
                      <a:cs typeface="+mn-ea"/>
                      <a:sym typeface="+mn-lt"/>
                    </a:rPr>
                    <a:t>（业务）</a:t>
                  </a:r>
                </a:p>
              </p:txBody>
            </p:sp>
            <p:sp>
              <p:nvSpPr>
                <p:cNvPr id="215" name="矩形 214"/>
                <p:cNvSpPr/>
                <p:nvPr/>
              </p:nvSpPr>
              <p:spPr>
                <a:xfrm>
                  <a:off x="12044" y="2050"/>
                  <a:ext cx="1045" cy="62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400">
                      <a:cs typeface="+mn-ea"/>
                      <a:sym typeface="+mn-lt"/>
                    </a:rPr>
                    <a:t>NAT</a:t>
                  </a:r>
                </a:p>
              </p:txBody>
            </p:sp>
          </p:grpSp>
          <p:sp>
            <p:nvSpPr>
              <p:cNvPr id="185" name="文本框 184"/>
              <p:cNvSpPr txBox="1"/>
              <p:nvPr/>
            </p:nvSpPr>
            <p:spPr>
              <a:xfrm>
                <a:off x="8758906" y="5087937"/>
                <a:ext cx="905706" cy="3961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b="1" dirty="0">
                    <a:cs typeface="+mn-ea"/>
                    <a:sym typeface="+mn-lt"/>
                  </a:rPr>
                  <a:t>mech</a:t>
                </a:r>
                <a:r>
                  <a:rPr lang="zh-CN" altLang="en-US" sz="1100" b="1" dirty="0">
                    <a:cs typeface="+mn-ea"/>
                    <a:sym typeface="+mn-lt"/>
                  </a:rPr>
                  <a:t>连接</a:t>
                </a:r>
              </a:p>
            </p:txBody>
          </p:sp>
          <p:sp>
            <p:nvSpPr>
              <p:cNvPr id="186" name="文本框 185"/>
              <p:cNvSpPr txBox="1"/>
              <p:nvPr/>
            </p:nvSpPr>
            <p:spPr>
              <a:xfrm>
                <a:off x="8758906" y="7006908"/>
                <a:ext cx="905706" cy="3961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b="1">
                    <a:cs typeface="+mn-ea"/>
                    <a:sym typeface="+mn-lt"/>
                  </a:rPr>
                  <a:t>mech</a:t>
                </a:r>
                <a:r>
                  <a:rPr lang="zh-CN" altLang="en-US" sz="1100" b="1">
                    <a:cs typeface="+mn-ea"/>
                    <a:sym typeface="+mn-lt"/>
                  </a:rPr>
                  <a:t>连接</a:t>
                </a:r>
              </a:p>
            </p:txBody>
          </p:sp>
          <p:sp>
            <p:nvSpPr>
              <p:cNvPr id="187" name="任意多边形 48"/>
              <p:cNvSpPr/>
              <p:nvPr/>
            </p:nvSpPr>
            <p:spPr>
              <a:xfrm>
                <a:off x="3732880" y="5763177"/>
                <a:ext cx="2593340" cy="267100"/>
              </a:xfrm>
              <a:custGeom>
                <a:avLst/>
                <a:gdLst>
                  <a:gd name="connisteX0" fmla="*/ 0 w 2764790"/>
                  <a:gd name="connsiteY0" fmla="*/ 1023620 h 1023620"/>
                  <a:gd name="connisteX1" fmla="*/ 1229995 w 2764790"/>
                  <a:gd name="connsiteY1" fmla="*/ 324485 h 1023620"/>
                  <a:gd name="connisteX2" fmla="*/ 2764790 w 2764790"/>
                  <a:gd name="connsiteY2" fmla="*/ 0 h 1023620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</a:cxnLst>
                <a:rect l="l" t="t" r="r" b="b"/>
                <a:pathLst>
                  <a:path w="2764790" h="1023620">
                    <a:moveTo>
                      <a:pt x="0" y="1023620"/>
                    </a:moveTo>
                    <a:cubicBezTo>
                      <a:pt x="215265" y="890270"/>
                      <a:pt x="676910" y="528955"/>
                      <a:pt x="1229995" y="324485"/>
                    </a:cubicBezTo>
                    <a:cubicBezTo>
                      <a:pt x="1783080" y="120015"/>
                      <a:pt x="2482215" y="50800"/>
                      <a:pt x="2764790" y="0"/>
                    </a:cubicBezTo>
                  </a:path>
                </a:pathLst>
              </a:custGeom>
              <a:ln>
                <a:headEnd type="oval" w="med" len="med"/>
                <a:tailEnd type="oval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+mn-ea"/>
                  <a:sym typeface="+mn-lt"/>
                </a:endParaRPr>
              </a:p>
            </p:txBody>
          </p:sp>
          <p:sp>
            <p:nvSpPr>
              <p:cNvPr id="188" name="任意多边形 49"/>
              <p:cNvSpPr/>
              <p:nvPr/>
            </p:nvSpPr>
            <p:spPr>
              <a:xfrm>
                <a:off x="3732882" y="5882558"/>
                <a:ext cx="2633279" cy="264013"/>
              </a:xfrm>
              <a:custGeom>
                <a:avLst/>
                <a:gdLst>
                  <a:gd name="connisteX0" fmla="*/ 0 w 2764790"/>
                  <a:gd name="connsiteY0" fmla="*/ 974090 h 974090"/>
                  <a:gd name="connisteX1" fmla="*/ 1643380 w 2764790"/>
                  <a:gd name="connsiteY1" fmla="*/ 432435 h 974090"/>
                  <a:gd name="connisteX2" fmla="*/ 2764790 w 2764790"/>
                  <a:gd name="connsiteY2" fmla="*/ 0 h 974090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</a:cxnLst>
                <a:rect l="l" t="t" r="r" b="b"/>
                <a:pathLst>
                  <a:path w="2764790" h="974090">
                    <a:moveTo>
                      <a:pt x="0" y="974090"/>
                    </a:moveTo>
                    <a:cubicBezTo>
                      <a:pt x="306070" y="874395"/>
                      <a:pt x="1090295" y="627380"/>
                      <a:pt x="1643380" y="432435"/>
                    </a:cubicBezTo>
                    <a:cubicBezTo>
                      <a:pt x="2196465" y="237490"/>
                      <a:pt x="2573655" y="75565"/>
                      <a:pt x="2764790" y="0"/>
                    </a:cubicBezTo>
                  </a:path>
                </a:pathLst>
              </a:custGeom>
              <a:ln>
                <a:headEnd type="oval" w="med" len="med"/>
                <a:tailEnd type="oval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+mn-ea"/>
                  <a:sym typeface="+mn-lt"/>
                </a:endParaRPr>
              </a:p>
            </p:txBody>
          </p:sp>
          <p:sp>
            <p:nvSpPr>
              <p:cNvPr id="193" name="矩形 192"/>
              <p:cNvSpPr/>
              <p:nvPr/>
            </p:nvSpPr>
            <p:spPr>
              <a:xfrm>
                <a:off x="5768691" y="7569517"/>
                <a:ext cx="5664835" cy="1662430"/>
              </a:xfrm>
              <a:prstGeom prst="rect">
                <a:avLst/>
              </a:prstGeom>
              <a:ln>
                <a:prstDash val="sys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  <a:sym typeface="+mn-lt"/>
                </a:endParaRPr>
              </a:p>
            </p:txBody>
          </p:sp>
          <p:grpSp>
            <p:nvGrpSpPr>
              <p:cNvPr id="194" name="组合 193"/>
              <p:cNvGrpSpPr/>
              <p:nvPr/>
            </p:nvGrpSpPr>
            <p:grpSpPr>
              <a:xfrm>
                <a:off x="6078571" y="7669212"/>
                <a:ext cx="2646045" cy="1431925"/>
                <a:chOff x="9629" y="2741"/>
                <a:chExt cx="4167" cy="2255"/>
              </a:xfrm>
            </p:grpSpPr>
            <p:sp>
              <p:nvSpPr>
                <p:cNvPr id="208" name="矩形 207"/>
                <p:cNvSpPr/>
                <p:nvPr/>
              </p:nvSpPr>
              <p:spPr>
                <a:xfrm>
                  <a:off x="9937" y="2941"/>
                  <a:ext cx="3859" cy="2055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ctr"/>
                  <a:r>
                    <a:rPr lang="zh-CN" altLang="en-US" sz="1400">
                      <a:cs typeface="+mn-ea"/>
                      <a:sym typeface="+mn-lt"/>
                    </a:rPr>
                    <a:t>业务网关</a:t>
                  </a:r>
                </a:p>
              </p:txBody>
            </p:sp>
            <p:sp>
              <p:nvSpPr>
                <p:cNvPr id="209" name="矩形 208"/>
                <p:cNvSpPr/>
                <p:nvPr/>
              </p:nvSpPr>
              <p:spPr>
                <a:xfrm>
                  <a:off x="9629" y="2741"/>
                  <a:ext cx="3859" cy="2055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ctr"/>
                  <a:r>
                    <a:rPr lang="zh-CN" altLang="en-US" sz="1400" dirty="0">
                      <a:cs typeface="+mn-ea"/>
                      <a:sym typeface="+mn-lt"/>
                    </a:rPr>
                    <a:t>业务网关（集群）</a:t>
                  </a:r>
                </a:p>
              </p:txBody>
            </p:sp>
            <p:sp>
              <p:nvSpPr>
                <p:cNvPr id="210" name="矩形 209"/>
                <p:cNvSpPr/>
                <p:nvPr/>
              </p:nvSpPr>
              <p:spPr>
                <a:xfrm>
                  <a:off x="9865" y="3555"/>
                  <a:ext cx="3397" cy="1003"/>
                </a:xfrm>
                <a:prstGeom prst="rect">
                  <a:avLst/>
                </a:prstGeom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b" anchorCtr="0"/>
                <a:lstStyle/>
                <a:p>
                  <a:pPr algn="ctr"/>
                  <a:r>
                    <a:rPr lang="en-US" altLang="zh-CN" sz="1400" dirty="0" err="1">
                      <a:cs typeface="+mn-ea"/>
                      <a:sym typeface="+mn-lt"/>
                    </a:rPr>
                    <a:t>vSwitch</a:t>
                  </a:r>
                  <a:r>
                    <a:rPr lang="zh-CN" altLang="en-US" sz="1400" dirty="0">
                      <a:cs typeface="+mn-ea"/>
                      <a:sym typeface="+mn-lt"/>
                    </a:rPr>
                    <a:t>（安全业务）</a:t>
                  </a:r>
                </a:p>
              </p:txBody>
            </p:sp>
            <p:sp>
              <p:nvSpPr>
                <p:cNvPr id="211" name="矩形 210"/>
                <p:cNvSpPr/>
                <p:nvPr/>
              </p:nvSpPr>
              <p:spPr>
                <a:xfrm>
                  <a:off x="12072" y="3326"/>
                  <a:ext cx="1045" cy="62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400">
                      <a:cs typeface="+mn-ea"/>
                      <a:sym typeface="+mn-lt"/>
                    </a:rPr>
                    <a:t>IDS</a:t>
                  </a:r>
                </a:p>
              </p:txBody>
            </p:sp>
          </p:grpSp>
          <p:sp>
            <p:nvSpPr>
              <p:cNvPr id="196" name="任意多边形 62"/>
              <p:cNvSpPr/>
              <p:nvPr/>
            </p:nvSpPr>
            <p:spPr>
              <a:xfrm>
                <a:off x="3369660" y="6220141"/>
                <a:ext cx="2878567" cy="2237532"/>
              </a:xfrm>
              <a:custGeom>
                <a:avLst/>
                <a:gdLst>
                  <a:gd name="connisteX0" fmla="*/ 26327 w 3206407"/>
                  <a:gd name="connsiteY0" fmla="*/ 0 h 2547381"/>
                  <a:gd name="connisteX1" fmla="*/ 295567 w 3206407"/>
                  <a:gd name="connsiteY1" fmla="*/ 1628140 h 2547381"/>
                  <a:gd name="connisteX2" fmla="*/ 2225332 w 3206407"/>
                  <a:gd name="connsiteY2" fmla="*/ 2414905 h 2547381"/>
                  <a:gd name="connisteX3" fmla="*/ 3206407 w 3206407"/>
                  <a:gd name="connsiteY3" fmla="*/ 2544445 h 2547381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</a:cxnLst>
                <a:rect l="l" t="t" r="r" b="b"/>
                <a:pathLst>
                  <a:path w="3206407" h="2547382">
                    <a:moveTo>
                      <a:pt x="26327" y="0"/>
                    </a:moveTo>
                    <a:cubicBezTo>
                      <a:pt x="41567" y="309880"/>
                      <a:pt x="-144488" y="1144905"/>
                      <a:pt x="295567" y="1628140"/>
                    </a:cubicBezTo>
                    <a:cubicBezTo>
                      <a:pt x="735622" y="2111375"/>
                      <a:pt x="1643037" y="2231390"/>
                      <a:pt x="2225332" y="2414905"/>
                    </a:cubicBezTo>
                    <a:cubicBezTo>
                      <a:pt x="2807627" y="2598420"/>
                      <a:pt x="3048927" y="2534285"/>
                      <a:pt x="3206407" y="2544445"/>
                    </a:cubicBezTo>
                  </a:path>
                </a:pathLst>
              </a:custGeom>
              <a:ln>
                <a:headEnd type="oval" w="med" len="med"/>
                <a:tailEnd type="oval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+mn-ea"/>
                  <a:sym typeface="+mn-lt"/>
                </a:endParaRPr>
              </a:p>
            </p:txBody>
          </p:sp>
          <p:sp>
            <p:nvSpPr>
              <p:cNvPr id="197" name="任意多边形 64"/>
              <p:cNvSpPr/>
              <p:nvPr/>
            </p:nvSpPr>
            <p:spPr>
              <a:xfrm>
                <a:off x="3451412" y="6146574"/>
                <a:ext cx="2834167" cy="2311101"/>
              </a:xfrm>
              <a:custGeom>
                <a:avLst/>
                <a:gdLst>
                  <a:gd name="connisteX0" fmla="*/ 0 w 3147695"/>
                  <a:gd name="connsiteY0" fmla="*/ 0 h 2533650"/>
                  <a:gd name="connisteX1" fmla="*/ 258445 w 3147695"/>
                  <a:gd name="connsiteY1" fmla="*/ 377825 h 2533650"/>
                  <a:gd name="connisteX2" fmla="*/ 409575 w 3147695"/>
                  <a:gd name="connsiteY2" fmla="*/ 1056640 h 2533650"/>
                  <a:gd name="connisteX3" fmla="*/ 959485 w 3147695"/>
                  <a:gd name="connsiteY3" fmla="*/ 1412240 h 2533650"/>
                  <a:gd name="connisteX4" fmla="*/ 1724660 w 3147695"/>
                  <a:gd name="connsiteY4" fmla="*/ 1757045 h 2533650"/>
                  <a:gd name="connisteX5" fmla="*/ 2727325 w 3147695"/>
                  <a:gd name="connsiteY5" fmla="*/ 2156460 h 2533650"/>
                  <a:gd name="connisteX6" fmla="*/ 3147695 w 3147695"/>
                  <a:gd name="connsiteY6" fmla="*/ 2533650 h 2533650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</a:cxnLst>
                <a:rect l="l" t="t" r="r" b="b"/>
                <a:pathLst>
                  <a:path w="3147695" h="2533650">
                    <a:moveTo>
                      <a:pt x="0" y="0"/>
                    </a:moveTo>
                    <a:cubicBezTo>
                      <a:pt x="48895" y="62230"/>
                      <a:pt x="176530" y="166370"/>
                      <a:pt x="258445" y="377825"/>
                    </a:cubicBezTo>
                    <a:cubicBezTo>
                      <a:pt x="340360" y="589280"/>
                      <a:pt x="269240" y="849630"/>
                      <a:pt x="409575" y="1056640"/>
                    </a:cubicBezTo>
                    <a:cubicBezTo>
                      <a:pt x="549910" y="1263650"/>
                      <a:pt x="696595" y="1271905"/>
                      <a:pt x="959485" y="1412240"/>
                    </a:cubicBezTo>
                    <a:cubicBezTo>
                      <a:pt x="1222375" y="1552575"/>
                      <a:pt x="1370965" y="1608455"/>
                      <a:pt x="1724660" y="1757045"/>
                    </a:cubicBezTo>
                    <a:cubicBezTo>
                      <a:pt x="2078355" y="1905635"/>
                      <a:pt x="2442845" y="2000885"/>
                      <a:pt x="2727325" y="2156460"/>
                    </a:cubicBezTo>
                    <a:cubicBezTo>
                      <a:pt x="3011805" y="2312035"/>
                      <a:pt x="3083560" y="2466340"/>
                      <a:pt x="3147695" y="2533650"/>
                    </a:cubicBezTo>
                  </a:path>
                </a:pathLst>
              </a:custGeom>
              <a:ln>
                <a:headEnd type="oval" w="med" len="med"/>
                <a:tailEnd type="oval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+mn-ea"/>
                  <a:sym typeface="+mn-lt"/>
                </a:endParaRPr>
              </a:p>
            </p:txBody>
          </p:sp>
          <p:sp>
            <p:nvSpPr>
              <p:cNvPr id="198" name="圆角矩形 8"/>
              <p:cNvSpPr/>
              <p:nvPr/>
            </p:nvSpPr>
            <p:spPr>
              <a:xfrm>
                <a:off x="1625951" y="7376477"/>
                <a:ext cx="810260" cy="38608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 dirty="0"/>
                  <a:t>DCSW</a:t>
                </a:r>
              </a:p>
            </p:txBody>
          </p:sp>
          <p:cxnSp>
            <p:nvCxnSpPr>
              <p:cNvPr id="199" name="直接连接符 198"/>
              <p:cNvCxnSpPr/>
              <p:nvPr/>
            </p:nvCxnSpPr>
            <p:spPr>
              <a:xfrm flipH="1" flipV="1">
                <a:off x="2224283" y="6222048"/>
                <a:ext cx="1" cy="12446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直接连接符 199"/>
              <p:cNvCxnSpPr/>
              <p:nvPr/>
            </p:nvCxnSpPr>
            <p:spPr>
              <a:xfrm flipH="1" flipV="1">
                <a:off x="1803116" y="6239587"/>
                <a:ext cx="2" cy="122706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2" name="文本框 201"/>
              <p:cNvSpPr txBox="1"/>
              <p:nvPr/>
            </p:nvSpPr>
            <p:spPr>
              <a:xfrm>
                <a:off x="4544657" y="5923542"/>
                <a:ext cx="702537" cy="5126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 err="1"/>
                  <a:t>vxlan</a:t>
                </a:r>
                <a:endParaRPr lang="en-US" altLang="zh-CN" sz="1600" dirty="0"/>
              </a:p>
            </p:txBody>
          </p:sp>
          <p:cxnSp>
            <p:nvCxnSpPr>
              <p:cNvPr id="205" name="直接连接符 204"/>
              <p:cNvCxnSpPr/>
              <p:nvPr/>
            </p:nvCxnSpPr>
            <p:spPr>
              <a:xfrm>
                <a:off x="1634465" y="3671555"/>
                <a:ext cx="9198654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6" name="文本框 205"/>
              <p:cNvSpPr txBox="1"/>
              <p:nvPr/>
            </p:nvSpPr>
            <p:spPr>
              <a:xfrm>
                <a:off x="9468960" y="3533179"/>
                <a:ext cx="1570459" cy="5126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/>
                  <a:t>MEC</a:t>
                </a:r>
                <a:r>
                  <a:rPr lang="zh-CN" altLang="en-US" sz="1600" dirty="0"/>
                  <a:t>应用业务</a:t>
                </a:r>
              </a:p>
            </p:txBody>
          </p:sp>
          <p:sp>
            <p:nvSpPr>
              <p:cNvPr id="207" name="文本框 206"/>
              <p:cNvSpPr txBox="1"/>
              <p:nvPr/>
            </p:nvSpPr>
            <p:spPr>
              <a:xfrm>
                <a:off x="3615266" y="3694658"/>
                <a:ext cx="889665" cy="5126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600" dirty="0"/>
                  <a:t>云网关</a:t>
                </a:r>
              </a:p>
            </p:txBody>
          </p:sp>
          <p:cxnSp>
            <p:nvCxnSpPr>
              <p:cNvPr id="175" name="直接连接符 174"/>
              <p:cNvCxnSpPr>
                <a:endCxn id="170" idx="1"/>
              </p:cNvCxnSpPr>
              <p:nvPr/>
            </p:nvCxnSpPr>
            <p:spPr>
              <a:xfrm flipV="1">
                <a:off x="8305933" y="4878386"/>
                <a:ext cx="917793" cy="1166097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72" name="直接连接符 171"/>
              <p:cNvCxnSpPr/>
              <p:nvPr/>
            </p:nvCxnSpPr>
            <p:spPr>
              <a:xfrm flipV="1">
                <a:off x="8249637" y="4274010"/>
                <a:ext cx="996950" cy="1756267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81" name="直接连接符 180"/>
              <p:cNvCxnSpPr>
                <a:endCxn id="177" idx="1"/>
              </p:cNvCxnSpPr>
              <p:nvPr/>
            </p:nvCxnSpPr>
            <p:spPr>
              <a:xfrm>
                <a:off x="8267415" y="6044483"/>
                <a:ext cx="956312" cy="175658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82" name="直接连接符 181"/>
              <p:cNvCxnSpPr>
                <a:endCxn id="178" idx="1"/>
              </p:cNvCxnSpPr>
              <p:nvPr/>
            </p:nvCxnSpPr>
            <p:spPr>
              <a:xfrm>
                <a:off x="8267415" y="6044483"/>
                <a:ext cx="956312" cy="730649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46" name="文本框 145"/>
            <p:cNvSpPr txBox="1"/>
            <p:nvPr/>
          </p:nvSpPr>
          <p:spPr>
            <a:xfrm>
              <a:off x="1336761" y="1976229"/>
              <a:ext cx="1082347" cy="3096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>
                  <a:solidFill>
                    <a:schemeClr val="bg1"/>
                  </a:solidFill>
                  <a:cs typeface="+mn-ea"/>
                  <a:sym typeface="+mn-lt"/>
                </a:rPr>
                <a:t>统一控制器</a:t>
              </a:r>
            </a:p>
          </p:txBody>
        </p:sp>
        <p:sp>
          <p:nvSpPr>
            <p:cNvPr id="147" name="圆角矩形 40"/>
            <p:cNvSpPr/>
            <p:nvPr/>
          </p:nvSpPr>
          <p:spPr>
            <a:xfrm>
              <a:off x="3870792" y="1610883"/>
              <a:ext cx="501176" cy="1426646"/>
            </a:xfrm>
            <a:prstGeom prst="roundRect">
              <a:avLst>
                <a:gd name="adj" fmla="val 105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sz="1400" dirty="0">
                  <a:cs typeface="+mn-ea"/>
                  <a:sym typeface="+mn-lt"/>
                </a:rPr>
                <a:t>支撑平台</a:t>
              </a:r>
            </a:p>
          </p:txBody>
        </p:sp>
        <p:sp>
          <p:nvSpPr>
            <p:cNvPr id="148" name="文本框 147"/>
            <p:cNvSpPr txBox="1"/>
            <p:nvPr/>
          </p:nvSpPr>
          <p:spPr>
            <a:xfrm>
              <a:off x="280776" y="1821503"/>
              <a:ext cx="430887" cy="918751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1600" dirty="0"/>
                <a:t>云网中台</a:t>
              </a:r>
            </a:p>
          </p:txBody>
        </p:sp>
        <p:sp>
          <p:nvSpPr>
            <p:cNvPr id="149" name="矩形 148"/>
            <p:cNvSpPr/>
            <p:nvPr/>
          </p:nvSpPr>
          <p:spPr>
            <a:xfrm>
              <a:off x="4579867" y="1538049"/>
              <a:ext cx="3545775" cy="150877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51" name="矩形 150"/>
            <p:cNvSpPr/>
            <p:nvPr/>
          </p:nvSpPr>
          <p:spPr>
            <a:xfrm>
              <a:off x="5159496" y="1593341"/>
              <a:ext cx="2846729" cy="39721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cs typeface="+mn-ea"/>
                  <a:sym typeface="+mn-lt"/>
                </a:rPr>
                <a:t>微服务网关</a:t>
              </a:r>
            </a:p>
          </p:txBody>
        </p:sp>
        <p:sp>
          <p:nvSpPr>
            <p:cNvPr id="152" name="文本框 151"/>
            <p:cNvSpPr txBox="1"/>
            <p:nvPr/>
          </p:nvSpPr>
          <p:spPr>
            <a:xfrm>
              <a:off x="8995719" y="1870485"/>
              <a:ext cx="430887" cy="77519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1600" dirty="0">
                  <a:cs typeface="+mn-ea"/>
                  <a:sym typeface="+mn-lt"/>
                </a:rPr>
                <a:t>核心</a:t>
              </a:r>
              <a:r>
                <a:rPr lang="en-US" altLang="zh-CN" sz="1600" dirty="0">
                  <a:cs typeface="+mn-ea"/>
                  <a:sym typeface="+mn-lt"/>
                </a:rPr>
                <a:t>DC</a:t>
              </a:r>
            </a:p>
          </p:txBody>
        </p:sp>
        <p:sp>
          <p:nvSpPr>
            <p:cNvPr id="154" name="文本框 153"/>
            <p:cNvSpPr txBox="1"/>
            <p:nvPr/>
          </p:nvSpPr>
          <p:spPr>
            <a:xfrm>
              <a:off x="4599643" y="1844401"/>
              <a:ext cx="430887" cy="918751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1600" dirty="0"/>
                <a:t>行业中台</a:t>
              </a:r>
            </a:p>
          </p:txBody>
        </p:sp>
        <p:sp>
          <p:nvSpPr>
            <p:cNvPr id="156" name="矩形: 圆角 155"/>
            <p:cNvSpPr/>
            <p:nvPr/>
          </p:nvSpPr>
          <p:spPr>
            <a:xfrm>
              <a:off x="314364" y="987788"/>
              <a:ext cx="7811278" cy="3820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/>
                <a:t>行业</a:t>
              </a:r>
              <a:r>
                <a:rPr lang="en-US" altLang="zh-CN" sz="1600" dirty="0"/>
                <a:t>portal</a:t>
              </a:r>
              <a:r>
                <a:rPr lang="zh-CN" altLang="en-US" sz="1600" dirty="0"/>
                <a:t>、云网</a:t>
              </a:r>
              <a:r>
                <a:rPr lang="en-US" altLang="zh-CN" sz="1600" dirty="0"/>
                <a:t>portal</a:t>
              </a:r>
              <a:endParaRPr lang="zh-CN" altLang="en-US" sz="1600" dirty="0"/>
            </a:p>
          </p:txBody>
        </p:sp>
        <p:sp>
          <p:nvSpPr>
            <p:cNvPr id="221" name="文本框 220"/>
            <p:cNvSpPr txBox="1"/>
            <p:nvPr/>
          </p:nvSpPr>
          <p:spPr>
            <a:xfrm>
              <a:off x="9376004" y="4533683"/>
              <a:ext cx="430887" cy="108412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1600" dirty="0">
                  <a:cs typeface="+mn-ea"/>
                  <a:sym typeface="+mn-lt"/>
                </a:rPr>
                <a:t>边缘</a:t>
              </a:r>
              <a:r>
                <a:rPr lang="en-US" altLang="zh-CN" sz="1600" dirty="0">
                  <a:cs typeface="+mn-ea"/>
                  <a:sym typeface="+mn-lt"/>
                </a:rPr>
                <a:t>DC</a:t>
              </a:r>
            </a:p>
          </p:txBody>
        </p:sp>
        <p:sp>
          <p:nvSpPr>
            <p:cNvPr id="89" name="圆角矩形 30"/>
            <p:cNvSpPr/>
            <p:nvPr/>
          </p:nvSpPr>
          <p:spPr>
            <a:xfrm>
              <a:off x="5793192" y="2074945"/>
              <a:ext cx="404283" cy="959661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cs typeface="+mn-ea"/>
                  <a:sym typeface="+mn-lt"/>
                </a:rPr>
                <a:t>视频能力</a:t>
              </a:r>
            </a:p>
          </p:txBody>
        </p:sp>
        <p:sp>
          <p:nvSpPr>
            <p:cNvPr id="90" name="圆角矩形 30"/>
            <p:cNvSpPr/>
            <p:nvPr/>
          </p:nvSpPr>
          <p:spPr>
            <a:xfrm>
              <a:off x="6373121" y="2074945"/>
              <a:ext cx="406972" cy="965437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cs typeface="+mn-ea"/>
                  <a:sym typeface="+mn-lt"/>
                </a:rPr>
                <a:t>存储能力</a:t>
              </a:r>
            </a:p>
          </p:txBody>
        </p:sp>
        <p:sp>
          <p:nvSpPr>
            <p:cNvPr id="91" name="圆角矩形 30"/>
            <p:cNvSpPr/>
            <p:nvPr/>
          </p:nvSpPr>
          <p:spPr>
            <a:xfrm>
              <a:off x="6955738" y="2074945"/>
              <a:ext cx="400692" cy="969574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100" dirty="0">
                  <a:cs typeface="+mn-ea"/>
                  <a:sym typeface="+mn-lt"/>
                </a:rPr>
                <a:t>物联网能力</a:t>
              </a:r>
            </a:p>
          </p:txBody>
        </p:sp>
        <p:sp>
          <p:nvSpPr>
            <p:cNvPr id="92" name="圆角矩形 30"/>
            <p:cNvSpPr/>
            <p:nvPr/>
          </p:nvSpPr>
          <p:spPr>
            <a:xfrm>
              <a:off x="7532076" y="2074945"/>
              <a:ext cx="385100" cy="965437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cs typeface="+mn-ea"/>
                  <a:sym typeface="+mn-lt"/>
                </a:rPr>
                <a:t>AI</a:t>
              </a:r>
              <a:r>
                <a:rPr lang="zh-CN" altLang="en-US" sz="1400" dirty="0">
                  <a:cs typeface="+mn-ea"/>
                  <a:sym typeface="+mn-lt"/>
                </a:rPr>
                <a:t>能力</a:t>
              </a:r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2809957" y="5897326"/>
              <a:ext cx="631904" cy="340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err="1"/>
                <a:t>vxlan</a:t>
              </a:r>
              <a:endParaRPr lang="en-US" altLang="zh-CN" sz="1600" dirty="0"/>
            </a:p>
          </p:txBody>
        </p:sp>
        <p:sp>
          <p:nvSpPr>
            <p:cNvPr id="94" name="圆角矩形 30"/>
            <p:cNvSpPr/>
            <p:nvPr/>
          </p:nvSpPr>
          <p:spPr>
            <a:xfrm>
              <a:off x="5213268" y="2074944"/>
              <a:ext cx="404283" cy="971877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cs typeface="+mn-ea"/>
                  <a:sym typeface="+mn-lt"/>
                </a:rPr>
                <a:t>大数据</a:t>
              </a:r>
            </a:p>
          </p:txBody>
        </p:sp>
      </p:grpSp>
      <p:sp>
        <p:nvSpPr>
          <p:cNvPr id="95" name="文本框 94"/>
          <p:cNvSpPr txBox="1"/>
          <p:nvPr/>
        </p:nvSpPr>
        <p:spPr>
          <a:xfrm>
            <a:off x="9340952" y="896153"/>
            <a:ext cx="2903921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zh-CN" altLang="en-US" b="1" spc="-5" dirty="0">
                <a:solidFill>
                  <a:srgbClr val="1A1D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方案概述</a:t>
            </a:r>
            <a:endParaRPr lang="en-US" altLang="zh-CN" b="1" spc="-5" dirty="0">
              <a:solidFill>
                <a:srgbClr val="1A1D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编排器：负责资源分配及网络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编排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统一控制器：提供传统设备、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vCPE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vSwitch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配置能力；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容器管理平台：负责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VNF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生命周期管理；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行业中台：提供云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NAS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，视频监控能力开通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vSwitch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：负责流量的接入及流量调度；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vCPE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：家庭网关，负责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PPPOE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拨号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，管理下挂终端。对上网流量进行调度，实现流量分析与控制。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81B2E2-F205-4F49-AA32-7B15DEF06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方案结构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D24FE211-50A6-4560-973B-650FF9FB4883}"/>
              </a:ext>
            </a:extLst>
          </p:cNvPr>
          <p:cNvGrpSpPr/>
          <p:nvPr/>
        </p:nvGrpSpPr>
        <p:grpSpPr>
          <a:xfrm>
            <a:off x="335289" y="932154"/>
            <a:ext cx="10894963" cy="5925845"/>
            <a:chOff x="335289" y="724236"/>
            <a:chExt cx="10354613" cy="6133764"/>
          </a:xfrm>
        </p:grpSpPr>
        <p:sp>
          <p:nvSpPr>
            <p:cNvPr id="249" name="矩形 248">
              <a:extLst>
                <a:ext uri="{FF2B5EF4-FFF2-40B4-BE49-F238E27FC236}">
                  <a16:creationId xmlns:a16="http://schemas.microsoft.com/office/drawing/2014/main" id="{A3C49906-AED6-47EB-82DD-F0D91004E7AD}"/>
                </a:ext>
              </a:extLst>
            </p:cNvPr>
            <p:cNvSpPr/>
            <p:nvPr/>
          </p:nvSpPr>
          <p:spPr>
            <a:xfrm>
              <a:off x="2057968" y="2397227"/>
              <a:ext cx="8631934" cy="4402450"/>
            </a:xfrm>
            <a:prstGeom prst="rect">
              <a:avLst/>
            </a:prstGeom>
            <a:noFill/>
            <a:ln w="19050">
              <a:solidFill>
                <a:schemeClr val="bg1">
                  <a:lumMod val="1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2" name="矩形 231">
              <a:extLst>
                <a:ext uri="{FF2B5EF4-FFF2-40B4-BE49-F238E27FC236}">
                  <a16:creationId xmlns:a16="http://schemas.microsoft.com/office/drawing/2014/main" id="{CEDF302E-4320-42A9-9D10-CB37DF5C3C34}"/>
                </a:ext>
              </a:extLst>
            </p:cNvPr>
            <p:cNvSpPr/>
            <p:nvPr/>
          </p:nvSpPr>
          <p:spPr>
            <a:xfrm>
              <a:off x="7216744" y="2533750"/>
              <a:ext cx="3336957" cy="3847608"/>
            </a:xfrm>
            <a:prstGeom prst="rect">
              <a:avLst/>
            </a:prstGeom>
            <a:solidFill>
              <a:srgbClr val="2FACB2"/>
            </a:solidFill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62C6889B-4B4F-4F8F-B19E-3C1679E230DA}"/>
                </a:ext>
              </a:extLst>
            </p:cNvPr>
            <p:cNvSpPr/>
            <p:nvPr/>
          </p:nvSpPr>
          <p:spPr>
            <a:xfrm>
              <a:off x="2157094" y="2533750"/>
              <a:ext cx="4235217" cy="3847608"/>
            </a:xfrm>
            <a:prstGeom prst="rect">
              <a:avLst/>
            </a:prstGeom>
            <a:solidFill>
              <a:srgbClr val="238186"/>
            </a:solidFill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5" name="文本框 134">
              <a:extLst>
                <a:ext uri="{FF2B5EF4-FFF2-40B4-BE49-F238E27FC236}">
                  <a16:creationId xmlns:a16="http://schemas.microsoft.com/office/drawing/2014/main" id="{BF674CFA-A700-43BE-936A-BBEB9AF6DFB5}"/>
                </a:ext>
              </a:extLst>
            </p:cNvPr>
            <p:cNvSpPr txBox="1"/>
            <p:nvPr/>
          </p:nvSpPr>
          <p:spPr>
            <a:xfrm>
              <a:off x="7775404" y="2539557"/>
              <a:ext cx="23134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b="1" dirty="0">
                  <a:solidFill>
                    <a:srgbClr val="FFFFFF"/>
                  </a:solidFill>
                </a:rPr>
                <a:t>MEC</a:t>
              </a:r>
              <a:r>
                <a:rPr lang="zh-CN" altLang="en-US" b="1" dirty="0">
                  <a:solidFill>
                    <a:srgbClr val="FFFFFF"/>
                  </a:solidFill>
                </a:rPr>
                <a:t>应用服务器集群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2937FFEB-3C90-4EA1-B56A-B837570FDFA9}"/>
                </a:ext>
              </a:extLst>
            </p:cNvPr>
            <p:cNvSpPr txBox="1"/>
            <p:nvPr/>
          </p:nvSpPr>
          <p:spPr>
            <a:xfrm>
              <a:off x="5434933" y="6396335"/>
              <a:ext cx="21178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 b="1" dirty="0">
                  <a:solidFill>
                    <a:schemeClr val="bg1">
                      <a:lumMod val="10000"/>
                    </a:schemeClr>
                  </a:solidFill>
                </a:rPr>
                <a:t>边缘</a:t>
              </a:r>
              <a:r>
                <a:rPr lang="en-US" altLang="zh-CN" sz="2400" b="1" dirty="0">
                  <a:solidFill>
                    <a:schemeClr val="bg1">
                      <a:lumMod val="10000"/>
                    </a:schemeClr>
                  </a:solidFill>
                </a:rPr>
                <a:t>DC-Node</a:t>
              </a:r>
              <a:endParaRPr lang="zh-CN" altLang="en-US" sz="2400" b="1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cxnSp>
          <p:nvCxnSpPr>
            <p:cNvPr id="180" name="连接符: 肘形 179">
              <a:extLst>
                <a:ext uri="{FF2B5EF4-FFF2-40B4-BE49-F238E27FC236}">
                  <a16:creationId xmlns:a16="http://schemas.microsoft.com/office/drawing/2014/main" id="{DA5C031B-DF4A-43FD-982D-FFF364A82141}"/>
                </a:ext>
              </a:extLst>
            </p:cNvPr>
            <p:cNvCxnSpPr>
              <a:cxnSpLocks/>
              <a:stCxn id="189" idx="2"/>
              <a:endCxn id="235" idx="0"/>
            </p:cNvCxnSpPr>
            <p:nvPr/>
          </p:nvCxnSpPr>
          <p:spPr>
            <a:xfrm rot="16200000" flipH="1">
              <a:off x="3254629" y="1363639"/>
              <a:ext cx="561327" cy="1790507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文本框 186">
              <a:extLst>
                <a:ext uri="{FF2B5EF4-FFF2-40B4-BE49-F238E27FC236}">
                  <a16:creationId xmlns:a16="http://schemas.microsoft.com/office/drawing/2014/main" id="{9B91AFAD-F714-484F-8CC8-A0E160EAF1C5}"/>
                </a:ext>
              </a:extLst>
            </p:cNvPr>
            <p:cNvSpPr txBox="1"/>
            <p:nvPr/>
          </p:nvSpPr>
          <p:spPr>
            <a:xfrm>
              <a:off x="3138569" y="750871"/>
              <a:ext cx="803425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1200" b="1">
                  <a:solidFill>
                    <a:schemeClr val="bg1">
                      <a:lumMod val="10000"/>
                    </a:schemeClr>
                  </a:solidFill>
                </a:defRPr>
              </a:lvl1pPr>
            </a:lstStyle>
            <a:p>
              <a:pPr algn="dist"/>
              <a:r>
                <a:rPr lang="zh-CN" altLang="en-US" sz="1400"/>
                <a:t>核心</a:t>
              </a:r>
              <a:r>
                <a:rPr lang="en-US" altLang="zh-CN" sz="1400" dirty="0"/>
                <a:t>DC</a:t>
              </a:r>
              <a:endParaRPr lang="zh-CN" altLang="en-US" sz="1400" dirty="0"/>
            </a:p>
          </p:txBody>
        </p:sp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69EC7049-0E4A-4BCA-AFCC-61F5ACC3FB97}"/>
                </a:ext>
              </a:extLst>
            </p:cNvPr>
            <p:cNvSpPr/>
            <p:nvPr/>
          </p:nvSpPr>
          <p:spPr>
            <a:xfrm>
              <a:off x="2485919" y="725901"/>
              <a:ext cx="3845957" cy="126119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2381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50" name="圆角矩形 40">
              <a:extLst>
                <a:ext uri="{FF2B5EF4-FFF2-40B4-BE49-F238E27FC236}">
                  <a16:creationId xmlns:a16="http://schemas.microsoft.com/office/drawing/2014/main" id="{90C577F1-BD5A-4803-97D3-F894B753017E}"/>
                </a:ext>
              </a:extLst>
            </p:cNvPr>
            <p:cNvSpPr/>
            <p:nvPr/>
          </p:nvSpPr>
          <p:spPr>
            <a:xfrm>
              <a:off x="3344722" y="765347"/>
              <a:ext cx="415714" cy="1192543"/>
            </a:xfrm>
            <a:prstGeom prst="roundRect">
              <a:avLst>
                <a:gd name="adj" fmla="val 105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dist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云管平台</a:t>
              </a:r>
            </a:p>
          </p:txBody>
        </p:sp>
        <p:sp>
          <p:nvSpPr>
            <p:cNvPr id="154" name="圆角矩形 40">
              <a:extLst>
                <a:ext uri="{FF2B5EF4-FFF2-40B4-BE49-F238E27FC236}">
                  <a16:creationId xmlns:a16="http://schemas.microsoft.com/office/drawing/2014/main" id="{E3ADCDB6-9A63-4683-A0F7-34389A626933}"/>
                </a:ext>
              </a:extLst>
            </p:cNvPr>
            <p:cNvSpPr/>
            <p:nvPr/>
          </p:nvSpPr>
          <p:spPr>
            <a:xfrm>
              <a:off x="3813124" y="765347"/>
              <a:ext cx="415714" cy="1192543"/>
            </a:xfrm>
            <a:prstGeom prst="roundRect">
              <a:avLst>
                <a:gd name="adj" fmla="val 105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dist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支撑平台</a:t>
              </a:r>
            </a:p>
          </p:txBody>
        </p:sp>
        <p:sp>
          <p:nvSpPr>
            <p:cNvPr id="189" name="矩形 188">
              <a:extLst>
                <a:ext uri="{FF2B5EF4-FFF2-40B4-BE49-F238E27FC236}">
                  <a16:creationId xmlns:a16="http://schemas.microsoft.com/office/drawing/2014/main" id="{7FCC2BF9-F3C7-4636-9C0A-53ACAA0D538E}"/>
                </a:ext>
              </a:extLst>
            </p:cNvPr>
            <p:cNvSpPr/>
            <p:nvPr/>
          </p:nvSpPr>
          <p:spPr>
            <a:xfrm>
              <a:off x="2482429" y="724236"/>
              <a:ext cx="315219" cy="1253994"/>
            </a:xfrm>
            <a:prstGeom prst="rect">
              <a:avLst/>
            </a:prstGeom>
            <a:solidFill>
              <a:srgbClr val="238186"/>
            </a:solidFill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3200"/>
            </a:p>
          </p:txBody>
        </p:sp>
        <p:sp>
          <p:nvSpPr>
            <p:cNvPr id="156" name="文本框 155">
              <a:extLst>
                <a:ext uri="{FF2B5EF4-FFF2-40B4-BE49-F238E27FC236}">
                  <a16:creationId xmlns:a16="http://schemas.microsoft.com/office/drawing/2014/main" id="{D269ADCC-3135-4812-BB3B-F87D61AC450F}"/>
                </a:ext>
              </a:extLst>
            </p:cNvPr>
            <p:cNvSpPr txBox="1"/>
            <p:nvPr/>
          </p:nvSpPr>
          <p:spPr>
            <a:xfrm>
              <a:off x="2401810" y="774070"/>
              <a:ext cx="492443" cy="13331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FFFFFF"/>
                  </a:solidFill>
                </a:rPr>
                <a:t>云网中台</a:t>
              </a:r>
            </a:p>
          </p:txBody>
        </p:sp>
        <p:sp>
          <p:nvSpPr>
            <p:cNvPr id="158" name="矩形 157">
              <a:extLst>
                <a:ext uri="{FF2B5EF4-FFF2-40B4-BE49-F238E27FC236}">
                  <a16:creationId xmlns:a16="http://schemas.microsoft.com/office/drawing/2014/main" id="{A65AC609-3F0E-48ED-970C-B7BA0683B21D}"/>
                </a:ext>
              </a:extLst>
            </p:cNvPr>
            <p:cNvSpPr/>
            <p:nvPr/>
          </p:nvSpPr>
          <p:spPr>
            <a:xfrm>
              <a:off x="7300115" y="740083"/>
              <a:ext cx="3253586" cy="1271604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2FAC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60" name="矩形 159">
              <a:extLst>
                <a:ext uri="{FF2B5EF4-FFF2-40B4-BE49-F238E27FC236}">
                  <a16:creationId xmlns:a16="http://schemas.microsoft.com/office/drawing/2014/main" id="{15A14B1A-C148-4EA6-AD43-3927076CFF49}"/>
                </a:ext>
              </a:extLst>
            </p:cNvPr>
            <p:cNvSpPr/>
            <p:nvPr/>
          </p:nvSpPr>
          <p:spPr>
            <a:xfrm>
              <a:off x="7775404" y="785355"/>
              <a:ext cx="2334285" cy="32520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微服务网关</a:t>
              </a:r>
            </a:p>
          </p:txBody>
        </p:sp>
        <p:sp>
          <p:nvSpPr>
            <p:cNvPr id="166" name="圆角矩形 30">
              <a:extLst>
                <a:ext uri="{FF2B5EF4-FFF2-40B4-BE49-F238E27FC236}">
                  <a16:creationId xmlns:a16="http://schemas.microsoft.com/office/drawing/2014/main" id="{BAA8F0E4-E31C-40C1-B07C-26B4019C9615}"/>
                </a:ext>
              </a:extLst>
            </p:cNvPr>
            <p:cNvSpPr/>
            <p:nvPr/>
          </p:nvSpPr>
          <p:spPr>
            <a:xfrm>
              <a:off x="8295027" y="1179657"/>
              <a:ext cx="331508" cy="785701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视频能力</a:t>
              </a:r>
            </a:p>
          </p:txBody>
        </p:sp>
        <p:sp>
          <p:nvSpPr>
            <p:cNvPr id="168" name="圆角矩形 30">
              <a:extLst>
                <a:ext uri="{FF2B5EF4-FFF2-40B4-BE49-F238E27FC236}">
                  <a16:creationId xmlns:a16="http://schemas.microsoft.com/office/drawing/2014/main" id="{E9B70D45-4BDD-4DE0-8FEF-4B512C266398}"/>
                </a:ext>
              </a:extLst>
            </p:cNvPr>
            <p:cNvSpPr/>
            <p:nvPr/>
          </p:nvSpPr>
          <p:spPr>
            <a:xfrm>
              <a:off x="8770563" y="1179657"/>
              <a:ext cx="333713" cy="790429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存储能力</a:t>
              </a:r>
            </a:p>
          </p:txBody>
        </p:sp>
        <p:sp>
          <p:nvSpPr>
            <p:cNvPr id="170" name="圆角矩形 30">
              <a:extLst>
                <a:ext uri="{FF2B5EF4-FFF2-40B4-BE49-F238E27FC236}">
                  <a16:creationId xmlns:a16="http://schemas.microsoft.com/office/drawing/2014/main" id="{CEFE6E0F-DD14-42E3-BAC6-F4534A5CC581}"/>
                </a:ext>
              </a:extLst>
            </p:cNvPr>
            <p:cNvSpPr/>
            <p:nvPr/>
          </p:nvSpPr>
          <p:spPr>
            <a:xfrm>
              <a:off x="9248301" y="1179657"/>
              <a:ext cx="328563" cy="793818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物联网能力</a:t>
              </a:r>
            </a:p>
          </p:txBody>
        </p:sp>
        <p:sp>
          <p:nvSpPr>
            <p:cNvPr id="172" name="圆角矩形 30">
              <a:extLst>
                <a:ext uri="{FF2B5EF4-FFF2-40B4-BE49-F238E27FC236}">
                  <a16:creationId xmlns:a16="http://schemas.microsoft.com/office/drawing/2014/main" id="{AFDB6B25-9814-4F50-9884-49AADCC9CC7B}"/>
                </a:ext>
              </a:extLst>
            </p:cNvPr>
            <p:cNvSpPr/>
            <p:nvPr/>
          </p:nvSpPr>
          <p:spPr>
            <a:xfrm>
              <a:off x="9720891" y="1179657"/>
              <a:ext cx="315777" cy="790429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AI</a:t>
              </a:r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能力</a:t>
              </a:r>
            </a:p>
          </p:txBody>
        </p:sp>
        <p:sp>
          <p:nvSpPr>
            <p:cNvPr id="174" name="圆角矩形 30">
              <a:extLst>
                <a:ext uri="{FF2B5EF4-FFF2-40B4-BE49-F238E27FC236}">
                  <a16:creationId xmlns:a16="http://schemas.microsoft.com/office/drawing/2014/main" id="{8E05A533-8F2E-47DE-B5E7-5D617B82B60D}"/>
                </a:ext>
              </a:extLst>
            </p:cNvPr>
            <p:cNvSpPr/>
            <p:nvPr/>
          </p:nvSpPr>
          <p:spPr>
            <a:xfrm>
              <a:off x="7819495" y="1179657"/>
              <a:ext cx="331508" cy="795704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大数据</a:t>
              </a:r>
            </a:p>
          </p:txBody>
        </p:sp>
        <p:sp>
          <p:nvSpPr>
            <p:cNvPr id="192" name="矩形 191">
              <a:extLst>
                <a:ext uri="{FF2B5EF4-FFF2-40B4-BE49-F238E27FC236}">
                  <a16:creationId xmlns:a16="http://schemas.microsoft.com/office/drawing/2014/main" id="{54AD1FE4-F3B5-4975-8474-C98536C0699F}"/>
                </a:ext>
              </a:extLst>
            </p:cNvPr>
            <p:cNvSpPr/>
            <p:nvPr/>
          </p:nvSpPr>
          <p:spPr>
            <a:xfrm>
              <a:off x="7308713" y="747135"/>
              <a:ext cx="299117" cy="1271604"/>
            </a:xfrm>
            <a:prstGeom prst="rect">
              <a:avLst/>
            </a:prstGeom>
            <a:solidFill>
              <a:srgbClr val="2FACB2"/>
            </a:solidFill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3200"/>
            </a:p>
          </p:txBody>
        </p:sp>
        <p:sp>
          <p:nvSpPr>
            <p:cNvPr id="164" name="文本框 163">
              <a:extLst>
                <a:ext uri="{FF2B5EF4-FFF2-40B4-BE49-F238E27FC236}">
                  <a16:creationId xmlns:a16="http://schemas.microsoft.com/office/drawing/2014/main" id="{67C9691D-E312-4967-B2E8-D82D456716D4}"/>
                </a:ext>
              </a:extLst>
            </p:cNvPr>
            <p:cNvSpPr txBox="1"/>
            <p:nvPr/>
          </p:nvSpPr>
          <p:spPr>
            <a:xfrm>
              <a:off x="7202343" y="782810"/>
              <a:ext cx="492443" cy="123514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defRPr sz="1400">
                  <a:solidFill>
                    <a:srgbClr val="FFFFFF"/>
                  </a:solidFill>
                </a:defRPr>
              </a:lvl1pPr>
            </a:lstStyle>
            <a:p>
              <a:r>
                <a:rPr lang="zh-CN" altLang="en-US" sz="2000" dirty="0"/>
                <a:t>行业中台</a:t>
              </a:r>
            </a:p>
          </p:txBody>
        </p:sp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7C3185CD-39E3-4411-BE0D-DC4B1FE76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605" y="2711788"/>
              <a:ext cx="653318" cy="670578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43788A7-327C-4918-8C4B-F3F9DF215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973" y="4065213"/>
              <a:ext cx="653318" cy="670578"/>
            </a:xfrm>
            <a:prstGeom prst="rect">
              <a:avLst/>
            </a:prstGeom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D9CFDF81-589E-4F9A-AC26-83D0051B9CA5}"/>
                </a:ext>
              </a:extLst>
            </p:cNvPr>
            <p:cNvSpPr txBox="1"/>
            <p:nvPr/>
          </p:nvSpPr>
          <p:spPr>
            <a:xfrm>
              <a:off x="335289" y="2923805"/>
              <a:ext cx="593871" cy="2915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schemeClr val="bg1">
                      <a:lumMod val="10000"/>
                    </a:schemeClr>
                  </a:solidFill>
                  <a:cs typeface="+mn-ea"/>
                </a:defRPr>
              </a:lvl1pPr>
            </a:lstStyle>
            <a:p>
              <a:r>
                <a:rPr lang="en-US" altLang="zh-CN" sz="1050" dirty="0">
                  <a:sym typeface="+mn-lt"/>
                </a:rPr>
                <a:t>Spine</a:t>
              </a:r>
              <a:endParaRPr lang="zh-CN" altLang="en-US" sz="1050" dirty="0">
                <a:sym typeface="+mn-lt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E938FE9B-601A-427E-BF8D-48A83130D68F}"/>
                </a:ext>
              </a:extLst>
            </p:cNvPr>
            <p:cNvSpPr txBox="1"/>
            <p:nvPr/>
          </p:nvSpPr>
          <p:spPr>
            <a:xfrm>
              <a:off x="382710" y="4309008"/>
              <a:ext cx="500629" cy="2915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schemeClr val="bg1">
                      <a:lumMod val="10000"/>
                    </a:schemeClr>
                  </a:solidFill>
                  <a:cs typeface="+mn-ea"/>
                </a:defRPr>
              </a:lvl1pPr>
            </a:lstStyle>
            <a:p>
              <a:r>
                <a:rPr lang="en-US" altLang="zh-CN" sz="1050" dirty="0">
                  <a:sym typeface="+mn-lt"/>
                </a:rPr>
                <a:t>Leaf</a:t>
              </a:r>
              <a:endParaRPr lang="zh-CN" altLang="en-US" sz="1050" dirty="0">
                <a:sym typeface="+mn-lt"/>
              </a:endParaRPr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BC53D518-86EC-481E-8579-96EFD72A5BC3}"/>
                </a:ext>
              </a:extLst>
            </p:cNvPr>
            <p:cNvSpPr/>
            <p:nvPr/>
          </p:nvSpPr>
          <p:spPr>
            <a:xfrm>
              <a:off x="667178" y="5782410"/>
              <a:ext cx="932909" cy="270886"/>
            </a:xfrm>
            <a:prstGeom prst="ellipse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1200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27280743-7B8F-4A58-8EAD-564A5FCFBA2A}"/>
                </a:ext>
              </a:extLst>
            </p:cNvPr>
            <p:cNvSpPr txBox="1"/>
            <p:nvPr/>
          </p:nvSpPr>
          <p:spPr>
            <a:xfrm>
              <a:off x="393832" y="5614778"/>
              <a:ext cx="507802" cy="2915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schemeClr val="bg1">
                      <a:lumMod val="10000"/>
                    </a:schemeClr>
                  </a:solidFill>
                  <a:cs typeface="+mn-ea"/>
                </a:defRPr>
              </a:lvl1pPr>
            </a:lstStyle>
            <a:p>
              <a:r>
                <a:rPr lang="zh-CN" altLang="en-US" sz="1050" dirty="0">
                  <a:sym typeface="+mn-lt"/>
                </a:rPr>
                <a:t>家庭</a:t>
              </a: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44FD5D-7295-4171-9944-8059519E7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6" y="5273274"/>
              <a:ext cx="736762" cy="756227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71822F26-8D7C-4B0B-8EEE-F08B294F9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5391" y="2925033"/>
              <a:ext cx="653318" cy="670578"/>
            </a:xfrm>
            <a:prstGeom prst="rect">
              <a:avLst/>
            </a:prstGeom>
          </p:spPr>
        </p:pic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C915C87B-4E59-4448-9833-DF8CB10994CF}"/>
                </a:ext>
              </a:extLst>
            </p:cNvPr>
            <p:cNvGrpSpPr/>
            <p:nvPr/>
          </p:nvGrpSpPr>
          <p:grpSpPr>
            <a:xfrm>
              <a:off x="2686419" y="3516752"/>
              <a:ext cx="748923" cy="825581"/>
              <a:chOff x="3492012" y="3278867"/>
              <a:chExt cx="873401" cy="938019"/>
            </a:xfrm>
          </p:grpSpPr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C70BD6E9-0B06-4E74-9896-5998A0E619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2012" y="3278867"/>
                <a:ext cx="761905" cy="761905"/>
              </a:xfrm>
              <a:prstGeom prst="rect">
                <a:avLst/>
              </a:prstGeom>
            </p:spPr>
          </p:pic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9D85516B-3276-47EA-886B-0AE79AC5C2B5}"/>
                  </a:ext>
                </a:extLst>
              </p:cNvPr>
              <p:cNvSpPr txBox="1"/>
              <p:nvPr/>
            </p:nvSpPr>
            <p:spPr>
              <a:xfrm>
                <a:off x="3492012" y="3919647"/>
                <a:ext cx="873401" cy="297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1100">
                    <a:solidFill>
                      <a:schemeClr val="bg1">
                        <a:lumMod val="10000"/>
                      </a:schemeClr>
                    </a:solidFill>
                    <a:cs typeface="+mn-ea"/>
                  </a:defRPr>
                </a:lvl1pPr>
              </a:lstStyle>
              <a:p>
                <a:r>
                  <a:rPr lang="zh-CN" altLang="en-US" dirty="0">
                    <a:sym typeface="+mn-lt"/>
                  </a:rPr>
                  <a:t>接入网关</a:t>
                </a:r>
              </a:p>
            </p:txBody>
          </p:sp>
        </p:grp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E8901192-3A5F-48EA-9AAA-7D03AA728291}"/>
                </a:ext>
              </a:extLst>
            </p:cNvPr>
            <p:cNvSpPr txBox="1"/>
            <p:nvPr/>
          </p:nvSpPr>
          <p:spPr>
            <a:xfrm>
              <a:off x="5096420" y="3507244"/>
              <a:ext cx="103105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schemeClr val="bg1">
                      <a:lumMod val="10000"/>
                    </a:schemeClr>
                  </a:solidFill>
                  <a:cs typeface="+mn-ea"/>
                </a:defRPr>
              </a:lvl1pPr>
            </a:lstStyle>
            <a:p>
              <a:r>
                <a:rPr lang="zh-CN" altLang="en-US" dirty="0">
                  <a:sym typeface="+mn-lt"/>
                </a:rPr>
                <a:t>存储业务网关</a:t>
              </a:r>
            </a:p>
          </p:txBody>
        </p: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F51B77A3-B715-4D42-97F1-0644D1ADF593}"/>
                </a:ext>
              </a:extLst>
            </p:cNvPr>
            <p:cNvGrpSpPr/>
            <p:nvPr/>
          </p:nvGrpSpPr>
          <p:grpSpPr>
            <a:xfrm>
              <a:off x="2686419" y="4561627"/>
              <a:ext cx="748923" cy="825581"/>
              <a:chOff x="3492012" y="3278867"/>
              <a:chExt cx="873401" cy="938019"/>
            </a:xfrm>
          </p:grpSpPr>
          <p:pic>
            <p:nvPicPr>
              <p:cNvPr id="38" name="图片 37">
                <a:extLst>
                  <a:ext uri="{FF2B5EF4-FFF2-40B4-BE49-F238E27FC236}">
                    <a16:creationId xmlns:a16="http://schemas.microsoft.com/office/drawing/2014/main" id="{C36D0F08-DEFD-41FA-B199-E2BED3BBCB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2012" y="3278867"/>
                <a:ext cx="761905" cy="761905"/>
              </a:xfrm>
              <a:prstGeom prst="rect">
                <a:avLst/>
              </a:prstGeom>
            </p:spPr>
          </p:pic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11436B65-05D1-4D5A-837A-6CDE4A761590}"/>
                  </a:ext>
                </a:extLst>
              </p:cNvPr>
              <p:cNvSpPr txBox="1"/>
              <p:nvPr/>
            </p:nvSpPr>
            <p:spPr>
              <a:xfrm>
                <a:off x="3492012" y="3919647"/>
                <a:ext cx="873401" cy="297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1100">
                    <a:solidFill>
                      <a:schemeClr val="bg1">
                        <a:lumMod val="10000"/>
                      </a:schemeClr>
                    </a:solidFill>
                    <a:cs typeface="+mn-ea"/>
                  </a:defRPr>
                </a:lvl1pPr>
              </a:lstStyle>
              <a:p>
                <a:r>
                  <a:rPr lang="zh-CN" altLang="en-US" dirty="0">
                    <a:sym typeface="+mn-lt"/>
                  </a:rPr>
                  <a:t>接入网关</a:t>
                </a:r>
              </a:p>
            </p:txBody>
          </p:sp>
        </p:grpSp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2F1CD069-0AB7-4324-94DC-4B80F58B0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5391" y="3840933"/>
              <a:ext cx="653318" cy="670578"/>
            </a:xfrm>
            <a:prstGeom prst="rect">
              <a:avLst/>
            </a:prstGeom>
          </p:spPr>
        </p:pic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D85F49E0-FE5E-4C0A-B0BC-E22426B96BB9}"/>
                </a:ext>
              </a:extLst>
            </p:cNvPr>
            <p:cNvSpPr txBox="1"/>
            <p:nvPr/>
          </p:nvSpPr>
          <p:spPr>
            <a:xfrm>
              <a:off x="5093678" y="4407803"/>
              <a:ext cx="103105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schemeClr val="bg1">
                      <a:lumMod val="10000"/>
                    </a:schemeClr>
                  </a:solidFill>
                  <a:cs typeface="+mn-ea"/>
                </a:defRPr>
              </a:lvl1pPr>
            </a:lstStyle>
            <a:p>
              <a:r>
                <a:rPr lang="zh-CN" altLang="en-US" dirty="0">
                  <a:sym typeface="+mn-lt"/>
                </a:rPr>
                <a:t>安防业务网关</a:t>
              </a:r>
            </a:p>
          </p:txBody>
        </p:sp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id="{FDA9621E-B1BE-401D-9DD1-FA7B4E306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5391" y="4713835"/>
              <a:ext cx="653318" cy="670578"/>
            </a:xfrm>
            <a:prstGeom prst="rect">
              <a:avLst/>
            </a:prstGeom>
          </p:spPr>
        </p:pic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625139BF-FDFF-41DA-A167-5C2A4CBB44DC}"/>
                </a:ext>
              </a:extLst>
            </p:cNvPr>
            <p:cNvSpPr txBox="1"/>
            <p:nvPr/>
          </p:nvSpPr>
          <p:spPr>
            <a:xfrm>
              <a:off x="5096420" y="5279693"/>
              <a:ext cx="103105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schemeClr val="bg1">
                      <a:lumMod val="10000"/>
                    </a:schemeClr>
                  </a:solidFill>
                  <a:cs typeface="+mn-ea"/>
                </a:defRPr>
              </a:lvl1pPr>
            </a:lstStyle>
            <a:p>
              <a:r>
                <a:rPr lang="zh-CN" altLang="en-US" dirty="0">
                  <a:sym typeface="+mn-lt"/>
                </a:rPr>
                <a:t>安全业务网关</a:t>
              </a:r>
            </a:p>
          </p:txBody>
        </p:sp>
        <p:grpSp>
          <p:nvGrpSpPr>
            <p:cNvPr id="55" name="组合 54">
              <a:extLst>
                <a:ext uri="{FF2B5EF4-FFF2-40B4-BE49-F238E27FC236}">
                  <a16:creationId xmlns:a16="http://schemas.microsoft.com/office/drawing/2014/main" id="{825F5858-B3F0-4346-A618-708A530DE34B}"/>
                </a:ext>
              </a:extLst>
            </p:cNvPr>
            <p:cNvGrpSpPr/>
            <p:nvPr/>
          </p:nvGrpSpPr>
          <p:grpSpPr>
            <a:xfrm>
              <a:off x="7412033" y="2973307"/>
              <a:ext cx="1031051" cy="752880"/>
              <a:chOff x="5984206" y="1848284"/>
              <a:chExt cx="1202421" cy="855415"/>
            </a:xfrm>
          </p:grpSpPr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F01A8A56-5C7D-4843-A001-F2F7940AE6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6957" y="1848284"/>
                <a:ext cx="761905" cy="654737"/>
              </a:xfrm>
              <a:prstGeom prst="rect">
                <a:avLst/>
              </a:prstGeom>
            </p:spPr>
          </p:pic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2C7F1168-64D9-4FE8-8DA9-343981903DB2}"/>
                  </a:ext>
                </a:extLst>
              </p:cNvPr>
              <p:cNvSpPr txBox="1"/>
              <p:nvPr/>
            </p:nvSpPr>
            <p:spPr>
              <a:xfrm>
                <a:off x="5984206" y="2406460"/>
                <a:ext cx="1202421" cy="297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1100">
                    <a:solidFill>
                      <a:schemeClr val="bg1">
                        <a:lumMod val="10000"/>
                      </a:schemeClr>
                    </a:solidFill>
                    <a:cs typeface="+mn-ea"/>
                  </a:defRPr>
                </a:lvl1pPr>
              </a:lstStyle>
              <a:p>
                <a:r>
                  <a:rPr lang="zh-CN" altLang="en-US" dirty="0">
                    <a:sym typeface="+mn-lt"/>
                  </a:rPr>
                  <a:t>家庭休闲娱乐</a:t>
                </a:r>
              </a:p>
            </p:txBody>
          </p:sp>
        </p:grpSp>
        <p:grpSp>
          <p:nvGrpSpPr>
            <p:cNvPr id="62" name="组合 61">
              <a:extLst>
                <a:ext uri="{FF2B5EF4-FFF2-40B4-BE49-F238E27FC236}">
                  <a16:creationId xmlns:a16="http://schemas.microsoft.com/office/drawing/2014/main" id="{0166DD11-58AD-4559-B665-A74BE923BF2D}"/>
                </a:ext>
              </a:extLst>
            </p:cNvPr>
            <p:cNvGrpSpPr/>
            <p:nvPr/>
          </p:nvGrpSpPr>
          <p:grpSpPr>
            <a:xfrm>
              <a:off x="7435861" y="3887590"/>
              <a:ext cx="1031051" cy="764927"/>
              <a:chOff x="6007471" y="1848284"/>
              <a:chExt cx="1202421" cy="869105"/>
            </a:xfrm>
          </p:grpSpPr>
          <p:pic>
            <p:nvPicPr>
              <p:cNvPr id="63" name="图片 62">
                <a:extLst>
                  <a:ext uri="{FF2B5EF4-FFF2-40B4-BE49-F238E27FC236}">
                    <a16:creationId xmlns:a16="http://schemas.microsoft.com/office/drawing/2014/main" id="{A867C6FE-930A-4938-9B3E-B189085288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6957" y="1848284"/>
                <a:ext cx="761905" cy="654737"/>
              </a:xfrm>
              <a:prstGeom prst="rect">
                <a:avLst/>
              </a:prstGeom>
            </p:spPr>
          </p:pic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4119F131-A9F2-439F-9FC5-7D6DD52C536E}"/>
                  </a:ext>
                </a:extLst>
              </p:cNvPr>
              <p:cNvSpPr txBox="1"/>
              <p:nvPr/>
            </p:nvSpPr>
            <p:spPr>
              <a:xfrm>
                <a:off x="6007471" y="2420149"/>
                <a:ext cx="1202421" cy="2972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1100">
                    <a:solidFill>
                      <a:schemeClr val="bg1">
                        <a:lumMod val="10000"/>
                      </a:schemeClr>
                    </a:solidFill>
                    <a:cs typeface="+mn-ea"/>
                  </a:defRPr>
                </a:lvl1pPr>
              </a:lstStyle>
              <a:p>
                <a:r>
                  <a:rPr lang="zh-CN" altLang="en-US" dirty="0">
                    <a:sym typeface="+mn-lt"/>
                  </a:rPr>
                  <a:t>家庭安防业务</a:t>
                </a:r>
              </a:p>
            </p:txBody>
          </p:sp>
        </p:grpSp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3F781ADE-C3BE-4872-A5B4-9E446FE1745E}"/>
                </a:ext>
              </a:extLst>
            </p:cNvPr>
            <p:cNvGrpSpPr/>
            <p:nvPr/>
          </p:nvGrpSpPr>
          <p:grpSpPr>
            <a:xfrm>
              <a:off x="7398441" y="4760397"/>
              <a:ext cx="1031051" cy="816959"/>
              <a:chOff x="5937059" y="1848284"/>
              <a:chExt cx="1202421" cy="928222"/>
            </a:xfrm>
          </p:grpSpPr>
          <p:pic>
            <p:nvPicPr>
              <p:cNvPr id="66" name="图片 65">
                <a:extLst>
                  <a:ext uri="{FF2B5EF4-FFF2-40B4-BE49-F238E27FC236}">
                    <a16:creationId xmlns:a16="http://schemas.microsoft.com/office/drawing/2014/main" id="{45A01C1C-438E-4487-B816-C64F01EFF5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6957" y="1848284"/>
                <a:ext cx="761905" cy="654737"/>
              </a:xfrm>
              <a:prstGeom prst="rect">
                <a:avLst/>
              </a:prstGeom>
            </p:spPr>
          </p:pic>
          <p:sp>
            <p:nvSpPr>
              <p:cNvPr id="67" name="文本框 66">
                <a:extLst>
                  <a:ext uri="{FF2B5EF4-FFF2-40B4-BE49-F238E27FC236}">
                    <a16:creationId xmlns:a16="http://schemas.microsoft.com/office/drawing/2014/main" id="{7C0098E6-2EAC-47E5-AB32-9840EE5BC248}"/>
                  </a:ext>
                </a:extLst>
              </p:cNvPr>
              <p:cNvSpPr txBox="1"/>
              <p:nvPr/>
            </p:nvSpPr>
            <p:spPr>
              <a:xfrm>
                <a:off x="5937059" y="2479267"/>
                <a:ext cx="1202421" cy="297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1100">
                    <a:solidFill>
                      <a:schemeClr val="bg1">
                        <a:lumMod val="10000"/>
                      </a:schemeClr>
                    </a:solidFill>
                    <a:cs typeface="+mn-ea"/>
                  </a:defRPr>
                </a:lvl1pPr>
              </a:lstStyle>
              <a:p>
                <a:r>
                  <a:rPr lang="zh-CN" altLang="en-US" dirty="0">
                    <a:sym typeface="+mn-lt"/>
                  </a:rPr>
                  <a:t>内容安全管控</a:t>
                </a:r>
              </a:p>
            </p:txBody>
          </p:sp>
        </p:grpSp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AD27FCF5-B949-4F0E-9745-35A9E14E642A}"/>
                </a:ext>
              </a:extLst>
            </p:cNvPr>
            <p:cNvCxnSpPr>
              <a:cxnSpLocks/>
              <a:stCxn id="6" idx="0"/>
              <a:endCxn id="4" idx="2"/>
            </p:cNvCxnSpPr>
            <p:nvPr/>
          </p:nvCxnSpPr>
          <p:spPr>
            <a:xfrm flipV="1">
              <a:off x="1133634" y="3382364"/>
              <a:ext cx="632" cy="682848"/>
            </a:xfrm>
            <a:prstGeom prst="line">
              <a:avLst/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>
              <a:extLst>
                <a:ext uri="{FF2B5EF4-FFF2-40B4-BE49-F238E27FC236}">
                  <a16:creationId xmlns:a16="http://schemas.microsoft.com/office/drawing/2014/main" id="{177F3F48-3D64-4CB5-884F-9253608978E9}"/>
                </a:ext>
              </a:extLst>
            </p:cNvPr>
            <p:cNvCxnSpPr>
              <a:cxnSpLocks/>
              <a:stCxn id="6" idx="2"/>
              <a:endCxn id="17" idx="0"/>
            </p:cNvCxnSpPr>
            <p:nvPr/>
          </p:nvCxnSpPr>
          <p:spPr>
            <a:xfrm flipH="1">
              <a:off x="1128628" y="4735790"/>
              <a:ext cx="5006" cy="537484"/>
            </a:xfrm>
            <a:prstGeom prst="line">
              <a:avLst/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连接符: 肘形 88">
              <a:extLst>
                <a:ext uri="{FF2B5EF4-FFF2-40B4-BE49-F238E27FC236}">
                  <a16:creationId xmlns:a16="http://schemas.microsoft.com/office/drawing/2014/main" id="{DD598FAF-E7A6-46B3-9C16-DBAD4704B91D}"/>
                </a:ext>
              </a:extLst>
            </p:cNvPr>
            <p:cNvCxnSpPr>
              <a:stCxn id="6" idx="3"/>
              <a:endCxn id="24" idx="1"/>
            </p:cNvCxnSpPr>
            <p:nvPr/>
          </p:nvCxnSpPr>
          <p:spPr>
            <a:xfrm flipV="1">
              <a:off x="1460292" y="3852042"/>
              <a:ext cx="1226127" cy="548459"/>
            </a:xfrm>
            <a:prstGeom prst="bentConnector3">
              <a:avLst/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连接符: 肘形 89">
              <a:extLst>
                <a:ext uri="{FF2B5EF4-FFF2-40B4-BE49-F238E27FC236}">
                  <a16:creationId xmlns:a16="http://schemas.microsoft.com/office/drawing/2014/main" id="{A0983ED5-E2E6-426C-BDC7-90994C62827C}"/>
                </a:ext>
              </a:extLst>
            </p:cNvPr>
            <p:cNvCxnSpPr>
              <a:cxnSpLocks/>
              <a:stCxn id="6" idx="3"/>
              <a:endCxn id="38" idx="1"/>
            </p:cNvCxnSpPr>
            <p:nvPr/>
          </p:nvCxnSpPr>
          <p:spPr>
            <a:xfrm>
              <a:off x="1460292" y="4400502"/>
              <a:ext cx="1226127" cy="496416"/>
            </a:xfrm>
            <a:prstGeom prst="bentConnector3">
              <a:avLst/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连接符: 肘形 92">
              <a:extLst>
                <a:ext uri="{FF2B5EF4-FFF2-40B4-BE49-F238E27FC236}">
                  <a16:creationId xmlns:a16="http://schemas.microsoft.com/office/drawing/2014/main" id="{AE2755F7-032B-4903-AADA-A50CA27B708E}"/>
                </a:ext>
              </a:extLst>
            </p:cNvPr>
            <p:cNvCxnSpPr>
              <a:cxnSpLocks/>
              <a:stCxn id="24" idx="3"/>
              <a:endCxn id="26" idx="1"/>
            </p:cNvCxnSpPr>
            <p:nvPr/>
          </p:nvCxnSpPr>
          <p:spPr>
            <a:xfrm flipV="1">
              <a:off x="3339735" y="3260322"/>
              <a:ext cx="1925656" cy="59172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连接符: 肘形 96">
              <a:extLst>
                <a:ext uri="{FF2B5EF4-FFF2-40B4-BE49-F238E27FC236}">
                  <a16:creationId xmlns:a16="http://schemas.microsoft.com/office/drawing/2014/main" id="{71CA6EBA-25A7-4C1B-96FC-867FA233CB8E}"/>
                </a:ext>
              </a:extLst>
            </p:cNvPr>
            <p:cNvCxnSpPr>
              <a:cxnSpLocks/>
              <a:stCxn id="24" idx="3"/>
              <a:endCxn id="45" idx="1"/>
            </p:cNvCxnSpPr>
            <p:nvPr/>
          </p:nvCxnSpPr>
          <p:spPr>
            <a:xfrm>
              <a:off x="3339737" y="3852041"/>
              <a:ext cx="1925654" cy="324181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连接符: 肘形 99">
              <a:extLst>
                <a:ext uri="{FF2B5EF4-FFF2-40B4-BE49-F238E27FC236}">
                  <a16:creationId xmlns:a16="http://schemas.microsoft.com/office/drawing/2014/main" id="{4004C6BD-2605-4CE2-8139-2260638D4688}"/>
                </a:ext>
              </a:extLst>
            </p:cNvPr>
            <p:cNvCxnSpPr>
              <a:cxnSpLocks/>
              <a:stCxn id="38" idx="3"/>
              <a:endCxn id="45" idx="1"/>
            </p:cNvCxnSpPr>
            <p:nvPr/>
          </p:nvCxnSpPr>
          <p:spPr>
            <a:xfrm flipV="1">
              <a:off x="3339737" y="4176222"/>
              <a:ext cx="1925654" cy="720694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连接符: 肘形 102">
              <a:extLst>
                <a:ext uri="{FF2B5EF4-FFF2-40B4-BE49-F238E27FC236}">
                  <a16:creationId xmlns:a16="http://schemas.microsoft.com/office/drawing/2014/main" id="{319A0A67-49D9-42FE-B098-D60A2732A3DC}"/>
                </a:ext>
              </a:extLst>
            </p:cNvPr>
            <p:cNvCxnSpPr>
              <a:cxnSpLocks/>
              <a:stCxn id="38" idx="3"/>
              <a:endCxn id="49" idx="1"/>
            </p:cNvCxnSpPr>
            <p:nvPr/>
          </p:nvCxnSpPr>
          <p:spPr>
            <a:xfrm>
              <a:off x="3339737" y="4896916"/>
              <a:ext cx="1925654" cy="15220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图片 244">
              <a:extLst>
                <a:ext uri="{FF2B5EF4-FFF2-40B4-BE49-F238E27FC236}">
                  <a16:creationId xmlns:a16="http://schemas.microsoft.com/office/drawing/2014/main" id="{DBAC1A97-75CB-4CF0-B1D8-0CAB26582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288" y="1740907"/>
              <a:ext cx="812293" cy="555836"/>
            </a:xfrm>
            <a:prstGeom prst="rect">
              <a:avLst/>
            </a:prstGeom>
          </p:spPr>
        </p:pic>
        <p:sp>
          <p:nvSpPr>
            <p:cNvPr id="246" name="文本框 245">
              <a:extLst>
                <a:ext uri="{FF2B5EF4-FFF2-40B4-BE49-F238E27FC236}">
                  <a16:creationId xmlns:a16="http://schemas.microsoft.com/office/drawing/2014/main" id="{61D31478-6E4A-4BDB-8AA9-AE9C3534E346}"/>
                </a:ext>
              </a:extLst>
            </p:cNvPr>
            <p:cNvSpPr txBox="1"/>
            <p:nvPr/>
          </p:nvSpPr>
          <p:spPr>
            <a:xfrm>
              <a:off x="681530" y="1908728"/>
              <a:ext cx="908693" cy="3661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10000"/>
                    </a:schemeClr>
                  </a:solidFill>
                </a:rPr>
                <a:t>Internet</a:t>
              </a:r>
              <a:endParaRPr lang="zh-CN" altLang="en-US" sz="14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cxnSp>
          <p:nvCxnSpPr>
            <p:cNvPr id="247" name="直接连接符 246">
              <a:extLst>
                <a:ext uri="{FF2B5EF4-FFF2-40B4-BE49-F238E27FC236}">
                  <a16:creationId xmlns:a16="http://schemas.microsoft.com/office/drawing/2014/main" id="{A971D792-B3B9-4F1B-83DB-9AB51896E1BA}"/>
                </a:ext>
              </a:extLst>
            </p:cNvPr>
            <p:cNvCxnSpPr>
              <a:cxnSpLocks/>
              <a:stCxn id="246" idx="2"/>
              <a:endCxn id="4" idx="0"/>
            </p:cNvCxnSpPr>
            <p:nvPr/>
          </p:nvCxnSpPr>
          <p:spPr>
            <a:xfrm flipH="1">
              <a:off x="1134264" y="2274859"/>
              <a:ext cx="1612" cy="436930"/>
            </a:xfrm>
            <a:prstGeom prst="line">
              <a:avLst/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矩形 252">
              <a:extLst>
                <a:ext uri="{FF2B5EF4-FFF2-40B4-BE49-F238E27FC236}">
                  <a16:creationId xmlns:a16="http://schemas.microsoft.com/office/drawing/2014/main" id="{60FF5C31-E9F7-4709-B720-7B150C6834F6}"/>
                </a:ext>
              </a:extLst>
            </p:cNvPr>
            <p:cNvSpPr/>
            <p:nvPr/>
          </p:nvSpPr>
          <p:spPr>
            <a:xfrm>
              <a:off x="2730584" y="4455738"/>
              <a:ext cx="564717" cy="13744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900" dirty="0" err="1">
                  <a:solidFill>
                    <a:schemeClr val="bg1">
                      <a:lumMod val="10000"/>
                    </a:schemeClr>
                  </a:solidFill>
                </a:rPr>
                <a:t>vCPE</a:t>
              </a:r>
              <a:endParaRPr lang="zh-CN" altLang="en-US" sz="9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255" name="矩形 254">
              <a:extLst>
                <a:ext uri="{FF2B5EF4-FFF2-40B4-BE49-F238E27FC236}">
                  <a16:creationId xmlns:a16="http://schemas.microsoft.com/office/drawing/2014/main" id="{0B11F00C-1D62-4072-A9EC-FA250DD547B3}"/>
                </a:ext>
              </a:extLst>
            </p:cNvPr>
            <p:cNvSpPr/>
            <p:nvPr/>
          </p:nvSpPr>
          <p:spPr>
            <a:xfrm>
              <a:off x="2727991" y="4607149"/>
              <a:ext cx="582377" cy="13744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900" dirty="0" err="1">
                  <a:solidFill>
                    <a:schemeClr val="bg1">
                      <a:lumMod val="10000"/>
                    </a:schemeClr>
                  </a:solidFill>
                </a:rPr>
                <a:t>vSwitch</a:t>
              </a:r>
              <a:endParaRPr lang="en-US" altLang="zh-CN" sz="9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257" name="矩形 256">
              <a:extLst>
                <a:ext uri="{FF2B5EF4-FFF2-40B4-BE49-F238E27FC236}">
                  <a16:creationId xmlns:a16="http://schemas.microsoft.com/office/drawing/2014/main" id="{329179ED-85D8-42F2-A040-E470C0451412}"/>
                </a:ext>
              </a:extLst>
            </p:cNvPr>
            <p:cNvSpPr/>
            <p:nvPr/>
          </p:nvSpPr>
          <p:spPr>
            <a:xfrm>
              <a:off x="2732004" y="3376978"/>
              <a:ext cx="564717" cy="13744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900" dirty="0" err="1">
                  <a:solidFill>
                    <a:schemeClr val="bg1">
                      <a:lumMod val="10000"/>
                    </a:schemeClr>
                  </a:solidFill>
                </a:rPr>
                <a:t>vCPE</a:t>
              </a:r>
              <a:endParaRPr lang="zh-CN" altLang="en-US" sz="9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259" name="矩形 258">
              <a:extLst>
                <a:ext uri="{FF2B5EF4-FFF2-40B4-BE49-F238E27FC236}">
                  <a16:creationId xmlns:a16="http://schemas.microsoft.com/office/drawing/2014/main" id="{FD230CB4-E922-4E63-94BE-75BB413AB839}"/>
                </a:ext>
              </a:extLst>
            </p:cNvPr>
            <p:cNvSpPr/>
            <p:nvPr/>
          </p:nvSpPr>
          <p:spPr>
            <a:xfrm>
              <a:off x="2729410" y="3528390"/>
              <a:ext cx="582377" cy="13744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900" dirty="0" err="1">
                  <a:solidFill>
                    <a:schemeClr val="bg1">
                      <a:lumMod val="10000"/>
                    </a:schemeClr>
                  </a:solidFill>
                </a:rPr>
                <a:t>vSwitch</a:t>
              </a:r>
              <a:endParaRPr lang="en-US" altLang="zh-CN" sz="9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261" name="矩形 260">
              <a:extLst>
                <a:ext uri="{FF2B5EF4-FFF2-40B4-BE49-F238E27FC236}">
                  <a16:creationId xmlns:a16="http://schemas.microsoft.com/office/drawing/2014/main" id="{16AD2D3D-8740-443B-8C50-A61EEEF9C090}"/>
                </a:ext>
              </a:extLst>
            </p:cNvPr>
            <p:cNvSpPr/>
            <p:nvPr/>
          </p:nvSpPr>
          <p:spPr>
            <a:xfrm>
              <a:off x="5310710" y="4737808"/>
              <a:ext cx="582377" cy="13744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900" dirty="0" err="1">
                  <a:solidFill>
                    <a:schemeClr val="bg1">
                      <a:lumMod val="10000"/>
                    </a:schemeClr>
                  </a:solidFill>
                </a:rPr>
                <a:t>vSwitch</a:t>
              </a:r>
              <a:endParaRPr lang="en-US" altLang="zh-CN" sz="9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263" name="矩形 262">
              <a:extLst>
                <a:ext uri="{FF2B5EF4-FFF2-40B4-BE49-F238E27FC236}">
                  <a16:creationId xmlns:a16="http://schemas.microsoft.com/office/drawing/2014/main" id="{DA63CD35-25C7-4AE8-8A44-3A5BBAE700AD}"/>
                </a:ext>
              </a:extLst>
            </p:cNvPr>
            <p:cNvSpPr/>
            <p:nvPr/>
          </p:nvSpPr>
          <p:spPr>
            <a:xfrm>
              <a:off x="5296085" y="3880079"/>
              <a:ext cx="582377" cy="13744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900" dirty="0" err="1">
                  <a:solidFill>
                    <a:schemeClr val="bg1">
                      <a:lumMod val="10000"/>
                    </a:schemeClr>
                  </a:solidFill>
                </a:rPr>
                <a:t>vSwitch</a:t>
              </a:r>
              <a:endParaRPr lang="en-US" altLang="zh-CN" sz="9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265" name="矩形 264">
              <a:extLst>
                <a:ext uri="{FF2B5EF4-FFF2-40B4-BE49-F238E27FC236}">
                  <a16:creationId xmlns:a16="http://schemas.microsoft.com/office/drawing/2014/main" id="{2DB05CF1-3592-4DA7-8E8A-AE4659735090}"/>
                </a:ext>
              </a:extLst>
            </p:cNvPr>
            <p:cNvSpPr/>
            <p:nvPr/>
          </p:nvSpPr>
          <p:spPr>
            <a:xfrm>
              <a:off x="5300861" y="2952160"/>
              <a:ext cx="582377" cy="13744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900" dirty="0" err="1">
                  <a:solidFill>
                    <a:schemeClr val="bg1">
                      <a:lumMod val="10000"/>
                    </a:schemeClr>
                  </a:solidFill>
                </a:rPr>
                <a:t>vSwitch</a:t>
              </a:r>
              <a:endParaRPr lang="en-US" altLang="zh-CN" sz="9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267" name="文本框 266">
              <a:extLst>
                <a:ext uri="{FF2B5EF4-FFF2-40B4-BE49-F238E27FC236}">
                  <a16:creationId xmlns:a16="http://schemas.microsoft.com/office/drawing/2014/main" id="{56559FCF-6399-4CC4-B795-3AD56B37A3C0}"/>
                </a:ext>
              </a:extLst>
            </p:cNvPr>
            <p:cNvSpPr txBox="1"/>
            <p:nvPr/>
          </p:nvSpPr>
          <p:spPr>
            <a:xfrm>
              <a:off x="1403560" y="4400789"/>
              <a:ext cx="559803" cy="2915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 dirty="0" err="1">
                  <a:solidFill>
                    <a:srgbClr val="FFFFFF"/>
                  </a:solidFill>
                </a:rPr>
                <a:t>vxlan</a:t>
              </a:r>
              <a:endParaRPr lang="en-US" altLang="zh-CN" sz="1050" dirty="0">
                <a:solidFill>
                  <a:srgbClr val="FFFFFF"/>
                </a:solidFill>
              </a:endParaRPr>
            </a:p>
          </p:txBody>
        </p:sp>
        <p:sp>
          <p:nvSpPr>
            <p:cNvPr id="270" name="文本框 269">
              <a:extLst>
                <a:ext uri="{FF2B5EF4-FFF2-40B4-BE49-F238E27FC236}">
                  <a16:creationId xmlns:a16="http://schemas.microsoft.com/office/drawing/2014/main" id="{5228B5B1-B72D-48CE-991E-21FBA9DD4B2C}"/>
                </a:ext>
              </a:extLst>
            </p:cNvPr>
            <p:cNvSpPr txBox="1"/>
            <p:nvPr/>
          </p:nvSpPr>
          <p:spPr>
            <a:xfrm>
              <a:off x="3786673" y="3597421"/>
              <a:ext cx="5421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err="1">
                  <a:solidFill>
                    <a:srgbClr val="FFFFFF"/>
                  </a:solidFill>
                </a:rPr>
                <a:t>vxlan</a:t>
              </a:r>
              <a:endParaRPr lang="en-US" altLang="zh-CN" sz="1200" dirty="0">
                <a:solidFill>
                  <a:srgbClr val="FFFFFF"/>
                </a:solidFill>
              </a:endParaRPr>
            </a:p>
          </p:txBody>
        </p:sp>
        <p:sp>
          <p:nvSpPr>
            <p:cNvPr id="272" name="文本框 271">
              <a:extLst>
                <a:ext uri="{FF2B5EF4-FFF2-40B4-BE49-F238E27FC236}">
                  <a16:creationId xmlns:a16="http://schemas.microsoft.com/office/drawing/2014/main" id="{79C32606-6A14-4EF9-B3FF-28BDD02E5D03}"/>
                </a:ext>
              </a:extLst>
            </p:cNvPr>
            <p:cNvSpPr txBox="1"/>
            <p:nvPr/>
          </p:nvSpPr>
          <p:spPr>
            <a:xfrm>
              <a:off x="3808086" y="4641647"/>
              <a:ext cx="5421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err="1">
                  <a:solidFill>
                    <a:srgbClr val="FFFFFF"/>
                  </a:solidFill>
                </a:rPr>
                <a:t>vxlan</a:t>
              </a:r>
              <a:endParaRPr lang="en-US" altLang="zh-CN" sz="1200" dirty="0">
                <a:solidFill>
                  <a:srgbClr val="FFFFFF"/>
                </a:solidFill>
              </a:endParaRPr>
            </a:p>
          </p:txBody>
        </p:sp>
        <p:sp>
          <p:nvSpPr>
            <p:cNvPr id="14" name="圆角矩形 40">
              <a:extLst>
                <a:ext uri="{FF2B5EF4-FFF2-40B4-BE49-F238E27FC236}">
                  <a16:creationId xmlns:a16="http://schemas.microsoft.com/office/drawing/2014/main" id="{CA85FE3D-3353-485A-89F3-89113C97638D}"/>
                </a:ext>
              </a:extLst>
            </p:cNvPr>
            <p:cNvSpPr/>
            <p:nvPr/>
          </p:nvSpPr>
          <p:spPr>
            <a:xfrm>
              <a:off x="4276244" y="765347"/>
              <a:ext cx="415714" cy="1192543"/>
            </a:xfrm>
            <a:prstGeom prst="roundRect">
              <a:avLst>
                <a:gd name="adj" fmla="val 105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dist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业务网络自动开通</a:t>
              </a:r>
            </a:p>
          </p:txBody>
        </p:sp>
        <p:sp>
          <p:nvSpPr>
            <p:cNvPr id="16" name="圆角矩形 40">
              <a:extLst>
                <a:ext uri="{FF2B5EF4-FFF2-40B4-BE49-F238E27FC236}">
                  <a16:creationId xmlns:a16="http://schemas.microsoft.com/office/drawing/2014/main" id="{F08655DE-77AF-4A77-9C8A-734D55F4402B}"/>
                </a:ext>
              </a:extLst>
            </p:cNvPr>
            <p:cNvSpPr/>
            <p:nvPr/>
          </p:nvSpPr>
          <p:spPr>
            <a:xfrm>
              <a:off x="4732104" y="765347"/>
              <a:ext cx="415714" cy="1192543"/>
            </a:xfrm>
            <a:prstGeom prst="roundRect">
              <a:avLst>
                <a:gd name="adj" fmla="val 105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dist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故障自动处理</a:t>
              </a:r>
            </a:p>
          </p:txBody>
        </p:sp>
        <p:sp>
          <p:nvSpPr>
            <p:cNvPr id="21" name="圆角矩形 40">
              <a:extLst>
                <a:ext uri="{FF2B5EF4-FFF2-40B4-BE49-F238E27FC236}">
                  <a16:creationId xmlns:a16="http://schemas.microsoft.com/office/drawing/2014/main" id="{F2E9C474-8F8E-43C5-B3B0-8D86CAC650DF}"/>
                </a:ext>
              </a:extLst>
            </p:cNvPr>
            <p:cNvSpPr/>
            <p:nvPr/>
          </p:nvSpPr>
          <p:spPr>
            <a:xfrm>
              <a:off x="5206656" y="765347"/>
              <a:ext cx="415714" cy="1192543"/>
            </a:xfrm>
            <a:prstGeom prst="roundRect">
              <a:avLst>
                <a:gd name="adj" fmla="val 105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dist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业务运营分析</a:t>
              </a:r>
            </a:p>
          </p:txBody>
        </p:sp>
        <p:sp>
          <p:nvSpPr>
            <p:cNvPr id="23" name="圆角矩形 40">
              <a:extLst>
                <a:ext uri="{FF2B5EF4-FFF2-40B4-BE49-F238E27FC236}">
                  <a16:creationId xmlns:a16="http://schemas.microsoft.com/office/drawing/2014/main" id="{E0825E27-9A0C-4261-9601-2CC37CE0D947}"/>
                </a:ext>
              </a:extLst>
            </p:cNvPr>
            <p:cNvSpPr/>
            <p:nvPr/>
          </p:nvSpPr>
          <p:spPr>
            <a:xfrm>
              <a:off x="5670639" y="765347"/>
              <a:ext cx="415714" cy="1192543"/>
            </a:xfrm>
            <a:prstGeom prst="roundRect">
              <a:avLst>
                <a:gd name="adj" fmla="val 105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dist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流量可视化分析</a:t>
              </a:r>
            </a:p>
          </p:txBody>
        </p:sp>
        <p:sp>
          <p:nvSpPr>
            <p:cNvPr id="27" name="圆角矩形 30">
              <a:extLst>
                <a:ext uri="{FF2B5EF4-FFF2-40B4-BE49-F238E27FC236}">
                  <a16:creationId xmlns:a16="http://schemas.microsoft.com/office/drawing/2014/main" id="{FB6B5EE4-5A56-4B76-BE42-03D4768423B2}"/>
                </a:ext>
              </a:extLst>
            </p:cNvPr>
            <p:cNvSpPr/>
            <p:nvPr/>
          </p:nvSpPr>
          <p:spPr>
            <a:xfrm>
              <a:off x="10119847" y="1179657"/>
              <a:ext cx="315777" cy="790429"/>
            </a:xfrm>
            <a:prstGeom prst="roundRect">
              <a:avLst>
                <a:gd name="adj" fmla="val 25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应用开通</a:t>
              </a:r>
            </a:p>
          </p:txBody>
        </p:sp>
        <p:sp>
          <p:nvSpPr>
            <p:cNvPr id="224" name="文本框 223">
              <a:extLst>
                <a:ext uri="{FF2B5EF4-FFF2-40B4-BE49-F238E27FC236}">
                  <a16:creationId xmlns:a16="http://schemas.microsoft.com/office/drawing/2014/main" id="{67748612-4284-4484-8AC4-C7154D54169E}"/>
                </a:ext>
              </a:extLst>
            </p:cNvPr>
            <p:cNvSpPr txBox="1"/>
            <p:nvPr/>
          </p:nvSpPr>
          <p:spPr>
            <a:xfrm>
              <a:off x="2132091" y="3574561"/>
              <a:ext cx="5421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err="1">
                  <a:solidFill>
                    <a:srgbClr val="FFFFFF"/>
                  </a:solidFill>
                </a:rPr>
                <a:t>vxlan</a:t>
              </a:r>
              <a:endParaRPr lang="en-US" altLang="zh-CN" sz="1200" dirty="0">
                <a:solidFill>
                  <a:srgbClr val="FFFFFF"/>
                </a:solidFill>
              </a:endParaRPr>
            </a:p>
          </p:txBody>
        </p:sp>
        <p:sp>
          <p:nvSpPr>
            <p:cNvPr id="225" name="文本框 224">
              <a:extLst>
                <a:ext uri="{FF2B5EF4-FFF2-40B4-BE49-F238E27FC236}">
                  <a16:creationId xmlns:a16="http://schemas.microsoft.com/office/drawing/2014/main" id="{EFDE2ABF-AC16-429E-8127-075D4E90C122}"/>
                </a:ext>
              </a:extLst>
            </p:cNvPr>
            <p:cNvSpPr txBox="1"/>
            <p:nvPr/>
          </p:nvSpPr>
          <p:spPr>
            <a:xfrm>
              <a:off x="2153504" y="4641647"/>
              <a:ext cx="5421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err="1">
                  <a:solidFill>
                    <a:srgbClr val="FFFFFF"/>
                  </a:solidFill>
                </a:rPr>
                <a:t>vxlan</a:t>
              </a:r>
              <a:endParaRPr lang="en-US" altLang="zh-CN" sz="1200" dirty="0">
                <a:solidFill>
                  <a:srgbClr val="FFFFFF"/>
                </a:solidFill>
              </a:endParaRPr>
            </a:p>
          </p:txBody>
        </p:sp>
        <p:cxnSp>
          <p:nvCxnSpPr>
            <p:cNvPr id="155" name="连接符: 肘形 154">
              <a:extLst>
                <a:ext uri="{FF2B5EF4-FFF2-40B4-BE49-F238E27FC236}">
                  <a16:creationId xmlns:a16="http://schemas.microsoft.com/office/drawing/2014/main" id="{A9A1711E-E9AD-41BB-B9B3-6F0C5C85C907}"/>
                </a:ext>
              </a:extLst>
            </p:cNvPr>
            <p:cNvCxnSpPr>
              <a:cxnSpLocks/>
              <a:stCxn id="26" idx="3"/>
              <a:endCxn id="22" idx="1"/>
            </p:cNvCxnSpPr>
            <p:nvPr/>
          </p:nvCxnSpPr>
          <p:spPr>
            <a:xfrm>
              <a:off x="5918709" y="3260322"/>
              <a:ext cx="1667176" cy="111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连接符: 肘形 158">
              <a:extLst>
                <a:ext uri="{FF2B5EF4-FFF2-40B4-BE49-F238E27FC236}">
                  <a16:creationId xmlns:a16="http://schemas.microsoft.com/office/drawing/2014/main" id="{A0A3011C-9E3E-48AF-A4A9-11941767C011}"/>
                </a:ext>
              </a:extLst>
            </p:cNvPr>
            <p:cNvCxnSpPr>
              <a:cxnSpLocks/>
              <a:stCxn id="45" idx="3"/>
              <a:endCxn id="63" idx="1"/>
            </p:cNvCxnSpPr>
            <p:nvPr/>
          </p:nvCxnSpPr>
          <p:spPr>
            <a:xfrm flipV="1">
              <a:off x="5918709" y="4175719"/>
              <a:ext cx="1671057" cy="503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连接符: 肘形 160">
              <a:extLst>
                <a:ext uri="{FF2B5EF4-FFF2-40B4-BE49-F238E27FC236}">
                  <a16:creationId xmlns:a16="http://schemas.microsoft.com/office/drawing/2014/main" id="{806B8AE4-96FC-4D2E-8073-698D94B3D32C}"/>
                </a:ext>
              </a:extLst>
            </p:cNvPr>
            <p:cNvCxnSpPr>
              <a:cxnSpLocks/>
              <a:stCxn id="49" idx="3"/>
              <a:endCxn id="66" idx="1"/>
            </p:cNvCxnSpPr>
            <p:nvPr/>
          </p:nvCxnSpPr>
          <p:spPr>
            <a:xfrm flipV="1">
              <a:off x="5918709" y="5048525"/>
              <a:ext cx="1694015" cy="599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" name="文本框 234">
              <a:extLst>
                <a:ext uri="{FF2B5EF4-FFF2-40B4-BE49-F238E27FC236}">
                  <a16:creationId xmlns:a16="http://schemas.microsoft.com/office/drawing/2014/main" id="{686134AA-AB67-47ED-954D-2CC2DA0F90C3}"/>
                </a:ext>
              </a:extLst>
            </p:cNvPr>
            <p:cNvSpPr txBox="1"/>
            <p:nvPr/>
          </p:nvSpPr>
          <p:spPr>
            <a:xfrm>
              <a:off x="3273819" y="2539557"/>
              <a:ext cx="23134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b="1" dirty="0">
                  <a:solidFill>
                    <a:srgbClr val="FFFFFF"/>
                  </a:solidFill>
                </a:rPr>
                <a:t>云化网关服务器集群</a:t>
              </a:r>
            </a:p>
          </p:txBody>
        </p:sp>
        <p:cxnSp>
          <p:nvCxnSpPr>
            <p:cNvPr id="171" name="连接符: 肘形 170">
              <a:extLst>
                <a:ext uri="{FF2B5EF4-FFF2-40B4-BE49-F238E27FC236}">
                  <a16:creationId xmlns:a16="http://schemas.microsoft.com/office/drawing/2014/main" id="{F0A77DCD-3CB6-4C80-9F12-5A5E994D6F35}"/>
                </a:ext>
              </a:extLst>
            </p:cNvPr>
            <p:cNvCxnSpPr>
              <a:cxnSpLocks/>
              <a:stCxn id="164" idx="2"/>
              <a:endCxn id="135" idx="0"/>
            </p:cNvCxnSpPr>
            <p:nvPr/>
          </p:nvCxnSpPr>
          <p:spPr>
            <a:xfrm rot="16200000" flipH="1">
              <a:off x="7929549" y="1536975"/>
              <a:ext cx="521598" cy="1483566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0" name="文本框 249">
              <a:extLst>
                <a:ext uri="{FF2B5EF4-FFF2-40B4-BE49-F238E27FC236}">
                  <a16:creationId xmlns:a16="http://schemas.microsoft.com/office/drawing/2014/main" id="{CAD6D7F1-5B50-4829-810C-237138486CEA}"/>
                </a:ext>
              </a:extLst>
            </p:cNvPr>
            <p:cNvSpPr txBox="1"/>
            <p:nvPr/>
          </p:nvSpPr>
          <p:spPr>
            <a:xfrm>
              <a:off x="8220115" y="2993914"/>
              <a:ext cx="686406" cy="4918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6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照片备份</a:t>
              </a:r>
              <a:endParaRPr lang="en-US" altLang="zh-CN" sz="600" dirty="0">
                <a:solidFill>
                  <a:schemeClr val="bg1">
                    <a:lumMod val="10000"/>
                  </a:schemeClr>
                </a:solidFill>
                <a:cs typeface="+mn-ea"/>
                <a:sym typeface="+mn-lt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6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视频备份</a:t>
              </a:r>
              <a:endParaRPr lang="en-US" altLang="zh-CN" sz="600" dirty="0">
                <a:solidFill>
                  <a:schemeClr val="bg1">
                    <a:lumMod val="10000"/>
                  </a:schemeClr>
                </a:solidFill>
                <a:cs typeface="+mn-ea"/>
                <a:sym typeface="+mn-lt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6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文件备份</a:t>
              </a:r>
              <a:endParaRPr lang="zh-CN" altLang="en-US" sz="600" dirty="0"/>
            </a:p>
          </p:txBody>
        </p:sp>
        <p:sp>
          <p:nvSpPr>
            <p:cNvPr id="251" name="矩形 250">
              <a:extLst>
                <a:ext uri="{FF2B5EF4-FFF2-40B4-BE49-F238E27FC236}">
                  <a16:creationId xmlns:a16="http://schemas.microsoft.com/office/drawing/2014/main" id="{3EDD0D82-12B8-4E7F-9A60-4F4C2F7408C7}"/>
                </a:ext>
              </a:extLst>
            </p:cNvPr>
            <p:cNvSpPr/>
            <p:nvPr/>
          </p:nvSpPr>
          <p:spPr>
            <a:xfrm>
              <a:off x="8151003" y="3047077"/>
              <a:ext cx="2235057" cy="417161"/>
            </a:xfrm>
            <a:prstGeom prst="rect">
              <a:avLst/>
            </a:prstGeom>
            <a:noFill/>
            <a:ln w="12700">
              <a:solidFill>
                <a:schemeClr val="bg1">
                  <a:lumMod val="1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4" name="文本框 253">
              <a:extLst>
                <a:ext uri="{FF2B5EF4-FFF2-40B4-BE49-F238E27FC236}">
                  <a16:creationId xmlns:a16="http://schemas.microsoft.com/office/drawing/2014/main" id="{617E0621-1116-4FC6-83AC-160E8539F903}"/>
                </a:ext>
              </a:extLst>
            </p:cNvPr>
            <p:cNvSpPr txBox="1"/>
            <p:nvPr/>
          </p:nvSpPr>
          <p:spPr>
            <a:xfrm>
              <a:off x="9050193" y="3001403"/>
              <a:ext cx="896399" cy="4918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6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影视下载</a:t>
              </a:r>
              <a:endParaRPr lang="en-US" altLang="zh-CN" sz="600" dirty="0">
                <a:solidFill>
                  <a:schemeClr val="bg1">
                    <a:lumMod val="10000"/>
                  </a:schemeClr>
                </a:solidFill>
                <a:cs typeface="+mn-ea"/>
                <a:sym typeface="+mn-lt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6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家庭影视站</a:t>
              </a:r>
              <a:endParaRPr lang="en-US" altLang="zh-CN" sz="600" dirty="0">
                <a:solidFill>
                  <a:schemeClr val="bg1">
                    <a:lumMod val="10000"/>
                  </a:schemeClr>
                </a:solidFill>
                <a:cs typeface="+mn-ea"/>
                <a:sym typeface="+mn-lt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6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多终端共享访问</a:t>
              </a:r>
              <a:endParaRPr lang="zh-CN" altLang="en-US" sz="600" dirty="0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E8ED1D65-502F-4455-A9E2-8AC0CC95F42E}"/>
                </a:ext>
              </a:extLst>
            </p:cNvPr>
            <p:cNvSpPr/>
            <p:nvPr/>
          </p:nvSpPr>
          <p:spPr>
            <a:xfrm>
              <a:off x="8161866" y="3968677"/>
              <a:ext cx="2235057" cy="417161"/>
            </a:xfrm>
            <a:prstGeom prst="rect">
              <a:avLst/>
            </a:prstGeom>
            <a:noFill/>
            <a:ln w="12700">
              <a:solidFill>
                <a:schemeClr val="bg1">
                  <a:lumMod val="1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4DEF2B70-F4D1-44CD-A8AC-AF59ABE01D92}"/>
                </a:ext>
              </a:extLst>
            </p:cNvPr>
            <p:cNvSpPr txBox="1"/>
            <p:nvPr/>
          </p:nvSpPr>
          <p:spPr>
            <a:xfrm>
              <a:off x="8200339" y="3927816"/>
              <a:ext cx="665567" cy="4918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 sz="600">
                  <a:solidFill>
                    <a:schemeClr val="bg1">
                      <a:lumMod val="10000"/>
                    </a:schemeClr>
                  </a:solidFill>
                  <a:cs typeface="+mn-ea"/>
                </a:defRPr>
              </a:lvl1pPr>
            </a:lstStyle>
            <a:p>
              <a:r>
                <a:rPr lang="zh-CN" altLang="en-US" dirty="0"/>
                <a:t>盗窃监测</a:t>
              </a:r>
              <a:endParaRPr lang="en-US" altLang="zh-CN" dirty="0"/>
            </a:p>
            <a:p>
              <a:r>
                <a:rPr lang="zh-CN" altLang="en-US" dirty="0"/>
                <a:t>煤气探测</a:t>
              </a:r>
              <a:endParaRPr lang="en-US" altLang="zh-CN" dirty="0"/>
            </a:p>
            <a:p>
              <a:r>
                <a:rPr lang="zh-CN" altLang="en-US" dirty="0"/>
                <a:t>火情探测</a:t>
              </a:r>
              <a:endParaRPr lang="en-US" altLang="zh-CN" dirty="0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38FA8446-53A0-4C5F-A5B5-24108E20002B}"/>
                </a:ext>
              </a:extLst>
            </p:cNvPr>
            <p:cNvSpPr txBox="1"/>
            <p:nvPr/>
          </p:nvSpPr>
          <p:spPr>
            <a:xfrm>
              <a:off x="9443903" y="3924151"/>
              <a:ext cx="973343" cy="6292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 sz="600">
                  <a:solidFill>
                    <a:schemeClr val="bg1">
                      <a:lumMod val="10000"/>
                    </a:schemeClr>
                  </a:solidFill>
                  <a:cs typeface="+mn-ea"/>
                </a:defRPr>
              </a:lvl1pPr>
            </a:lstStyle>
            <a:p>
              <a:r>
                <a:rPr lang="zh-CN" altLang="en-US" dirty="0"/>
                <a:t>老年人摔倒告警</a:t>
              </a:r>
              <a:endParaRPr lang="en-US" altLang="zh-CN" dirty="0"/>
            </a:p>
            <a:p>
              <a:r>
                <a:rPr lang="zh-CN" altLang="en-US" dirty="0"/>
                <a:t>儿童危险举动告警</a:t>
              </a:r>
              <a:endParaRPr lang="en-US" altLang="zh-CN" dirty="0"/>
            </a:p>
            <a:p>
              <a:r>
                <a:rPr lang="zh-CN" altLang="en-US" dirty="0"/>
                <a:t>宠物破坏家居告警</a:t>
              </a:r>
              <a:endParaRPr lang="en-US" altLang="zh-CN" dirty="0"/>
            </a:p>
            <a:p>
              <a:endParaRPr lang="en-US" altLang="zh-CN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B8C9A305-D1DA-4E53-B4ED-B3B8CDE6EAE6}"/>
                </a:ext>
              </a:extLst>
            </p:cNvPr>
            <p:cNvSpPr txBox="1"/>
            <p:nvPr/>
          </p:nvSpPr>
          <p:spPr>
            <a:xfrm>
              <a:off x="8746884" y="3931203"/>
              <a:ext cx="819455" cy="6292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 sz="600">
                  <a:solidFill>
                    <a:schemeClr val="bg1">
                      <a:lumMod val="10000"/>
                    </a:schemeClr>
                  </a:solidFill>
                  <a:cs typeface="+mn-ea"/>
                </a:defRPr>
              </a:lvl1pPr>
            </a:lstStyle>
            <a:p>
              <a:r>
                <a:rPr lang="zh-CN" altLang="en-US" dirty="0"/>
                <a:t>远程通话喇叭</a:t>
              </a:r>
              <a:endParaRPr lang="en-US" altLang="zh-CN" dirty="0"/>
            </a:p>
            <a:p>
              <a:r>
                <a:rPr lang="zh-CN" altLang="en-US" dirty="0"/>
                <a:t>监控视频记录</a:t>
              </a:r>
              <a:endParaRPr lang="en-US" altLang="zh-CN" dirty="0"/>
            </a:p>
            <a:p>
              <a:r>
                <a:rPr lang="zh-CN" altLang="en-US" dirty="0"/>
                <a:t>家庭“安吉星”</a:t>
              </a:r>
              <a:endParaRPr lang="en-US" altLang="zh-CN" dirty="0"/>
            </a:p>
            <a:p>
              <a:endParaRPr lang="en-US" altLang="zh-CN" dirty="0"/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A34F69FD-5417-4D34-87DE-C041BC30FD5F}"/>
                </a:ext>
              </a:extLst>
            </p:cNvPr>
            <p:cNvSpPr txBox="1"/>
            <p:nvPr/>
          </p:nvSpPr>
          <p:spPr>
            <a:xfrm>
              <a:off x="8270214" y="4762260"/>
              <a:ext cx="896399" cy="353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6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儿童上网管控</a:t>
              </a:r>
              <a:endParaRPr lang="en-US" altLang="zh-CN" sz="600" dirty="0">
                <a:solidFill>
                  <a:schemeClr val="bg1">
                    <a:lumMod val="10000"/>
                  </a:schemeClr>
                </a:solidFill>
                <a:cs typeface="+mn-ea"/>
                <a:sym typeface="+mn-lt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6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老年人上网护航</a:t>
              </a:r>
              <a:endParaRPr lang="zh-CN" altLang="en-US" sz="600" dirty="0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C9AC0636-4459-4546-804E-C1B08CA7100D}"/>
                </a:ext>
              </a:extLst>
            </p:cNvPr>
            <p:cNvSpPr/>
            <p:nvPr/>
          </p:nvSpPr>
          <p:spPr>
            <a:xfrm>
              <a:off x="8201102" y="4815423"/>
              <a:ext cx="2235057" cy="417161"/>
            </a:xfrm>
            <a:prstGeom prst="rect">
              <a:avLst/>
            </a:prstGeom>
            <a:noFill/>
            <a:ln w="12700">
              <a:solidFill>
                <a:schemeClr val="bg1">
                  <a:lumMod val="1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C2DCEFB5-6CF7-4030-845A-719FB3A5CED0}"/>
                </a:ext>
              </a:extLst>
            </p:cNvPr>
            <p:cNvSpPr txBox="1"/>
            <p:nvPr/>
          </p:nvSpPr>
          <p:spPr>
            <a:xfrm>
              <a:off x="6503823" y="2925000"/>
              <a:ext cx="5597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chemeClr val="bg1">
                      <a:lumMod val="10000"/>
                    </a:schemeClr>
                  </a:solidFill>
                </a:rPr>
                <a:t>Mesh</a:t>
              </a:r>
            </a:p>
          </p:txBody>
        </p:sp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7DEFBE87-F109-4DCA-971D-E4AED91E3A75}"/>
                </a:ext>
              </a:extLst>
            </p:cNvPr>
            <p:cNvSpPr txBox="1"/>
            <p:nvPr/>
          </p:nvSpPr>
          <p:spPr>
            <a:xfrm>
              <a:off x="6503823" y="3927816"/>
              <a:ext cx="5597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chemeClr val="bg1">
                      <a:lumMod val="10000"/>
                    </a:schemeClr>
                  </a:solidFill>
                </a:rPr>
                <a:t>Mesh</a:t>
              </a:r>
            </a:p>
          </p:txBody>
        </p:sp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id="{0E6115BC-35B5-4154-B2E2-AA72976B7F01}"/>
                </a:ext>
              </a:extLst>
            </p:cNvPr>
            <p:cNvSpPr txBox="1"/>
            <p:nvPr/>
          </p:nvSpPr>
          <p:spPr>
            <a:xfrm>
              <a:off x="6542092" y="4800443"/>
              <a:ext cx="5597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chemeClr val="bg1">
                      <a:lumMod val="10000"/>
                    </a:schemeClr>
                  </a:solidFill>
                </a:rPr>
                <a:t>Mesh</a:t>
              </a:r>
            </a:p>
          </p:txBody>
        </p:sp>
        <p:sp>
          <p:nvSpPr>
            <p:cNvPr id="78" name="任意多边形: 形状 77">
              <a:extLst>
                <a:ext uri="{FF2B5EF4-FFF2-40B4-BE49-F238E27FC236}">
                  <a16:creationId xmlns:a16="http://schemas.microsoft.com/office/drawing/2014/main" id="{E13675C3-D026-4CDD-AF09-7D055B220031}"/>
                </a:ext>
              </a:extLst>
            </p:cNvPr>
            <p:cNvSpPr/>
            <p:nvPr/>
          </p:nvSpPr>
          <p:spPr>
            <a:xfrm>
              <a:off x="2780498" y="1982804"/>
              <a:ext cx="309211" cy="1713297"/>
            </a:xfrm>
            <a:custGeom>
              <a:avLst/>
              <a:gdLst>
                <a:gd name="connsiteX0" fmla="*/ 309211 w 309211"/>
                <a:gd name="connsiteY0" fmla="*/ 0 h 1713297"/>
                <a:gd name="connsiteX1" fmla="*/ 1203 w 309211"/>
                <a:gd name="connsiteY1" fmla="*/ 741145 h 1713297"/>
                <a:gd name="connsiteX2" fmla="*/ 222584 w 309211"/>
                <a:gd name="connsiteY2" fmla="*/ 1713297 h 171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211" h="1713297">
                  <a:moveTo>
                    <a:pt x="309211" y="0"/>
                  </a:moveTo>
                  <a:cubicBezTo>
                    <a:pt x="162426" y="227798"/>
                    <a:pt x="15641" y="455596"/>
                    <a:pt x="1203" y="741145"/>
                  </a:cubicBezTo>
                  <a:cubicBezTo>
                    <a:pt x="-13235" y="1026694"/>
                    <a:pt x="104674" y="1369995"/>
                    <a:pt x="222584" y="1713297"/>
                  </a:cubicBezTo>
                </a:path>
              </a:pathLst>
            </a:custGeom>
            <a:noFill/>
            <a:ln w="2540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任意多边形: 形状 80">
              <a:extLst>
                <a:ext uri="{FF2B5EF4-FFF2-40B4-BE49-F238E27FC236}">
                  <a16:creationId xmlns:a16="http://schemas.microsoft.com/office/drawing/2014/main" id="{13DC4BF6-1536-4A33-9ED0-C427E0B63344}"/>
                </a:ext>
              </a:extLst>
            </p:cNvPr>
            <p:cNvSpPr/>
            <p:nvPr/>
          </p:nvSpPr>
          <p:spPr>
            <a:xfrm>
              <a:off x="1270535" y="1963554"/>
              <a:ext cx="1828800" cy="2098307"/>
            </a:xfrm>
            <a:custGeom>
              <a:avLst/>
              <a:gdLst>
                <a:gd name="connsiteX0" fmla="*/ 1828800 w 1828800"/>
                <a:gd name="connsiteY0" fmla="*/ 0 h 2098307"/>
                <a:gd name="connsiteX1" fmla="*/ 1212783 w 1828800"/>
                <a:gd name="connsiteY1" fmla="*/ 365760 h 2098307"/>
                <a:gd name="connsiteX2" fmla="*/ 587141 w 1828800"/>
                <a:gd name="connsiteY2" fmla="*/ 481263 h 2098307"/>
                <a:gd name="connsiteX3" fmla="*/ 0 w 1828800"/>
                <a:gd name="connsiteY3" fmla="*/ 2098307 h 2098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2098307">
                  <a:moveTo>
                    <a:pt x="1828800" y="0"/>
                  </a:moveTo>
                  <a:cubicBezTo>
                    <a:pt x="1624263" y="142775"/>
                    <a:pt x="1419726" y="285550"/>
                    <a:pt x="1212783" y="365760"/>
                  </a:cubicBezTo>
                  <a:cubicBezTo>
                    <a:pt x="1005840" y="445970"/>
                    <a:pt x="789271" y="192505"/>
                    <a:pt x="587141" y="481263"/>
                  </a:cubicBezTo>
                  <a:cubicBezTo>
                    <a:pt x="385011" y="770021"/>
                    <a:pt x="192505" y="1434164"/>
                    <a:pt x="0" y="2098307"/>
                  </a:cubicBezTo>
                </a:path>
              </a:pathLst>
            </a:custGeom>
            <a:noFill/>
            <a:ln w="2540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任意多边形: 形状 82">
              <a:extLst>
                <a:ext uri="{FF2B5EF4-FFF2-40B4-BE49-F238E27FC236}">
                  <a16:creationId xmlns:a16="http://schemas.microsoft.com/office/drawing/2014/main" id="{2C0F5375-4E2A-4B5C-9907-9723C5D610B7}"/>
                </a:ext>
              </a:extLst>
            </p:cNvPr>
            <p:cNvSpPr/>
            <p:nvPr/>
          </p:nvSpPr>
          <p:spPr>
            <a:xfrm>
              <a:off x="3130550" y="1974850"/>
              <a:ext cx="2556699" cy="1273407"/>
            </a:xfrm>
            <a:custGeom>
              <a:avLst/>
              <a:gdLst>
                <a:gd name="connsiteX0" fmla="*/ 0 w 2556699"/>
                <a:gd name="connsiteY0" fmla="*/ 0 h 1273407"/>
                <a:gd name="connsiteX1" fmla="*/ 400050 w 2556699"/>
                <a:gd name="connsiteY1" fmla="*/ 323850 h 1273407"/>
                <a:gd name="connsiteX2" fmla="*/ 2038350 w 2556699"/>
                <a:gd name="connsiteY2" fmla="*/ 482600 h 1273407"/>
                <a:gd name="connsiteX3" fmla="*/ 2520950 w 2556699"/>
                <a:gd name="connsiteY3" fmla="*/ 1200150 h 1273407"/>
                <a:gd name="connsiteX4" fmla="*/ 2527300 w 2556699"/>
                <a:gd name="connsiteY4" fmla="*/ 1200150 h 1273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6699" h="1273407">
                  <a:moveTo>
                    <a:pt x="0" y="0"/>
                  </a:moveTo>
                  <a:cubicBezTo>
                    <a:pt x="30162" y="121708"/>
                    <a:pt x="60325" y="243417"/>
                    <a:pt x="400050" y="323850"/>
                  </a:cubicBezTo>
                  <a:cubicBezTo>
                    <a:pt x="739775" y="404283"/>
                    <a:pt x="1684867" y="336550"/>
                    <a:pt x="2038350" y="482600"/>
                  </a:cubicBezTo>
                  <a:cubicBezTo>
                    <a:pt x="2391833" y="628650"/>
                    <a:pt x="2439458" y="1080558"/>
                    <a:pt x="2520950" y="1200150"/>
                  </a:cubicBezTo>
                  <a:cubicBezTo>
                    <a:pt x="2602442" y="1319742"/>
                    <a:pt x="2517775" y="1273175"/>
                    <a:pt x="2527300" y="1200150"/>
                  </a:cubicBezTo>
                </a:path>
              </a:pathLst>
            </a:custGeom>
            <a:noFill/>
            <a:ln w="2540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17" name="图片 316">
              <a:extLst>
                <a:ext uri="{FF2B5EF4-FFF2-40B4-BE49-F238E27FC236}">
                  <a16:creationId xmlns:a16="http://schemas.microsoft.com/office/drawing/2014/main" id="{93D162ED-98CD-42C6-B975-1EDF02100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2065" y="5584502"/>
              <a:ext cx="653318" cy="670578"/>
            </a:xfrm>
            <a:prstGeom prst="rect">
              <a:avLst/>
            </a:prstGeom>
          </p:spPr>
        </p:pic>
        <p:sp>
          <p:nvSpPr>
            <p:cNvPr id="318" name="文本框 317">
              <a:extLst>
                <a:ext uri="{FF2B5EF4-FFF2-40B4-BE49-F238E27FC236}">
                  <a16:creationId xmlns:a16="http://schemas.microsoft.com/office/drawing/2014/main" id="{458294A0-FA04-46ED-AD86-DD71FF37C66B}"/>
                </a:ext>
              </a:extLst>
            </p:cNvPr>
            <p:cNvSpPr txBox="1"/>
            <p:nvPr/>
          </p:nvSpPr>
          <p:spPr>
            <a:xfrm>
              <a:off x="5204262" y="6156056"/>
              <a:ext cx="7489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schemeClr val="bg1">
                      <a:lumMod val="10000"/>
                    </a:schemeClr>
                  </a:solidFill>
                  <a:cs typeface="+mn-ea"/>
                </a:defRPr>
              </a:lvl1pPr>
            </a:lstStyle>
            <a:p>
              <a:r>
                <a:rPr lang="zh-CN" altLang="en-US" dirty="0">
                  <a:sym typeface="+mn-lt"/>
                </a:rPr>
                <a:t>业务网关</a:t>
              </a:r>
            </a:p>
          </p:txBody>
        </p:sp>
        <p:grpSp>
          <p:nvGrpSpPr>
            <p:cNvPr id="319" name="组合 318">
              <a:extLst>
                <a:ext uri="{FF2B5EF4-FFF2-40B4-BE49-F238E27FC236}">
                  <a16:creationId xmlns:a16="http://schemas.microsoft.com/office/drawing/2014/main" id="{B035944C-6EED-4F41-BC6D-755D7BF948AB}"/>
                </a:ext>
              </a:extLst>
            </p:cNvPr>
            <p:cNvGrpSpPr/>
            <p:nvPr/>
          </p:nvGrpSpPr>
          <p:grpSpPr>
            <a:xfrm>
              <a:off x="7561378" y="5631065"/>
              <a:ext cx="694421" cy="784250"/>
              <a:chOff x="6142618" y="1848284"/>
              <a:chExt cx="809840" cy="891058"/>
            </a:xfrm>
          </p:grpSpPr>
          <p:pic>
            <p:nvPicPr>
              <p:cNvPr id="320" name="图片 319">
                <a:extLst>
                  <a:ext uri="{FF2B5EF4-FFF2-40B4-BE49-F238E27FC236}">
                    <a16:creationId xmlns:a16="http://schemas.microsoft.com/office/drawing/2014/main" id="{B6FBBDDD-0782-47AE-8619-2CA5652912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6957" y="1848284"/>
                <a:ext cx="761905" cy="654737"/>
              </a:xfrm>
              <a:prstGeom prst="rect">
                <a:avLst/>
              </a:prstGeom>
            </p:spPr>
          </p:pic>
          <p:sp>
            <p:nvSpPr>
              <p:cNvPr id="321" name="文本框 320">
                <a:extLst>
                  <a:ext uri="{FF2B5EF4-FFF2-40B4-BE49-F238E27FC236}">
                    <a16:creationId xmlns:a16="http://schemas.microsoft.com/office/drawing/2014/main" id="{58A04921-3EC7-44EE-921E-2AE111209AB9}"/>
                  </a:ext>
                </a:extLst>
              </p:cNvPr>
              <p:cNvSpPr txBox="1"/>
              <p:nvPr/>
            </p:nvSpPr>
            <p:spPr>
              <a:xfrm>
                <a:off x="6142618" y="2442103"/>
                <a:ext cx="809840" cy="297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1100">
                    <a:solidFill>
                      <a:schemeClr val="bg1">
                        <a:lumMod val="10000"/>
                      </a:schemeClr>
                    </a:solidFill>
                    <a:cs typeface="+mn-ea"/>
                  </a:defRPr>
                </a:lvl1pPr>
              </a:lstStyle>
              <a:p>
                <a:r>
                  <a:rPr lang="en-US" altLang="zh-CN" dirty="0">
                    <a:sym typeface="+mn-lt"/>
                  </a:rPr>
                  <a:t>ICT</a:t>
                </a:r>
                <a:r>
                  <a:rPr lang="zh-CN" altLang="en-US" dirty="0">
                    <a:sym typeface="+mn-lt"/>
                  </a:rPr>
                  <a:t>应用</a:t>
                </a:r>
              </a:p>
            </p:txBody>
          </p:sp>
        </p:grpSp>
        <p:sp>
          <p:nvSpPr>
            <p:cNvPr id="322" name="矩形 321">
              <a:extLst>
                <a:ext uri="{FF2B5EF4-FFF2-40B4-BE49-F238E27FC236}">
                  <a16:creationId xmlns:a16="http://schemas.microsoft.com/office/drawing/2014/main" id="{2048B975-E4EF-4E22-B5B0-90373B43153A}"/>
                </a:ext>
              </a:extLst>
            </p:cNvPr>
            <p:cNvSpPr/>
            <p:nvPr/>
          </p:nvSpPr>
          <p:spPr>
            <a:xfrm>
              <a:off x="5297384" y="5608475"/>
              <a:ext cx="582377" cy="13744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900" dirty="0" err="1">
                  <a:solidFill>
                    <a:schemeClr val="bg1">
                      <a:lumMod val="10000"/>
                    </a:schemeClr>
                  </a:solidFill>
                </a:rPr>
                <a:t>vSwitch</a:t>
              </a:r>
              <a:endParaRPr lang="en-US" altLang="zh-CN" sz="9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cxnSp>
          <p:nvCxnSpPr>
            <p:cNvPr id="323" name="连接符: 肘形 322">
              <a:extLst>
                <a:ext uri="{FF2B5EF4-FFF2-40B4-BE49-F238E27FC236}">
                  <a16:creationId xmlns:a16="http://schemas.microsoft.com/office/drawing/2014/main" id="{6D23F1CC-85EA-4D8A-928E-C0F989D522CA}"/>
                </a:ext>
              </a:extLst>
            </p:cNvPr>
            <p:cNvCxnSpPr>
              <a:cxnSpLocks/>
              <a:stCxn id="317" idx="3"/>
              <a:endCxn id="320" idx="1"/>
            </p:cNvCxnSpPr>
            <p:nvPr/>
          </p:nvCxnSpPr>
          <p:spPr>
            <a:xfrm flipV="1">
              <a:off x="5905383" y="5919192"/>
              <a:ext cx="1694015" cy="599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4" name="文本框 323">
              <a:extLst>
                <a:ext uri="{FF2B5EF4-FFF2-40B4-BE49-F238E27FC236}">
                  <a16:creationId xmlns:a16="http://schemas.microsoft.com/office/drawing/2014/main" id="{7AF26E1A-AD1E-4884-8484-01D2B4046282}"/>
                </a:ext>
              </a:extLst>
            </p:cNvPr>
            <p:cNvSpPr txBox="1"/>
            <p:nvPr/>
          </p:nvSpPr>
          <p:spPr>
            <a:xfrm>
              <a:off x="8258884" y="5710589"/>
              <a:ext cx="511679" cy="353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6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游戏</a:t>
              </a:r>
              <a:endParaRPr lang="en-US" altLang="zh-CN" sz="600" dirty="0">
                <a:solidFill>
                  <a:schemeClr val="bg1">
                    <a:lumMod val="10000"/>
                  </a:schemeClr>
                </a:solidFill>
                <a:cs typeface="+mn-ea"/>
                <a:sym typeface="+mn-lt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60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视频</a:t>
              </a:r>
              <a:endParaRPr lang="zh-CN" altLang="en-US" sz="600" dirty="0"/>
            </a:p>
          </p:txBody>
        </p:sp>
        <p:sp>
          <p:nvSpPr>
            <p:cNvPr id="325" name="矩形 324">
              <a:extLst>
                <a:ext uri="{FF2B5EF4-FFF2-40B4-BE49-F238E27FC236}">
                  <a16:creationId xmlns:a16="http://schemas.microsoft.com/office/drawing/2014/main" id="{A8AFED10-A895-42C9-B533-DC1593A162A6}"/>
                </a:ext>
              </a:extLst>
            </p:cNvPr>
            <p:cNvSpPr/>
            <p:nvPr/>
          </p:nvSpPr>
          <p:spPr>
            <a:xfrm>
              <a:off x="8187776" y="5686090"/>
              <a:ext cx="2235057" cy="417161"/>
            </a:xfrm>
            <a:prstGeom prst="rect">
              <a:avLst/>
            </a:prstGeom>
            <a:noFill/>
            <a:ln w="12700">
              <a:solidFill>
                <a:schemeClr val="bg1">
                  <a:lumMod val="1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26" name="文本框 325">
              <a:extLst>
                <a:ext uri="{FF2B5EF4-FFF2-40B4-BE49-F238E27FC236}">
                  <a16:creationId xmlns:a16="http://schemas.microsoft.com/office/drawing/2014/main" id="{67969670-9505-4B0B-A1C2-23761515FDC5}"/>
                </a:ext>
              </a:extLst>
            </p:cNvPr>
            <p:cNvSpPr txBox="1"/>
            <p:nvPr/>
          </p:nvSpPr>
          <p:spPr>
            <a:xfrm>
              <a:off x="6528766" y="5671110"/>
              <a:ext cx="5597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chemeClr val="bg1">
                      <a:lumMod val="10000"/>
                    </a:schemeClr>
                  </a:solidFill>
                </a:rPr>
                <a:t>Mesh</a:t>
              </a:r>
            </a:p>
          </p:txBody>
        </p:sp>
        <p:cxnSp>
          <p:nvCxnSpPr>
            <p:cNvPr id="327" name="连接符: 肘形 326">
              <a:extLst>
                <a:ext uri="{FF2B5EF4-FFF2-40B4-BE49-F238E27FC236}">
                  <a16:creationId xmlns:a16="http://schemas.microsoft.com/office/drawing/2014/main" id="{46D91EF5-715E-4E22-8F83-8D9337DDEBF3}"/>
                </a:ext>
              </a:extLst>
            </p:cNvPr>
            <p:cNvCxnSpPr>
              <a:cxnSpLocks/>
              <a:stCxn id="38" idx="3"/>
              <a:endCxn id="317" idx="1"/>
            </p:cNvCxnSpPr>
            <p:nvPr/>
          </p:nvCxnSpPr>
          <p:spPr>
            <a:xfrm>
              <a:off x="3339737" y="4896916"/>
              <a:ext cx="1912328" cy="102287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B2325D03-A328-4A0A-AA52-B0D6E655047D}"/>
                </a:ext>
              </a:extLst>
            </p:cNvPr>
            <p:cNvSpPr/>
            <p:nvPr/>
          </p:nvSpPr>
          <p:spPr>
            <a:xfrm>
              <a:off x="2732003" y="3225054"/>
              <a:ext cx="564717" cy="13744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900" dirty="0" err="1">
                  <a:solidFill>
                    <a:schemeClr val="bg1">
                      <a:lumMod val="10000"/>
                    </a:schemeClr>
                  </a:solidFill>
                </a:rPr>
                <a:t>vDPI</a:t>
              </a:r>
              <a:endParaRPr lang="zh-CN" altLang="en-US" sz="9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09334B6C-924E-47B3-A61C-DCCB2CA0BF4A}"/>
                </a:ext>
              </a:extLst>
            </p:cNvPr>
            <p:cNvSpPr/>
            <p:nvPr/>
          </p:nvSpPr>
          <p:spPr>
            <a:xfrm>
              <a:off x="2732003" y="4298846"/>
              <a:ext cx="564717" cy="13744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900" dirty="0" err="1">
                  <a:solidFill>
                    <a:schemeClr val="bg1">
                      <a:lumMod val="10000"/>
                    </a:schemeClr>
                  </a:solidFill>
                </a:rPr>
                <a:t>vDPI</a:t>
              </a:r>
              <a:endParaRPr lang="zh-CN" altLang="en-US" sz="9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3" name="圆角矩形 40">
              <a:extLst>
                <a:ext uri="{FF2B5EF4-FFF2-40B4-BE49-F238E27FC236}">
                  <a16:creationId xmlns:a16="http://schemas.microsoft.com/office/drawing/2014/main" id="{01825A84-D87B-4275-92F1-54D202C1FCE2}"/>
                </a:ext>
              </a:extLst>
            </p:cNvPr>
            <p:cNvSpPr/>
            <p:nvPr/>
          </p:nvSpPr>
          <p:spPr>
            <a:xfrm>
              <a:off x="2881393" y="765850"/>
              <a:ext cx="415714" cy="1192543"/>
            </a:xfrm>
            <a:prstGeom prst="roundRect">
              <a:avLst>
                <a:gd name="adj" fmla="val 105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dist"/>
              <a:r>
                <a:rPr lang="zh-CN" altLang="en-US" sz="1050" dirty="0">
                  <a:solidFill>
                    <a:schemeClr val="bg1">
                      <a:lumMod val="10000"/>
                    </a:schemeClr>
                  </a:solidFill>
                  <a:cs typeface="+mn-ea"/>
                  <a:sym typeface="+mn-lt"/>
                </a:rPr>
                <a:t>统一控制器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4F3E0BD5-B101-423E-87CE-58CF5E62AFB5}"/>
                </a:ext>
              </a:extLst>
            </p:cNvPr>
            <p:cNvSpPr txBox="1"/>
            <p:nvPr/>
          </p:nvSpPr>
          <p:spPr>
            <a:xfrm>
              <a:off x="2173031" y="6143392"/>
              <a:ext cx="295465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dirty="0">
                  <a:solidFill>
                    <a:srgbClr val="FFFFFF"/>
                  </a:solidFill>
                </a:rPr>
                <a:t>在云化网关中集成基础完全功能，实现对网络异常流量的控制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6721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云宽带无感开通优化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建议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280247" y="988907"/>
            <a:ext cx="11664983" cy="1842347"/>
            <a:chOff x="331" y="1168"/>
            <a:chExt cx="13778" cy="2176"/>
          </a:xfrm>
        </p:grpSpPr>
        <p:sp>
          <p:nvSpPr>
            <p:cNvPr id="11" name="任意多边形 48"/>
            <p:cNvSpPr/>
            <p:nvPr/>
          </p:nvSpPr>
          <p:spPr>
            <a:xfrm rot="5400000">
              <a:off x="7263" y="-2567"/>
              <a:ext cx="120" cy="9468"/>
            </a:xfrm>
            <a:custGeom>
              <a:avLst/>
              <a:gdLst>
                <a:gd name="connsiteX0" fmla="*/ 40 w 780"/>
                <a:gd name="connsiteY0" fmla="*/ 0 h 7214"/>
                <a:gd name="connsiteX1" fmla="*/ 758 w 780"/>
                <a:gd name="connsiteY1" fmla="*/ 2286 h 7214"/>
                <a:gd name="connsiteX2" fmla="*/ 603 w 780"/>
                <a:gd name="connsiteY2" fmla="*/ 4792 h 7214"/>
                <a:gd name="connsiteX3" fmla="*/ 0 w 780"/>
                <a:gd name="connsiteY3" fmla="*/ 7214 h 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0" h="7214">
                  <a:moveTo>
                    <a:pt x="40" y="0"/>
                  </a:moveTo>
                  <a:cubicBezTo>
                    <a:pt x="83" y="474"/>
                    <a:pt x="721" y="1404"/>
                    <a:pt x="758" y="2286"/>
                  </a:cubicBezTo>
                  <a:cubicBezTo>
                    <a:pt x="795" y="3168"/>
                    <a:pt x="809" y="3809"/>
                    <a:pt x="603" y="4792"/>
                  </a:cubicBezTo>
                  <a:cubicBezTo>
                    <a:pt x="397" y="5775"/>
                    <a:pt x="200" y="6638"/>
                    <a:pt x="0" y="7214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prstDash val="sysDash"/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n-ea"/>
              </a:endParaRPr>
            </a:p>
          </p:txBody>
        </p:sp>
        <p:cxnSp>
          <p:nvCxnSpPr>
            <p:cNvPr id="4" name="直接连接符 3"/>
            <p:cNvCxnSpPr>
              <a:stCxn id="7" idx="3"/>
              <a:endCxn id="6" idx="2"/>
            </p:cNvCxnSpPr>
            <p:nvPr/>
          </p:nvCxnSpPr>
          <p:spPr>
            <a:xfrm flipV="1">
              <a:off x="2562" y="2218"/>
              <a:ext cx="9408" cy="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圆角矩形 7"/>
            <p:cNvSpPr/>
            <p:nvPr/>
          </p:nvSpPr>
          <p:spPr>
            <a:xfrm>
              <a:off x="5614" y="1877"/>
              <a:ext cx="1362" cy="68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dirty="0">
                  <a:latin typeface="+mn-ea"/>
                </a:rPr>
                <a:t>DCSW</a:t>
              </a:r>
              <a:endParaRPr lang="zh-CN" altLang="en-US" sz="1400" b="1" dirty="0">
                <a:latin typeface="+mn-ea"/>
              </a:endParaRPr>
            </a:p>
          </p:txBody>
        </p:sp>
        <p:sp>
          <p:nvSpPr>
            <p:cNvPr id="3" name="圆角矩形 3"/>
            <p:cNvSpPr/>
            <p:nvPr/>
          </p:nvSpPr>
          <p:spPr>
            <a:xfrm>
              <a:off x="10148" y="1877"/>
              <a:ext cx="1362" cy="68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latin typeface="+mn-ea"/>
                </a:rPr>
                <a:t>bras</a:t>
              </a:r>
            </a:p>
          </p:txBody>
        </p:sp>
        <p:sp>
          <p:nvSpPr>
            <p:cNvPr id="6" name="云形 5"/>
            <p:cNvSpPr/>
            <p:nvPr/>
          </p:nvSpPr>
          <p:spPr>
            <a:xfrm>
              <a:off x="11963" y="1748"/>
              <a:ext cx="2146" cy="939"/>
            </a:xfrm>
            <a:prstGeom prst="cloud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latin typeface="+mn-ea"/>
                </a:rPr>
                <a:t>internet</a:t>
              </a:r>
            </a:p>
            <a:p>
              <a:pPr algn="ctr"/>
              <a:r>
                <a:rPr lang="en-US" altLang="zh-CN" sz="1400" b="1">
                  <a:latin typeface="+mn-ea"/>
                </a:rPr>
                <a:t>+</a:t>
              </a:r>
              <a:r>
                <a:rPr lang="zh-CN" altLang="en-US" sz="1400" b="1">
                  <a:latin typeface="+mn-ea"/>
                </a:rPr>
                <a:t>拨测资源</a:t>
              </a:r>
            </a:p>
          </p:txBody>
        </p:sp>
        <p:sp>
          <p:nvSpPr>
            <p:cNvPr id="7" name="圆角矩形 11"/>
            <p:cNvSpPr/>
            <p:nvPr/>
          </p:nvSpPr>
          <p:spPr>
            <a:xfrm>
              <a:off x="1200" y="1888"/>
              <a:ext cx="1362" cy="681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>
                  <a:latin typeface="+mn-ea"/>
                </a:rPr>
                <a:t>天翼网关</a:t>
              </a:r>
            </a:p>
          </p:txBody>
        </p:sp>
        <p:sp>
          <p:nvSpPr>
            <p:cNvPr id="9" name="圆角矩形 7"/>
            <p:cNvSpPr/>
            <p:nvPr/>
          </p:nvSpPr>
          <p:spPr>
            <a:xfrm>
              <a:off x="7748" y="1877"/>
              <a:ext cx="1494" cy="681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>
                  <a:latin typeface="+mn-ea"/>
                </a:rPr>
                <a:t>云网关</a:t>
              </a:r>
            </a:p>
            <a:p>
              <a:pPr algn="ctr"/>
              <a:r>
                <a:rPr lang="en-US" altLang="zh-CN" sz="1400" b="1">
                  <a:latin typeface="+mn-ea"/>
                </a:rPr>
                <a:t>NAT/PPPoE</a:t>
              </a:r>
            </a:p>
          </p:txBody>
        </p:sp>
        <p:sp>
          <p:nvSpPr>
            <p:cNvPr id="10" name="圆角矩形 8"/>
            <p:cNvSpPr/>
            <p:nvPr/>
          </p:nvSpPr>
          <p:spPr>
            <a:xfrm>
              <a:off x="3346" y="1877"/>
              <a:ext cx="1362" cy="68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latin typeface="+mn-ea"/>
                </a:rPr>
                <a:t>OLT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31" y="1168"/>
              <a:ext cx="3952" cy="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67">
                  <a:latin typeface="微软雅黑" panose="020B0503020204020204" pitchFamily="34" charset="-122"/>
                  <a:ea typeface="微软雅黑" panose="020B0503020204020204" pitchFamily="34" charset="-122"/>
                </a:rPr>
                <a:t>现网方案：云宽带</a:t>
              </a:r>
              <a:r>
                <a:rPr lang="en-US" altLang="zh-CN" sz="1867">
                  <a:latin typeface="微软雅黑" panose="020B0503020204020204" pitchFamily="34" charset="-122"/>
                  <a:ea typeface="微软雅黑" panose="020B0503020204020204" pitchFamily="34" charset="-122"/>
                </a:rPr>
                <a:t>-</a:t>
              </a:r>
              <a:r>
                <a:rPr lang="zh-CN" altLang="en-US" sz="1867">
                  <a:latin typeface="微软雅黑" panose="020B0503020204020204" pitchFamily="34" charset="-122"/>
                  <a:ea typeface="微软雅黑" panose="020B0503020204020204" pitchFamily="34" charset="-122"/>
                </a:rPr>
                <a:t>桥模式</a:t>
              </a:r>
            </a:p>
          </p:txBody>
        </p:sp>
        <p:sp>
          <p:nvSpPr>
            <p:cNvPr id="23" name="左右箭头 22"/>
            <p:cNvSpPr/>
            <p:nvPr/>
          </p:nvSpPr>
          <p:spPr>
            <a:xfrm>
              <a:off x="6973" y="2054"/>
              <a:ext cx="775" cy="276"/>
            </a:xfrm>
            <a:prstGeom prst="leftRightArrow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4" name="左右箭头 23"/>
            <p:cNvSpPr/>
            <p:nvPr/>
          </p:nvSpPr>
          <p:spPr>
            <a:xfrm>
              <a:off x="9241" y="2104"/>
              <a:ext cx="907" cy="227"/>
            </a:xfrm>
            <a:prstGeom prst="leftRightArrow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794" y="2743"/>
              <a:ext cx="2097" cy="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33"/>
                <a:t>光猫桥接，关</a:t>
              </a:r>
              <a:r>
                <a:rPr lang="en-US" altLang="zh-CN" sz="1333"/>
                <a:t>DHCP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3174" y="2750"/>
              <a:ext cx="10073" cy="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33" b="1"/>
                <a:t>特点</a:t>
              </a:r>
              <a:r>
                <a:rPr lang="zh-CN" altLang="en-US" sz="1333"/>
                <a:t>：云宽带模式</a:t>
              </a:r>
              <a:r>
                <a:rPr lang="en-US" altLang="zh-CN" sz="1333"/>
                <a:t>/ </a:t>
              </a:r>
              <a:r>
                <a:rPr lang="zh-CN" altLang="en-US" sz="1333"/>
                <a:t>批开</a:t>
              </a:r>
              <a:r>
                <a:rPr lang="en-US" altLang="zh-CN" sz="1333"/>
                <a:t>IT</a:t>
              </a:r>
              <a:r>
                <a:rPr lang="zh-CN" altLang="en-US" sz="1333"/>
                <a:t>流程支撑，天翼网关特性未吃透，</a:t>
              </a:r>
              <a:r>
                <a:rPr lang="en-US" altLang="zh-CN" sz="1333"/>
                <a:t>I</a:t>
              </a:r>
              <a:r>
                <a:rPr lang="zh-CN" altLang="en-US" sz="1333"/>
                <a:t>内网</a:t>
              </a:r>
              <a:r>
                <a:rPr lang="en-US" altLang="zh-CN" sz="1333"/>
                <a:t>IP</a:t>
              </a:r>
              <a:r>
                <a:rPr lang="zh-CN" altLang="en-US" sz="1333"/>
                <a:t>地址改变，批开开通用户内网由变化，由一定申告率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30294" y="2948940"/>
            <a:ext cx="11665373" cy="1842346"/>
            <a:chOff x="331" y="1168"/>
            <a:chExt cx="13778" cy="2176"/>
          </a:xfrm>
        </p:grpSpPr>
        <p:sp>
          <p:nvSpPr>
            <p:cNvPr id="51" name="任意多边形 48"/>
            <p:cNvSpPr/>
            <p:nvPr/>
          </p:nvSpPr>
          <p:spPr>
            <a:xfrm rot="5400000">
              <a:off x="7263" y="-2567"/>
              <a:ext cx="120" cy="9468"/>
            </a:xfrm>
            <a:custGeom>
              <a:avLst/>
              <a:gdLst>
                <a:gd name="connsiteX0" fmla="*/ 40 w 780"/>
                <a:gd name="connsiteY0" fmla="*/ 0 h 7214"/>
                <a:gd name="connsiteX1" fmla="*/ 758 w 780"/>
                <a:gd name="connsiteY1" fmla="*/ 2286 h 7214"/>
                <a:gd name="connsiteX2" fmla="*/ 603 w 780"/>
                <a:gd name="connsiteY2" fmla="*/ 4792 h 7214"/>
                <a:gd name="connsiteX3" fmla="*/ 0 w 780"/>
                <a:gd name="connsiteY3" fmla="*/ 7214 h 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0" h="7214">
                  <a:moveTo>
                    <a:pt x="40" y="0"/>
                  </a:moveTo>
                  <a:cubicBezTo>
                    <a:pt x="83" y="474"/>
                    <a:pt x="721" y="1404"/>
                    <a:pt x="758" y="2286"/>
                  </a:cubicBezTo>
                  <a:cubicBezTo>
                    <a:pt x="795" y="3168"/>
                    <a:pt x="809" y="3809"/>
                    <a:pt x="603" y="4792"/>
                  </a:cubicBezTo>
                  <a:cubicBezTo>
                    <a:pt x="397" y="5775"/>
                    <a:pt x="200" y="6638"/>
                    <a:pt x="0" y="7214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prstDash val="sysDash"/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n-ea"/>
              </a:endParaRPr>
            </a:p>
          </p:txBody>
        </p:sp>
        <p:cxnSp>
          <p:nvCxnSpPr>
            <p:cNvPr id="52" name="直接连接符 51"/>
            <p:cNvCxnSpPr>
              <a:stCxn id="56" idx="3"/>
              <a:endCxn id="55" idx="2"/>
            </p:cNvCxnSpPr>
            <p:nvPr/>
          </p:nvCxnSpPr>
          <p:spPr>
            <a:xfrm flipV="1">
              <a:off x="2562" y="2218"/>
              <a:ext cx="9408" cy="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圆角矩形 7"/>
            <p:cNvSpPr/>
            <p:nvPr/>
          </p:nvSpPr>
          <p:spPr>
            <a:xfrm>
              <a:off x="5614" y="1877"/>
              <a:ext cx="1362" cy="68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dirty="0">
                  <a:latin typeface="+mn-ea"/>
                </a:rPr>
                <a:t>DCSW</a:t>
              </a:r>
              <a:endParaRPr lang="zh-CN" altLang="en-US" sz="1400" b="1" dirty="0">
                <a:latin typeface="+mn-ea"/>
              </a:endParaRPr>
            </a:p>
          </p:txBody>
        </p:sp>
        <p:sp>
          <p:nvSpPr>
            <p:cNvPr id="54" name="圆角矩形 3"/>
            <p:cNvSpPr/>
            <p:nvPr/>
          </p:nvSpPr>
          <p:spPr>
            <a:xfrm>
              <a:off x="10148" y="1877"/>
              <a:ext cx="1362" cy="68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latin typeface="+mn-ea"/>
                </a:rPr>
                <a:t>bras</a:t>
              </a:r>
            </a:p>
          </p:txBody>
        </p:sp>
        <p:sp>
          <p:nvSpPr>
            <p:cNvPr id="55" name="云形 54"/>
            <p:cNvSpPr/>
            <p:nvPr/>
          </p:nvSpPr>
          <p:spPr>
            <a:xfrm>
              <a:off x="11963" y="1748"/>
              <a:ext cx="2146" cy="939"/>
            </a:xfrm>
            <a:prstGeom prst="cloud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latin typeface="+mn-ea"/>
                </a:rPr>
                <a:t>internet</a:t>
              </a:r>
            </a:p>
            <a:p>
              <a:pPr algn="ctr"/>
              <a:r>
                <a:rPr lang="en-US" altLang="zh-CN" sz="1400" b="1">
                  <a:latin typeface="+mn-ea"/>
                </a:rPr>
                <a:t>+</a:t>
              </a:r>
              <a:r>
                <a:rPr lang="zh-CN" altLang="en-US" sz="1400" b="1">
                  <a:latin typeface="+mn-ea"/>
                </a:rPr>
                <a:t>拨测资源</a:t>
              </a:r>
            </a:p>
          </p:txBody>
        </p:sp>
        <p:sp>
          <p:nvSpPr>
            <p:cNvPr id="56" name="圆角矩形 11"/>
            <p:cNvSpPr/>
            <p:nvPr/>
          </p:nvSpPr>
          <p:spPr>
            <a:xfrm>
              <a:off x="1200" y="1888"/>
              <a:ext cx="1362" cy="681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>
                  <a:latin typeface="+mn-ea"/>
                </a:rPr>
                <a:t>天翼网关</a:t>
              </a:r>
            </a:p>
          </p:txBody>
        </p:sp>
        <p:sp>
          <p:nvSpPr>
            <p:cNvPr id="57" name="圆角矩形 7"/>
            <p:cNvSpPr/>
            <p:nvPr/>
          </p:nvSpPr>
          <p:spPr>
            <a:xfrm>
              <a:off x="7748" y="1877"/>
              <a:ext cx="1494" cy="681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>
                  <a:latin typeface="+mn-ea"/>
                </a:rPr>
                <a:t>云网关</a:t>
              </a:r>
            </a:p>
            <a:p>
              <a:pPr algn="ctr"/>
              <a:r>
                <a:rPr lang="en-US" altLang="zh-CN" sz="1400" b="1">
                  <a:latin typeface="+mn-ea"/>
                </a:rPr>
                <a:t>Switch</a:t>
              </a:r>
              <a:r>
                <a:rPr lang="zh-CN" altLang="en-US" sz="1400" b="1">
                  <a:latin typeface="+mn-ea"/>
                </a:rPr>
                <a:t>转发</a:t>
              </a:r>
            </a:p>
          </p:txBody>
        </p:sp>
        <p:sp>
          <p:nvSpPr>
            <p:cNvPr id="58" name="圆角矩形 8"/>
            <p:cNvSpPr/>
            <p:nvPr/>
          </p:nvSpPr>
          <p:spPr>
            <a:xfrm>
              <a:off x="3346" y="1877"/>
              <a:ext cx="1362" cy="68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latin typeface="+mn-ea"/>
                </a:rPr>
                <a:t>OLT</a:t>
              </a: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331" y="1168"/>
              <a:ext cx="1750" cy="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67">
                  <a:latin typeface="微软雅黑" panose="020B0503020204020204" pitchFamily="34" charset="-122"/>
                  <a:ea typeface="微软雅黑" panose="020B0503020204020204" pitchFamily="34" charset="-122"/>
                </a:rPr>
                <a:t>上云方案：</a:t>
              </a:r>
            </a:p>
          </p:txBody>
        </p:sp>
        <p:sp>
          <p:nvSpPr>
            <p:cNvPr id="60" name="左右箭头 59"/>
            <p:cNvSpPr/>
            <p:nvPr/>
          </p:nvSpPr>
          <p:spPr>
            <a:xfrm>
              <a:off x="6973" y="2054"/>
              <a:ext cx="775" cy="276"/>
            </a:xfrm>
            <a:prstGeom prst="leftRightArrow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61" name="左右箭头 60"/>
            <p:cNvSpPr/>
            <p:nvPr/>
          </p:nvSpPr>
          <p:spPr>
            <a:xfrm>
              <a:off x="9241" y="2104"/>
              <a:ext cx="907" cy="227"/>
            </a:xfrm>
            <a:prstGeom prst="leftRightArrow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794" y="2743"/>
              <a:ext cx="2097" cy="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33"/>
                <a:t>光猫路由，</a:t>
              </a:r>
              <a:r>
                <a:rPr lang="en-US" altLang="zh-CN" sz="1333"/>
                <a:t>PPP</a:t>
              </a:r>
              <a:r>
                <a:rPr lang="zh-CN" altLang="en-US" sz="1333"/>
                <a:t>拨号</a:t>
              </a: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3061" y="2750"/>
              <a:ext cx="10527" cy="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33" b="1"/>
                <a:t>特点</a:t>
              </a:r>
              <a:r>
                <a:rPr lang="zh-CN" altLang="en-US" sz="1333"/>
                <a:t>：上云模式</a:t>
              </a:r>
              <a:r>
                <a:rPr lang="en-US" altLang="zh-CN" sz="1333"/>
                <a:t>/IT</a:t>
              </a:r>
              <a:r>
                <a:rPr lang="zh-CN" altLang="en-US" sz="1333"/>
                <a:t>流程无，网络割接实施，用户流量上云转发，用户内网无变化，用户无感知；受理云宽带业务时，按现有</a:t>
              </a:r>
              <a:r>
                <a:rPr lang="en-US" altLang="zh-CN" sz="1333"/>
                <a:t>IT</a:t>
              </a:r>
              <a:r>
                <a:rPr lang="zh-CN" altLang="en-US" sz="1333"/>
                <a:t>流程开通云宽带（嘉善模式），开通后，可以使用云宽带业务</a:t>
              </a: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238760" y="4814994"/>
            <a:ext cx="11665373" cy="1842346"/>
            <a:chOff x="331" y="1168"/>
            <a:chExt cx="13778" cy="2176"/>
          </a:xfrm>
        </p:grpSpPr>
        <p:sp>
          <p:nvSpPr>
            <p:cNvPr id="65" name="任意多边形 48"/>
            <p:cNvSpPr/>
            <p:nvPr/>
          </p:nvSpPr>
          <p:spPr>
            <a:xfrm rot="5400000">
              <a:off x="7263" y="-2567"/>
              <a:ext cx="120" cy="9468"/>
            </a:xfrm>
            <a:custGeom>
              <a:avLst/>
              <a:gdLst>
                <a:gd name="connsiteX0" fmla="*/ 40 w 780"/>
                <a:gd name="connsiteY0" fmla="*/ 0 h 7214"/>
                <a:gd name="connsiteX1" fmla="*/ 758 w 780"/>
                <a:gd name="connsiteY1" fmla="*/ 2286 h 7214"/>
                <a:gd name="connsiteX2" fmla="*/ 603 w 780"/>
                <a:gd name="connsiteY2" fmla="*/ 4792 h 7214"/>
                <a:gd name="connsiteX3" fmla="*/ 0 w 780"/>
                <a:gd name="connsiteY3" fmla="*/ 7214 h 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0" h="7214">
                  <a:moveTo>
                    <a:pt x="40" y="0"/>
                  </a:moveTo>
                  <a:cubicBezTo>
                    <a:pt x="83" y="474"/>
                    <a:pt x="721" y="1404"/>
                    <a:pt x="758" y="2286"/>
                  </a:cubicBezTo>
                  <a:cubicBezTo>
                    <a:pt x="795" y="3168"/>
                    <a:pt x="809" y="3809"/>
                    <a:pt x="603" y="4792"/>
                  </a:cubicBezTo>
                  <a:cubicBezTo>
                    <a:pt x="397" y="5775"/>
                    <a:pt x="200" y="6638"/>
                    <a:pt x="0" y="7214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prstDash val="sysDash"/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n-ea"/>
              </a:endParaRPr>
            </a:p>
          </p:txBody>
        </p:sp>
        <p:cxnSp>
          <p:nvCxnSpPr>
            <p:cNvPr id="66" name="直接连接符 65"/>
            <p:cNvCxnSpPr>
              <a:stCxn id="70" idx="3"/>
              <a:endCxn id="69" idx="2"/>
            </p:cNvCxnSpPr>
            <p:nvPr/>
          </p:nvCxnSpPr>
          <p:spPr>
            <a:xfrm flipV="1">
              <a:off x="2562" y="2218"/>
              <a:ext cx="9408" cy="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圆角矩形 7"/>
            <p:cNvSpPr/>
            <p:nvPr/>
          </p:nvSpPr>
          <p:spPr>
            <a:xfrm>
              <a:off x="5614" y="1877"/>
              <a:ext cx="1362" cy="68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dirty="0">
                  <a:latin typeface="+mn-ea"/>
                </a:rPr>
                <a:t>DCSW</a:t>
              </a:r>
              <a:endParaRPr lang="zh-CN" altLang="en-US" sz="1400" b="1" dirty="0">
                <a:latin typeface="+mn-ea"/>
              </a:endParaRPr>
            </a:p>
          </p:txBody>
        </p:sp>
        <p:sp>
          <p:nvSpPr>
            <p:cNvPr id="68" name="圆角矩形 3"/>
            <p:cNvSpPr/>
            <p:nvPr/>
          </p:nvSpPr>
          <p:spPr>
            <a:xfrm>
              <a:off x="10148" y="1877"/>
              <a:ext cx="1362" cy="68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latin typeface="+mn-ea"/>
                </a:rPr>
                <a:t>bras</a:t>
              </a:r>
            </a:p>
          </p:txBody>
        </p:sp>
        <p:sp>
          <p:nvSpPr>
            <p:cNvPr id="69" name="云形 68"/>
            <p:cNvSpPr/>
            <p:nvPr/>
          </p:nvSpPr>
          <p:spPr>
            <a:xfrm>
              <a:off x="11963" y="1748"/>
              <a:ext cx="2146" cy="939"/>
            </a:xfrm>
            <a:prstGeom prst="cloud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latin typeface="+mn-ea"/>
                </a:rPr>
                <a:t>internet</a:t>
              </a:r>
            </a:p>
            <a:p>
              <a:pPr algn="ctr"/>
              <a:r>
                <a:rPr lang="en-US" altLang="zh-CN" sz="1400" b="1">
                  <a:latin typeface="+mn-ea"/>
                </a:rPr>
                <a:t>+</a:t>
              </a:r>
              <a:r>
                <a:rPr lang="zh-CN" altLang="en-US" sz="1400" b="1">
                  <a:latin typeface="+mn-ea"/>
                </a:rPr>
                <a:t>拨测资源</a:t>
              </a:r>
            </a:p>
          </p:txBody>
        </p:sp>
        <p:sp>
          <p:nvSpPr>
            <p:cNvPr id="70" name="圆角矩形 11"/>
            <p:cNvSpPr/>
            <p:nvPr/>
          </p:nvSpPr>
          <p:spPr>
            <a:xfrm>
              <a:off x="1200" y="1888"/>
              <a:ext cx="1362" cy="681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>
                  <a:latin typeface="+mn-ea"/>
                </a:rPr>
                <a:t>天翼网关</a:t>
              </a:r>
            </a:p>
          </p:txBody>
        </p:sp>
        <p:sp>
          <p:nvSpPr>
            <p:cNvPr id="71" name="圆角矩形 7"/>
            <p:cNvSpPr/>
            <p:nvPr/>
          </p:nvSpPr>
          <p:spPr>
            <a:xfrm>
              <a:off x="7748" y="1877"/>
              <a:ext cx="1494" cy="681"/>
            </a:xfrm>
            <a:prstGeom prst="roundRect">
              <a:avLst/>
            </a:prstGeom>
            <a:solidFill>
              <a:srgbClr val="52744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>
                  <a:latin typeface="+mn-ea"/>
                </a:rPr>
                <a:t>云网关</a:t>
              </a:r>
            </a:p>
            <a:p>
              <a:pPr algn="ctr"/>
              <a:r>
                <a:rPr lang="en-US" altLang="zh-CN" sz="1400" b="1">
                  <a:latin typeface="+mn-ea"/>
                </a:rPr>
                <a:t>NAT/PPPoE</a:t>
              </a:r>
            </a:p>
          </p:txBody>
        </p:sp>
        <p:sp>
          <p:nvSpPr>
            <p:cNvPr id="72" name="圆角矩形 8"/>
            <p:cNvSpPr/>
            <p:nvPr/>
          </p:nvSpPr>
          <p:spPr>
            <a:xfrm>
              <a:off x="3346" y="1877"/>
              <a:ext cx="1362" cy="68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latin typeface="+mn-ea"/>
                </a:rPr>
                <a:t>OLT</a:t>
              </a: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331" y="1168"/>
              <a:ext cx="3332" cy="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67">
                  <a:latin typeface="微软雅黑" panose="020B0503020204020204" pitchFamily="34" charset="-122"/>
                  <a:ea typeface="微软雅黑" panose="020B0503020204020204" pitchFamily="34" charset="-122"/>
                </a:rPr>
                <a:t>云宽带</a:t>
              </a:r>
              <a:r>
                <a:rPr lang="en-US" altLang="zh-CN" sz="1867">
                  <a:latin typeface="微软雅黑" panose="020B0503020204020204" pitchFamily="34" charset="-122"/>
                  <a:ea typeface="微软雅黑" panose="020B0503020204020204" pitchFamily="34" charset="-122"/>
                </a:rPr>
                <a:t>-</a:t>
              </a:r>
              <a:r>
                <a:rPr lang="zh-CN" altLang="en-US" sz="1867">
                  <a:latin typeface="微软雅黑" panose="020B0503020204020204" pitchFamily="34" charset="-122"/>
                  <a:ea typeface="微软雅黑" panose="020B0503020204020204" pitchFamily="34" charset="-122"/>
                </a:rPr>
                <a:t>路由模式：</a:t>
              </a:r>
            </a:p>
          </p:txBody>
        </p:sp>
        <p:sp>
          <p:nvSpPr>
            <p:cNvPr id="74" name="左右箭头 73"/>
            <p:cNvSpPr/>
            <p:nvPr/>
          </p:nvSpPr>
          <p:spPr>
            <a:xfrm>
              <a:off x="6973" y="2054"/>
              <a:ext cx="775" cy="276"/>
            </a:xfrm>
            <a:prstGeom prst="leftRightArrow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75" name="左右箭头 74"/>
            <p:cNvSpPr/>
            <p:nvPr/>
          </p:nvSpPr>
          <p:spPr>
            <a:xfrm>
              <a:off x="9241" y="2104"/>
              <a:ext cx="907" cy="227"/>
            </a:xfrm>
            <a:prstGeom prst="leftRightArrow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644" y="2743"/>
              <a:ext cx="2579" cy="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33"/>
                <a:t>光猫路由，</a:t>
              </a:r>
              <a:r>
                <a:rPr lang="en-US" altLang="zh-CN" sz="1333"/>
                <a:t>DHCP</a:t>
              </a:r>
              <a:r>
                <a:rPr lang="zh-CN" altLang="en-US" sz="1333"/>
                <a:t>获取</a:t>
              </a:r>
              <a:r>
                <a:rPr lang="en-US" altLang="zh-CN" sz="1333"/>
                <a:t>IP</a:t>
              </a: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3174" y="2750"/>
              <a:ext cx="8335" cy="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33" b="1"/>
                <a:t>特点</a:t>
              </a:r>
              <a:r>
                <a:rPr lang="zh-CN" altLang="en-US" sz="1333"/>
                <a:t>：</a:t>
              </a:r>
              <a:r>
                <a:rPr lang="en-US" altLang="zh-CN" sz="1333"/>
                <a:t>IT</a:t>
              </a:r>
              <a:r>
                <a:rPr lang="zh-CN" altLang="en-US" sz="1333"/>
                <a:t>流程变化小</a:t>
              </a:r>
              <a:r>
                <a:rPr lang="en-US" altLang="zh-CN" sz="1333"/>
                <a:t>/</a:t>
              </a:r>
              <a:r>
                <a:rPr lang="zh-CN" altLang="en-US" sz="1333"/>
                <a:t>新增</a:t>
              </a:r>
              <a:r>
                <a:rPr lang="en-US" altLang="zh-CN" sz="1333"/>
                <a:t>CRM</a:t>
              </a:r>
              <a:r>
                <a:rPr lang="zh-CN" altLang="en-US" sz="1333"/>
                <a:t>子产品，按</a:t>
              </a:r>
              <a:r>
                <a:rPr lang="en-US" altLang="zh-CN" sz="1333"/>
                <a:t>IT</a:t>
              </a:r>
              <a:r>
                <a:rPr lang="zh-CN" altLang="en-US" sz="1333"/>
                <a:t>流程批量开通，用户内网无变化，用户无感知，用户内网增加</a:t>
              </a:r>
              <a:r>
                <a:rPr lang="en-US" altLang="zh-CN" sz="1333"/>
                <a:t> 1</a:t>
              </a:r>
              <a:r>
                <a:rPr lang="zh-CN" altLang="en-US" sz="1333"/>
                <a:t>层</a:t>
              </a:r>
              <a:r>
                <a:rPr lang="en-US" altLang="zh-CN" sz="1333"/>
                <a:t>NAT</a:t>
              </a:r>
              <a:r>
                <a:rPr lang="zh-CN" altLang="en-US" sz="1333"/>
                <a:t>配置，云宽带业务正常使用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35359" y="122216"/>
            <a:ext cx="10314711" cy="658085"/>
          </a:xfrm>
        </p:spPr>
        <p:txBody>
          <a:bodyPr/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云宽带无感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批开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50521" y="932181"/>
            <a:ext cx="11523980" cy="5644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关键因素：</a:t>
            </a:r>
            <a:endParaRPr lang="en-US" altLang="zh-CN" sz="1867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、云宽带的理想接入方案是：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云网关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+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白盒简化的光猫（</a:t>
            </a: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光电转换器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）；</a:t>
            </a:r>
          </a:p>
          <a:p>
            <a:pPr lvl="1"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、当前推广的标准方案是借用现有天翼网关通过桥接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关闭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DHCP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过渡方案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，满足了大部分场景；</a:t>
            </a:r>
          </a:p>
          <a:p>
            <a:pPr lvl="1"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、因为多个网关厂家的差异性和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天翼网关的能力没有吃透（网关中的一些非规范实现），导致用户访问质量问题：</a:t>
            </a:r>
          </a:p>
          <a:p>
            <a:pPr lvl="1"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如：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A.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不能配置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192.168.1.0/24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网段替换，网关吃报文；</a:t>
            </a:r>
          </a:p>
          <a:p>
            <a:pPr lvl="1">
              <a:lnSpc>
                <a:spcPct val="150000"/>
              </a:lnSpc>
            </a:pP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B. DHCP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报文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DNS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报文，会发现光猫有时没有透传，表现出来，用户随机中断网络几分钟，重连才恢复；</a:t>
            </a:r>
          </a:p>
          <a:p>
            <a:pPr lvl="1">
              <a:lnSpc>
                <a:spcPct val="150000"/>
              </a:lnSpc>
            </a:pP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C.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光猫桥接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Wifi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和软桥接方式，不稳定；表现用户断网，重启光猫恢复；</a:t>
            </a:r>
          </a:p>
          <a:p>
            <a:pPr lvl="1">
              <a:lnSpc>
                <a:spcPct val="150000"/>
              </a:lnSpc>
            </a:pP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D.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其它未知情况（未暴露问题）</a:t>
            </a:r>
          </a:p>
          <a:p>
            <a:pPr lvl="1">
              <a:lnSpc>
                <a:spcPct val="150000"/>
              </a:lnSpc>
            </a:pP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因为厂家多样，光猫的实现黑盒等特性，上述问题很难捕获和复现。</a:t>
            </a:r>
          </a:p>
          <a:p>
            <a:pPr>
              <a:lnSpc>
                <a:spcPct val="150000"/>
              </a:lnSpc>
            </a:pPr>
            <a:r>
              <a:rPr lang="zh-CN" altLang="en-US" sz="1867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综合影响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  <a:p>
            <a:pPr>
              <a:lnSpc>
                <a:spcPct val="150000"/>
              </a:lnSpc>
            </a:pPr>
            <a:r>
              <a:rPr lang="en-US" altLang="zh-CN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67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批开用户无感程度技术上不能彻底清除，在网云宽用户会积累偶发上网中断和访问质量问题，并且很难排查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c30780c-109b-4777-bd85-e102fd61452d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c30780c-109b-4777-bd85-e102fd61452d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c30780c-109b-4777-bd85-e102fd61452d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c30780c-109b-4777-bd85-e102fd61452d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c30780c-109b-4777-bd85-e102fd61452d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c30780c-109b-4777-bd85-e102fd61452d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c30780c-109b-4777-bd85-e102fd61452d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c30780c-109b-4777-bd85-e102fd61452d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c30780c-109b-4777-bd85-e102fd61452d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c30780c-109b-4777-bd85-e102fd61452d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401782;"/>
</p:tagLst>
</file>

<file path=ppt/theme/theme1.xml><?xml version="1.0" encoding="utf-8"?>
<a:theme xmlns:a="http://schemas.openxmlformats.org/drawingml/2006/main" name="1_Office 主题">
  <a:themeElements>
    <a:clrScheme name="蓝色暖调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prstDash val="sysDash"/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主题5">
  <a:themeElements>
    <a:clrScheme name="房利美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00B4FF"/>
      </a:accent1>
      <a:accent2>
        <a:srgbClr val="21C0E1"/>
      </a:accent2>
      <a:accent3>
        <a:srgbClr val="24C4A5"/>
      </a:accent3>
      <a:accent4>
        <a:srgbClr val="9FA5B5"/>
      </a:accent4>
      <a:accent5>
        <a:srgbClr val="88909B"/>
      </a:accent5>
      <a:accent6>
        <a:srgbClr val="3E74BF"/>
      </a:accent6>
      <a:hlink>
        <a:srgbClr val="4276AA"/>
      </a:hlink>
      <a:folHlink>
        <a:srgbClr val="BFBFBF"/>
      </a:folHlink>
    </a:clrScheme>
    <a:fontScheme name="ezekvqka">
      <a:majorFont>
        <a:latin typeface=""/>
        <a:ea typeface="宋体"/>
        <a:cs typeface=""/>
      </a:majorFont>
      <a:minorFont>
        <a:latin typeface="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</TotalTime>
  <Words>5390</Words>
  <Application>Microsoft Office PowerPoint</Application>
  <PresentationFormat>宽屏</PresentationFormat>
  <Paragraphs>1122</Paragraphs>
  <Slides>32</Slides>
  <Notes>25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48" baseType="lpstr">
      <vt:lpstr>-apple-system</vt:lpstr>
      <vt:lpstr>等线</vt:lpstr>
      <vt:lpstr>等线</vt:lpstr>
      <vt:lpstr>DengXian Light</vt:lpstr>
      <vt:lpstr>黑体</vt:lpstr>
      <vt:lpstr>华文行楷</vt:lpstr>
      <vt:lpstr>华文细黑</vt:lpstr>
      <vt:lpstr>宋体</vt:lpstr>
      <vt:lpstr>微软雅黑</vt:lpstr>
      <vt:lpstr>Arial</vt:lpstr>
      <vt:lpstr>Calibri</vt:lpstr>
      <vt:lpstr>Wingdings</vt:lpstr>
      <vt:lpstr>1_Office 主题</vt:lpstr>
      <vt:lpstr>主题5</vt:lpstr>
      <vt:lpstr>Visio</vt:lpstr>
      <vt:lpstr>Visio.Drawing.11</vt:lpstr>
      <vt:lpstr>PowerPoint 演示文稿</vt:lpstr>
      <vt:lpstr>嘉兴边缘资源池云网关网络拓扑</vt:lpstr>
      <vt:lpstr>嘉兴边缘资源池云网关业务流量</vt:lpstr>
      <vt:lpstr>嘉兴边缘资源池云网关上网流量</vt:lpstr>
      <vt:lpstr> 整体方案（vswitch流量调度关键技术点） </vt:lpstr>
      <vt:lpstr>云网关整体技术方案</vt:lpstr>
      <vt:lpstr>方案结构</vt:lpstr>
      <vt:lpstr>云宽带无感开通优化建议方案</vt:lpstr>
      <vt:lpstr>云宽带无感+批开+方案总结</vt:lpstr>
      <vt:lpstr>云宽带无感+批开+方案总结</vt:lpstr>
      <vt:lpstr>云宽带无感+批开+方案总结</vt:lpstr>
      <vt:lpstr>部署示意图</vt:lpstr>
      <vt:lpstr>业务逻辑</vt:lpstr>
      <vt:lpstr>管理逻辑</vt:lpstr>
      <vt:lpstr>云网关结构</vt:lpstr>
      <vt:lpstr>vCPE&amp;vDPI子系统</vt:lpstr>
      <vt:lpstr>vSwitch对接vCPE方案</vt:lpstr>
      <vt:lpstr>vSwitch DPDK+vxlan压测</vt:lpstr>
      <vt:lpstr>vSwitch + vCPE架构</vt:lpstr>
      <vt:lpstr>开通流程</vt:lpstr>
      <vt:lpstr>网络建设</vt:lpstr>
      <vt:lpstr>嘉兴中山规划</vt:lpstr>
      <vt:lpstr>杭州NAT技术方案</vt:lpstr>
      <vt:lpstr>杭州DNAT规划</vt:lpstr>
      <vt:lpstr>嘉兴NAT技术方案</vt:lpstr>
      <vt:lpstr>嘉兴NAT技术方案</vt:lpstr>
      <vt:lpstr>嘉兴NAT技术方案</vt:lpstr>
      <vt:lpstr>嘉兴DNAT规划</vt:lpstr>
      <vt:lpstr> 割接场景1 单个olt用户量超过用vswitch承载规格 </vt:lpstr>
      <vt:lpstr>告警处理</vt:lpstr>
      <vt:lpstr>监控采集</vt:lpstr>
      <vt:lpstr>保护倒换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Chen Gan</cp:lastModifiedBy>
  <cp:revision>900</cp:revision>
  <dcterms:created xsi:type="dcterms:W3CDTF">2019-05-28T00:43:00Z</dcterms:created>
  <dcterms:modified xsi:type="dcterms:W3CDTF">2021-12-08T07:35:19Z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5007A08AB94A43C6BCD90F6A91E2DFB2</vt:lpwstr>
  </property>
</Properties>
</file>