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974" r:id="rId2"/>
    <p:sldId id="1024" r:id="rId3"/>
    <p:sldId id="1025" r:id="rId4"/>
    <p:sldId id="1030" r:id="rId5"/>
    <p:sldId id="1026" r:id="rId6"/>
    <p:sldId id="1027" r:id="rId7"/>
    <p:sldId id="1028" r:id="rId8"/>
    <p:sldId id="1029" r:id="rId9"/>
    <p:sldId id="1031" r:id="rId10"/>
    <p:sldId id="1032" r:id="rId11"/>
    <p:sldId id="1040" r:id="rId12"/>
    <p:sldId id="1033" r:id="rId13"/>
    <p:sldId id="1038" r:id="rId14"/>
    <p:sldId id="1036" r:id="rId15"/>
    <p:sldId id="1037" r:id="rId16"/>
    <p:sldId id="1039" r:id="rId17"/>
    <p:sldId id="1034" r:id="rId18"/>
    <p:sldId id="1035" r:id="rId19"/>
    <p:sldId id="1041" r:id="rId20"/>
    <p:sldId id="1042" r:id="rId21"/>
    <p:sldId id="1022" r:id="rId22"/>
  </p:sldIdLst>
  <p:sldSz cx="12192000" cy="6858000"/>
  <p:notesSz cx="6858000" cy="9144000"/>
  <p:defaultTex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491"/>
    <a:srgbClr val="FFFFCC"/>
    <a:srgbClr val="FFD7D7"/>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77" autoAdjust="0"/>
    <p:restoredTop sz="72940" autoAdjust="0"/>
  </p:normalViewPr>
  <p:slideViewPr>
    <p:cSldViewPr snapToGrid="0" snapToObjects="1">
      <p:cViewPr varScale="1">
        <p:scale>
          <a:sx n="59" d="100"/>
          <a:sy n="59" d="100"/>
        </p:scale>
        <p:origin x="844" y="5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9" d="100"/>
          <a:sy n="89" d="100"/>
        </p:scale>
        <p:origin x="379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C28268-F44D-3E43-9C67-FF58369492BC}" type="datetimeFigureOut">
              <a:rPr kumimoji="1" lang="zh-CN" altLang="en-US" smtClean="0"/>
              <a:t>2021/12/17</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E7CD25-F9D3-D043-870C-A500D3FE9A78}" type="slidenum">
              <a:rPr kumimoji="1" lang="zh-CN" altLang="en-US" smtClean="0"/>
              <a:t>‹#›</a:t>
            </a:fld>
            <a:endParaRPr kumimoji="1"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87A0B8-4E3B-8E42-91B0-E8354E072D6E}" type="datetimeFigureOut">
              <a:rPr kumimoji="1" lang="zh-CN" altLang="en-US" smtClean="0"/>
              <a:t>2021/12/16</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CN" altLang="en-US"/>
              <a:t>编辑母版文本样式
第二级
第三级
第四级
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4D772-798E-3949-8AAE-8AB6E4B8BEA1}"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aike.baidu.com/item/%E7%BD%91%E7%BB%9C%E7%9B%91%E6%B5%8B/3244939"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baike.baidu.com/item/%E7%BD%91%E7%BB%9C%E6%B5%81%E9%87%8F/7489548" TargetMode="External"/><Relationship Id="rId4" Type="http://schemas.openxmlformats.org/officeDocument/2006/relationships/hyperlink" Target="https://baike.baidu.com/item/%E6%95%B0%E6%8D%AE%E6%B5%81"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0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err="1">
                <a:solidFill>
                  <a:srgbClr val="333333"/>
                </a:solidFill>
                <a:effectLst/>
                <a:latin typeface="Helvetica Neue"/>
              </a:rPr>
              <a:t>sFlow</a:t>
            </a:r>
            <a:r>
              <a:rPr lang="en-US" altLang="zh-CN" b="0" i="0" dirty="0">
                <a:solidFill>
                  <a:srgbClr val="333333"/>
                </a:solidFill>
                <a:effectLst/>
                <a:latin typeface="Helvetica Neue"/>
              </a:rPr>
              <a:t> </a:t>
            </a:r>
            <a:r>
              <a:rPr lang="zh-CN" altLang="en-US" b="0" i="0" dirty="0">
                <a:solidFill>
                  <a:srgbClr val="333333"/>
                </a:solidFill>
                <a:effectLst/>
                <a:latin typeface="Helvetica Neue"/>
              </a:rPr>
              <a:t>是由</a:t>
            </a:r>
            <a:r>
              <a:rPr lang="en-US" altLang="zh-CN" b="0" i="0" dirty="0" err="1">
                <a:solidFill>
                  <a:srgbClr val="333333"/>
                </a:solidFill>
                <a:effectLst/>
                <a:latin typeface="Helvetica Neue"/>
              </a:rPr>
              <a:t>InMon</a:t>
            </a:r>
            <a:r>
              <a:rPr lang="zh-CN" altLang="en-US" b="0" i="0" dirty="0">
                <a:solidFill>
                  <a:srgbClr val="333333"/>
                </a:solidFill>
                <a:effectLst/>
                <a:latin typeface="Helvetica Neue"/>
              </a:rPr>
              <a:t>、</a:t>
            </a:r>
            <a:r>
              <a:rPr lang="en-US" altLang="zh-CN" b="0" i="0" dirty="0">
                <a:solidFill>
                  <a:srgbClr val="333333"/>
                </a:solidFill>
                <a:effectLst/>
                <a:latin typeface="Helvetica Neue"/>
              </a:rPr>
              <a:t>HP </a:t>
            </a:r>
            <a:r>
              <a:rPr lang="zh-CN" altLang="en-US" b="0" i="0" dirty="0">
                <a:solidFill>
                  <a:srgbClr val="333333"/>
                </a:solidFill>
                <a:effectLst/>
                <a:latin typeface="Helvetica Neue"/>
              </a:rPr>
              <a:t>和</a:t>
            </a:r>
            <a:r>
              <a:rPr lang="en-US" altLang="zh-CN" b="0" i="0" dirty="0" err="1">
                <a:solidFill>
                  <a:srgbClr val="333333"/>
                </a:solidFill>
                <a:effectLst/>
                <a:latin typeface="Helvetica Neue"/>
              </a:rPr>
              <a:t>FoundryNetworks</a:t>
            </a:r>
            <a:r>
              <a:rPr lang="en-US" altLang="zh-CN" b="0" i="0" dirty="0">
                <a:solidFill>
                  <a:srgbClr val="333333"/>
                </a:solidFill>
                <a:effectLst/>
                <a:latin typeface="Helvetica Neue"/>
              </a:rPr>
              <a:t> </a:t>
            </a:r>
            <a:r>
              <a:rPr lang="zh-CN" altLang="en-US" b="0" i="0" dirty="0">
                <a:solidFill>
                  <a:srgbClr val="333333"/>
                </a:solidFill>
                <a:effectLst/>
                <a:latin typeface="Helvetica Neue"/>
              </a:rPr>
              <a:t>于</a:t>
            </a:r>
            <a:r>
              <a:rPr lang="en-US" altLang="zh-CN" b="0" i="0" dirty="0">
                <a:solidFill>
                  <a:srgbClr val="333333"/>
                </a:solidFill>
                <a:effectLst/>
                <a:latin typeface="Helvetica Neue"/>
              </a:rPr>
              <a:t>2001 </a:t>
            </a:r>
            <a:r>
              <a:rPr lang="zh-CN" altLang="en-US" b="0" i="0" dirty="0">
                <a:solidFill>
                  <a:srgbClr val="333333"/>
                </a:solidFill>
                <a:effectLst/>
                <a:latin typeface="Helvetica Neue"/>
              </a:rPr>
              <a:t>年联合开发的一种</a:t>
            </a:r>
            <a:r>
              <a:rPr lang="zh-CN" altLang="en-US" b="0" i="0" u="none" strike="noStrike" dirty="0">
                <a:solidFill>
                  <a:srgbClr val="136EC2"/>
                </a:solidFill>
                <a:effectLst/>
                <a:latin typeface="Helvetica Neue"/>
                <a:hlinkClick r:id="rId3"/>
              </a:rPr>
              <a:t>网络监测</a:t>
            </a:r>
            <a:r>
              <a:rPr lang="zh-CN" altLang="en-US" b="0" i="0" dirty="0">
                <a:solidFill>
                  <a:srgbClr val="333333"/>
                </a:solidFill>
                <a:effectLst/>
                <a:latin typeface="Helvetica Neue"/>
              </a:rPr>
              <a:t>技术，它采用</a:t>
            </a:r>
            <a:r>
              <a:rPr lang="zh-CN" altLang="en-US" b="0" i="0" u="none" strike="noStrike" dirty="0">
                <a:solidFill>
                  <a:srgbClr val="136EC2"/>
                </a:solidFill>
                <a:effectLst/>
                <a:latin typeface="Helvetica Neue"/>
                <a:hlinkClick r:id="rId4"/>
              </a:rPr>
              <a:t>数据流</a:t>
            </a:r>
            <a:r>
              <a:rPr lang="zh-CN" altLang="en-US" b="0" i="0" dirty="0">
                <a:solidFill>
                  <a:srgbClr val="333333"/>
                </a:solidFill>
                <a:effectLst/>
                <a:latin typeface="Helvetica Neue"/>
              </a:rPr>
              <a:t>随机采样技术，可提供完整的第二层到第四层，甚至全网络范围内的流量信息，可以适应超大</a:t>
            </a:r>
            <a:r>
              <a:rPr lang="zh-CN" altLang="en-US" b="0" i="0" u="none" strike="noStrike" dirty="0">
                <a:solidFill>
                  <a:srgbClr val="136EC2"/>
                </a:solidFill>
                <a:effectLst/>
                <a:latin typeface="Helvetica Neue"/>
                <a:hlinkClick r:id="rId5"/>
              </a:rPr>
              <a:t>网络流量</a:t>
            </a:r>
            <a:r>
              <a:rPr lang="en-US" altLang="zh-CN" b="0" i="0" dirty="0">
                <a:solidFill>
                  <a:srgbClr val="333333"/>
                </a:solidFill>
                <a:effectLst/>
                <a:latin typeface="Helvetica Neue"/>
              </a:rPr>
              <a:t>(</a:t>
            </a:r>
            <a:r>
              <a:rPr lang="zh-CN" altLang="en-US" b="0" i="0" dirty="0">
                <a:solidFill>
                  <a:srgbClr val="333333"/>
                </a:solidFill>
                <a:effectLst/>
                <a:latin typeface="Helvetica Neue"/>
              </a:rPr>
              <a:t>如大于</a:t>
            </a:r>
            <a:r>
              <a:rPr lang="en-US" altLang="zh-CN" b="0" i="0" dirty="0">
                <a:solidFill>
                  <a:srgbClr val="333333"/>
                </a:solidFill>
                <a:effectLst/>
                <a:latin typeface="Helvetica Neue"/>
              </a:rPr>
              <a:t>10Gbit/s)</a:t>
            </a:r>
            <a:r>
              <a:rPr lang="zh-CN" altLang="en-US" b="0" i="0" dirty="0">
                <a:solidFill>
                  <a:srgbClr val="333333"/>
                </a:solidFill>
                <a:effectLst/>
                <a:latin typeface="Helvetica Neue"/>
              </a:rPr>
              <a:t>环境下的流量分析，让用户详细、实时地分析网络传输流的性能、趋势和存在的问题。</a:t>
            </a:r>
            <a:endParaRPr lang="en-US" altLang="zh-CN" b="0" i="0" dirty="0">
              <a:solidFill>
                <a:srgbClr val="333333"/>
              </a:solidFill>
              <a:effectLst/>
              <a:latin typeface="Helvetica Neue"/>
            </a:endParaRPr>
          </a:p>
          <a:p>
            <a:r>
              <a:rPr lang="en-US" altLang="zh-CN" b="0" i="0" dirty="0" err="1">
                <a:solidFill>
                  <a:srgbClr val="F73131"/>
                </a:solidFill>
                <a:effectLst/>
                <a:latin typeface="Arial" panose="020B0604020202020204" pitchFamily="34" charset="0"/>
              </a:rPr>
              <a:t>Cbench</a:t>
            </a:r>
            <a:r>
              <a:rPr lang="zh-CN" altLang="en-US" b="0" i="0" dirty="0">
                <a:solidFill>
                  <a:srgbClr val="333333"/>
                </a:solidFill>
                <a:effectLst/>
                <a:latin typeface="Arial" panose="020B0604020202020204" pitchFamily="34" charset="0"/>
              </a:rPr>
              <a:t>（</a:t>
            </a:r>
            <a:r>
              <a:rPr lang="en-US" altLang="zh-CN" b="0" i="0" dirty="0">
                <a:solidFill>
                  <a:srgbClr val="333333"/>
                </a:solidFill>
                <a:effectLst/>
                <a:latin typeface="Arial" panose="020B0604020202020204" pitchFamily="34" charset="0"/>
              </a:rPr>
              <a:t>controller </a:t>
            </a:r>
            <a:r>
              <a:rPr lang="en-US" altLang="zh-CN" b="0" i="0" dirty="0" err="1">
                <a:solidFill>
                  <a:srgbClr val="333333"/>
                </a:solidFill>
                <a:effectLst/>
                <a:latin typeface="Arial" panose="020B0604020202020204" pitchFamily="34" charset="0"/>
              </a:rPr>
              <a:t>benchmarker</a:t>
            </a:r>
            <a:r>
              <a:rPr lang="zh-CN" altLang="en-US" b="0" i="0" dirty="0">
                <a:solidFill>
                  <a:srgbClr val="333333"/>
                </a:solidFill>
                <a:effectLst/>
                <a:latin typeface="Arial" panose="020B0604020202020204" pitchFamily="34" charset="0"/>
              </a:rPr>
              <a:t>）是一种用于测试</a:t>
            </a:r>
            <a:r>
              <a:rPr lang="en-US" altLang="zh-CN" b="0" i="0" dirty="0">
                <a:solidFill>
                  <a:srgbClr val="333333"/>
                </a:solidFill>
                <a:effectLst/>
                <a:latin typeface="Arial" panose="020B0604020202020204" pitchFamily="34" charset="0"/>
              </a:rPr>
              <a:t>OpenFlow</a:t>
            </a:r>
            <a:r>
              <a:rPr lang="zh-CN" altLang="en-US" b="0" i="0" dirty="0">
                <a:solidFill>
                  <a:srgbClr val="333333"/>
                </a:solidFill>
                <a:effectLst/>
                <a:latin typeface="Arial" panose="020B0604020202020204" pitchFamily="34" charset="0"/>
              </a:rPr>
              <a:t>控制器性能的工具，通过不断循环产生新的流（</a:t>
            </a:r>
            <a:r>
              <a:rPr lang="en-US" altLang="zh-CN" b="0" i="0" dirty="0">
                <a:solidFill>
                  <a:srgbClr val="333333"/>
                </a:solidFill>
                <a:effectLst/>
                <a:latin typeface="Arial" panose="020B0604020202020204" pitchFamily="34" charset="0"/>
              </a:rPr>
              <a:t>packet-in</a:t>
            </a:r>
            <a:r>
              <a:rPr lang="zh-CN" altLang="en-US" b="0" i="0" dirty="0">
                <a:solidFill>
                  <a:srgbClr val="333333"/>
                </a:solidFill>
                <a:effectLst/>
                <a:latin typeface="Arial" panose="020B0604020202020204" pitchFamily="34" charset="0"/>
              </a:rPr>
              <a:t>消息）来测试控制器的处理能力。</a:t>
            </a:r>
            <a:endParaRPr lang="en-US" altLang="zh-CN" b="0" i="0" dirty="0">
              <a:solidFill>
                <a:srgbClr val="333333"/>
              </a:solidFill>
              <a:effectLst/>
              <a:latin typeface="Arial" panose="020B0604020202020204" pitchFamily="34" charset="0"/>
            </a:endParaRPr>
          </a:p>
          <a:p>
            <a:endParaRPr lang="en-US" altLang="zh-CN" b="0" i="0" dirty="0">
              <a:solidFill>
                <a:srgbClr val="333333"/>
              </a:solidFill>
              <a:effectLst/>
              <a:latin typeface="Arial" panose="020B0604020202020204" pitchFamily="34" charset="0"/>
            </a:endParaRPr>
          </a:p>
          <a:p>
            <a:r>
              <a:rPr lang="en-US" altLang="zh-CN" dirty="0"/>
              <a:t>OVS vs. VPP</a:t>
            </a:r>
            <a:endParaRPr lang="zh-CN" altLang="en-US" dirty="0"/>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6</a:t>
            </a:fld>
            <a:endParaRPr kumimoji="1" lang="zh-CN" altLang="en-US"/>
          </a:p>
        </p:txBody>
      </p:sp>
    </p:spTree>
    <p:extLst>
      <p:ext uri="{BB962C8B-B14F-4D97-AF65-F5344CB8AC3E}">
        <p14:creationId xmlns:p14="http://schemas.microsoft.com/office/powerpoint/2010/main" val="3924275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333333"/>
                </a:solidFill>
                <a:effectLst/>
                <a:latin typeface="Microsoft YaHei" panose="020B0503020204020204" pitchFamily="34" charset="-122"/>
                <a:ea typeface="Microsoft YaHei" panose="020B0503020204020204" pitchFamily="34" charset="-122"/>
              </a:rPr>
              <a:t>同</a:t>
            </a:r>
            <a:r>
              <a:rPr lang="en-US" altLang="zh-CN" b="0" i="0" dirty="0">
                <a:solidFill>
                  <a:srgbClr val="333333"/>
                </a:solidFill>
                <a:effectLst/>
                <a:latin typeface="Microsoft YaHei" panose="020B0503020204020204" pitchFamily="34" charset="-122"/>
                <a:ea typeface="Microsoft YaHei" panose="020B0503020204020204" pitchFamily="34" charset="-122"/>
              </a:rPr>
              <a:t>SDN</a:t>
            </a:r>
            <a:r>
              <a:rPr lang="zh-CN" altLang="en-US" b="0" i="0" dirty="0">
                <a:solidFill>
                  <a:srgbClr val="333333"/>
                </a:solidFill>
                <a:effectLst/>
                <a:latin typeface="Microsoft YaHei" panose="020B0503020204020204" pitchFamily="34" charset="-122"/>
                <a:ea typeface="Microsoft YaHei" panose="020B0503020204020204" pitchFamily="34" charset="-122"/>
              </a:rPr>
              <a:t>一样，</a:t>
            </a:r>
            <a:r>
              <a:rPr lang="en-US" altLang="zh-CN" b="0" i="0" dirty="0">
                <a:solidFill>
                  <a:srgbClr val="333333"/>
                </a:solidFill>
                <a:effectLst/>
                <a:latin typeface="Microsoft YaHei" panose="020B0503020204020204" pitchFamily="34" charset="-122"/>
                <a:ea typeface="Microsoft YaHei" panose="020B0503020204020204" pitchFamily="34" charset="-122"/>
              </a:rPr>
              <a:t>NFV</a:t>
            </a:r>
            <a:r>
              <a:rPr lang="zh-CN" altLang="en-US" b="0" i="0" dirty="0">
                <a:solidFill>
                  <a:srgbClr val="333333"/>
                </a:solidFill>
                <a:effectLst/>
                <a:latin typeface="Microsoft YaHei" panose="020B0503020204020204" pitchFamily="34" charset="-122"/>
                <a:ea typeface="Microsoft YaHei" panose="020B0503020204020204" pitchFamily="34" charset="-122"/>
              </a:rPr>
              <a:t>从根本上讲是从基于硬件的解决方案转向更开放的基于软件的解决方案。例如，取代专用防火墙设备，软件可以通过虚拟防火墙提供相同的功能。再如入侵检测和入侵防御、</a:t>
            </a:r>
            <a:r>
              <a:rPr lang="en-US" altLang="zh-CN" b="0" i="0" dirty="0">
                <a:solidFill>
                  <a:srgbClr val="333333"/>
                </a:solidFill>
                <a:effectLst/>
                <a:latin typeface="Microsoft YaHei" panose="020B0503020204020204" pitchFamily="34" charset="-122"/>
                <a:ea typeface="Microsoft YaHei" panose="020B0503020204020204" pitchFamily="34" charset="-122"/>
              </a:rPr>
              <a:t>NAT</a:t>
            </a:r>
            <a:r>
              <a:rPr lang="zh-CN" altLang="en-US" b="0" i="0" dirty="0">
                <a:solidFill>
                  <a:srgbClr val="333333"/>
                </a:solidFill>
                <a:effectLst/>
                <a:latin typeface="Microsoft YaHei" panose="020B0503020204020204" pitchFamily="34" charset="-122"/>
                <a:ea typeface="Microsoft YaHei" panose="020B0503020204020204" pitchFamily="34" charset="-122"/>
              </a:rPr>
              <a:t>、负载均衡、</a:t>
            </a:r>
            <a:r>
              <a:rPr lang="en-US" altLang="zh-CN" b="0" i="0" dirty="0">
                <a:solidFill>
                  <a:srgbClr val="333333"/>
                </a:solidFill>
                <a:effectLst/>
                <a:latin typeface="Microsoft YaHei" panose="020B0503020204020204" pitchFamily="34" charset="-122"/>
                <a:ea typeface="Microsoft YaHei" panose="020B0503020204020204" pitchFamily="34" charset="-122"/>
              </a:rPr>
              <a:t>WAN</a:t>
            </a:r>
            <a:r>
              <a:rPr lang="zh-CN" altLang="en-US" b="0" i="0" dirty="0">
                <a:solidFill>
                  <a:srgbClr val="333333"/>
                </a:solidFill>
                <a:effectLst/>
                <a:latin typeface="Microsoft YaHei" panose="020B0503020204020204" pitchFamily="34" charset="-122"/>
                <a:ea typeface="Microsoft YaHei" panose="020B0503020204020204" pitchFamily="34" charset="-122"/>
              </a:rPr>
              <a:t>加速、缓存、</a:t>
            </a:r>
            <a:r>
              <a:rPr lang="en-US" altLang="zh-CN" b="0" i="0" dirty="0">
                <a:solidFill>
                  <a:srgbClr val="333333"/>
                </a:solidFill>
                <a:effectLst/>
                <a:latin typeface="Microsoft YaHei" panose="020B0503020204020204" pitchFamily="34" charset="-122"/>
                <a:ea typeface="Microsoft YaHei" panose="020B0503020204020204" pitchFamily="34" charset="-122"/>
              </a:rPr>
              <a:t>GGSN</a:t>
            </a:r>
            <a:r>
              <a:rPr lang="zh-CN" altLang="en-US" b="0" i="0" dirty="0">
                <a:solidFill>
                  <a:srgbClr val="333333"/>
                </a:solidFill>
                <a:effectLst/>
                <a:latin typeface="Microsoft YaHei" panose="020B0503020204020204" pitchFamily="34" charset="-122"/>
                <a:ea typeface="Microsoft YaHei" panose="020B0503020204020204" pitchFamily="34" charset="-122"/>
              </a:rPr>
              <a:t>、会话边界控制器、</a:t>
            </a:r>
            <a:r>
              <a:rPr lang="en-US" altLang="zh-CN" b="0" i="0" dirty="0">
                <a:solidFill>
                  <a:srgbClr val="333333"/>
                </a:solidFill>
                <a:effectLst/>
                <a:latin typeface="Microsoft YaHei" panose="020B0503020204020204" pitchFamily="34" charset="-122"/>
                <a:ea typeface="Microsoft YaHei" panose="020B0503020204020204" pitchFamily="34" charset="-122"/>
              </a:rPr>
              <a:t>DNS</a:t>
            </a:r>
            <a:r>
              <a:rPr lang="zh-CN" altLang="en-US" b="0" i="0" dirty="0">
                <a:solidFill>
                  <a:srgbClr val="333333"/>
                </a:solidFill>
                <a:effectLst/>
                <a:latin typeface="Microsoft YaHei" panose="020B0503020204020204" pitchFamily="34" charset="-122"/>
                <a:ea typeface="Microsoft YaHei" panose="020B0503020204020204" pitchFamily="34" charset="-122"/>
              </a:rPr>
              <a:t>等等虚拟网络功能。有时，不同的子功能可以组合起来形成一个更高级的多组件</a:t>
            </a:r>
            <a:r>
              <a:rPr lang="en-US" altLang="zh-CN" b="0" i="0" dirty="0">
                <a:solidFill>
                  <a:srgbClr val="333333"/>
                </a:solidFill>
                <a:effectLst/>
                <a:latin typeface="Microsoft YaHei" panose="020B0503020204020204" pitchFamily="34" charset="-122"/>
                <a:ea typeface="Microsoft YaHei" panose="020B0503020204020204" pitchFamily="34" charset="-122"/>
              </a:rPr>
              <a:t>VNF</a:t>
            </a:r>
            <a:r>
              <a:rPr lang="zh-CN" altLang="en-US" b="0" i="0" dirty="0">
                <a:solidFill>
                  <a:srgbClr val="333333"/>
                </a:solidFill>
                <a:effectLst/>
                <a:latin typeface="Microsoft YaHei" panose="020B0503020204020204" pitchFamily="34" charset="-122"/>
                <a:ea typeface="Microsoft YaHei" panose="020B0503020204020204" pitchFamily="34" charset="-122"/>
              </a:rPr>
              <a:t>，如虚拟路由器。</a:t>
            </a:r>
            <a:endParaRPr lang="en-US" altLang="zh-CN" b="0" i="0" dirty="0">
              <a:solidFill>
                <a:srgbClr val="333333"/>
              </a:solidFill>
              <a:effectLst/>
              <a:latin typeface="Microsoft YaHei" panose="020B0503020204020204" pitchFamily="34" charset="-122"/>
              <a:ea typeface="Microsoft YaHei" panose="020B0503020204020204" pitchFamily="34" charset="-122"/>
            </a:endParaRPr>
          </a:p>
          <a:p>
            <a:endParaRPr lang="zh-CN" altLang="en-US" dirty="0"/>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9</a:t>
            </a:fld>
            <a:endParaRPr kumimoji="1" lang="zh-CN" altLang="en-US"/>
          </a:p>
        </p:txBody>
      </p:sp>
    </p:spTree>
    <p:extLst>
      <p:ext uri="{BB962C8B-B14F-4D97-AF65-F5344CB8AC3E}">
        <p14:creationId xmlns:p14="http://schemas.microsoft.com/office/powerpoint/2010/main" val="534965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10</a:t>
            </a:fld>
            <a:endParaRPr kumimoji="1" lang="zh-CN" altLang="en-US"/>
          </a:p>
        </p:txBody>
      </p:sp>
    </p:spTree>
    <p:extLst>
      <p:ext uri="{BB962C8B-B14F-4D97-AF65-F5344CB8AC3E}">
        <p14:creationId xmlns:p14="http://schemas.microsoft.com/office/powerpoint/2010/main" val="2841049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1" i="0" dirty="0">
                <a:solidFill>
                  <a:srgbClr val="121212"/>
                </a:solidFill>
                <a:effectLst/>
                <a:latin typeface="-apple-system"/>
              </a:rPr>
              <a:t>CLI</a:t>
            </a:r>
            <a:r>
              <a:rPr lang="zh-CN" altLang="en-US" b="1" i="0" dirty="0">
                <a:solidFill>
                  <a:srgbClr val="121212"/>
                </a:solidFill>
                <a:effectLst/>
                <a:latin typeface="-apple-system"/>
              </a:rPr>
              <a:t>缺点：</a:t>
            </a:r>
            <a:endParaRPr lang="en-US" altLang="zh-CN" b="1" i="0" dirty="0">
              <a:solidFill>
                <a:srgbClr val="121212"/>
              </a:solidFill>
              <a:effectLst/>
              <a:latin typeface="-apple-system"/>
            </a:endParaRP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厂商之间的命令集存在巨大差异，何止是厂商，同型号不同软件版本可能差异都非常大。</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开发人员必须熟知命令集及其使用方法，从配置层面存在安全风险。比如手一瓢，想开端口变成了关闭端口</a:t>
            </a:r>
            <a:r>
              <a:rPr lang="en-US" altLang="zh-CN" sz="1200" b="0" i="0" kern="1200" dirty="0">
                <a:solidFill>
                  <a:srgbClr val="121212"/>
                </a:solidFill>
                <a:effectLst/>
                <a:latin typeface="-apple-system"/>
                <a:ea typeface="+mn-ea"/>
                <a:cs typeface="+mn-cs"/>
              </a:rPr>
              <a:t>...</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对传输协议不强制要求（</a:t>
            </a:r>
            <a:r>
              <a:rPr lang="en-US" altLang="zh-CN" sz="1200" b="0" i="0" kern="1200" dirty="0">
                <a:solidFill>
                  <a:srgbClr val="121212"/>
                </a:solidFill>
                <a:effectLst/>
                <a:latin typeface="-apple-system"/>
                <a:ea typeface="+mn-ea"/>
                <a:cs typeface="+mn-cs"/>
              </a:rPr>
              <a:t>SSH</a:t>
            </a:r>
            <a:r>
              <a:rPr lang="zh-CN" altLang="en-US" sz="1200" b="0" i="0" kern="1200" dirty="0">
                <a:solidFill>
                  <a:srgbClr val="121212"/>
                </a:solidFill>
                <a:effectLst/>
                <a:latin typeface="-apple-system"/>
                <a:ea typeface="+mn-ea"/>
                <a:cs typeface="+mn-cs"/>
              </a:rPr>
              <a:t>与</a:t>
            </a:r>
            <a:r>
              <a:rPr lang="en-US" altLang="zh-CN" sz="1200" b="0" i="0" kern="1200" dirty="0">
                <a:solidFill>
                  <a:srgbClr val="121212"/>
                </a:solidFill>
                <a:effectLst/>
                <a:latin typeface="-apple-system"/>
                <a:ea typeface="+mn-ea"/>
                <a:cs typeface="+mn-cs"/>
              </a:rPr>
              <a:t>Telnet</a:t>
            </a:r>
            <a:r>
              <a:rPr lang="zh-CN" altLang="en-US" sz="1200" b="0" i="0" kern="1200" dirty="0">
                <a:solidFill>
                  <a:srgbClr val="121212"/>
                </a:solidFill>
                <a:effectLst/>
                <a:latin typeface="-apple-system"/>
                <a:ea typeface="+mn-ea"/>
                <a:cs typeface="+mn-cs"/>
              </a:rPr>
              <a:t>），存在生产安全风险</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解析与生成配置的过程及其复杂，很多时候写的正则只能是无限接近“真相”，而不是全部“真相”。</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没有事务性，一次配置可能部分生效，部分不生效</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没有自动化的检查机制，完全依赖人。比如我想测试一下这段生成的脚本对不对，有办法，但是很困难，很多时候难以简单实现。</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没有数据建模的思想</a:t>
            </a:r>
          </a:p>
          <a:p>
            <a:pPr algn="l">
              <a:buFont typeface="Arial" panose="020B0604020202020204" pitchFamily="34" charset="0"/>
              <a:buNone/>
            </a:pPr>
            <a:r>
              <a:rPr lang="en-US" altLang="zh-CN" b="1" i="0" dirty="0">
                <a:solidFill>
                  <a:srgbClr val="121212"/>
                </a:solidFill>
                <a:effectLst/>
                <a:latin typeface="-apple-system"/>
              </a:rPr>
              <a:t>SMNP</a:t>
            </a:r>
            <a:r>
              <a:rPr lang="zh-CN" altLang="en-US" b="1" i="0" dirty="0">
                <a:solidFill>
                  <a:srgbClr val="121212"/>
                </a:solidFill>
                <a:effectLst/>
                <a:latin typeface="-apple-system"/>
              </a:rPr>
              <a:t>缺点：</a:t>
            </a:r>
            <a:endParaRPr lang="en-US" altLang="zh-CN" b="1" i="0" dirty="0">
              <a:solidFill>
                <a:srgbClr val="121212"/>
              </a:solidFill>
              <a:effectLst/>
              <a:latin typeface="-apple-system"/>
            </a:endParaRP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可读性差。它偏向人机中的“机”，用起来可读性差，建模数据也可读性低，用的是一个</a:t>
            </a:r>
            <a:r>
              <a:rPr lang="en-US" altLang="zh-CN" sz="1200" b="0" i="0" kern="1200" dirty="0">
                <a:solidFill>
                  <a:srgbClr val="121212"/>
                </a:solidFill>
                <a:effectLst/>
                <a:latin typeface="-apple-system"/>
                <a:ea typeface="+mn-ea"/>
                <a:cs typeface="+mn-cs"/>
              </a:rPr>
              <a:t>ASN.1</a:t>
            </a:r>
            <a:r>
              <a:rPr lang="zh-CN" altLang="en-US" sz="1200" b="0" i="0" kern="1200" dirty="0">
                <a:solidFill>
                  <a:srgbClr val="121212"/>
                </a:solidFill>
                <a:effectLst/>
                <a:latin typeface="-apple-system"/>
                <a:ea typeface="+mn-ea"/>
                <a:cs typeface="+mn-cs"/>
              </a:rPr>
              <a:t>的超集。</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安全性受限，有</a:t>
            </a:r>
            <a:r>
              <a:rPr lang="en-US" altLang="zh-CN" sz="1200" b="0" i="0" kern="1200" dirty="0">
                <a:solidFill>
                  <a:srgbClr val="121212"/>
                </a:solidFill>
                <a:effectLst/>
                <a:latin typeface="-apple-system"/>
                <a:ea typeface="+mn-ea"/>
                <a:cs typeface="+mn-cs"/>
              </a:rPr>
              <a:t>v1 v2c v3</a:t>
            </a:r>
            <a:r>
              <a:rPr lang="zh-CN" altLang="en-US" sz="1200" b="0" i="0" kern="1200" dirty="0">
                <a:solidFill>
                  <a:srgbClr val="121212"/>
                </a:solidFill>
                <a:effectLst/>
                <a:latin typeface="-apple-system"/>
                <a:ea typeface="+mn-ea"/>
                <a:cs typeface="+mn-cs"/>
              </a:rPr>
              <a:t>三个版本，安全性依次提高，但是目前最通用的是</a:t>
            </a:r>
            <a:r>
              <a:rPr lang="en-US" altLang="zh-CN" sz="1200" b="0" i="0" kern="1200" dirty="0">
                <a:solidFill>
                  <a:srgbClr val="121212"/>
                </a:solidFill>
                <a:effectLst/>
                <a:latin typeface="-apple-system"/>
                <a:ea typeface="+mn-ea"/>
                <a:cs typeface="+mn-cs"/>
              </a:rPr>
              <a:t>v2c</a:t>
            </a:r>
            <a:r>
              <a:rPr lang="zh-CN" altLang="en-US" sz="1200" b="0" i="0" kern="1200" dirty="0">
                <a:solidFill>
                  <a:srgbClr val="121212"/>
                </a:solidFill>
                <a:effectLst/>
                <a:latin typeface="-apple-system"/>
                <a:ea typeface="+mn-ea"/>
                <a:cs typeface="+mn-cs"/>
              </a:rPr>
              <a:t>，安全性有限。</a:t>
            </a:r>
            <a:r>
              <a:rPr lang="en-US" altLang="zh-CN" sz="1200" b="0" i="0" kern="1200" dirty="0">
                <a:solidFill>
                  <a:srgbClr val="121212"/>
                </a:solidFill>
                <a:effectLst/>
                <a:latin typeface="-apple-system"/>
                <a:ea typeface="+mn-ea"/>
                <a:cs typeface="+mn-cs"/>
              </a:rPr>
              <a:t>v3</a:t>
            </a:r>
            <a:r>
              <a:rPr lang="zh-CN" altLang="en-US" sz="1200" b="0" i="0" kern="1200" dirty="0">
                <a:solidFill>
                  <a:srgbClr val="121212"/>
                </a:solidFill>
                <a:effectLst/>
                <a:latin typeface="-apple-system"/>
                <a:ea typeface="+mn-ea"/>
                <a:cs typeface="+mn-cs"/>
              </a:rPr>
              <a:t>版本从设计上很安全，但是普及性。。。</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无备份及恢复回滚等机制。命令行我们还有</a:t>
            </a:r>
            <a:r>
              <a:rPr lang="en-US" altLang="zh-CN" sz="1200" b="0" i="0" kern="1200" dirty="0">
                <a:solidFill>
                  <a:srgbClr val="121212"/>
                </a:solidFill>
                <a:effectLst/>
                <a:latin typeface="-apple-system"/>
                <a:ea typeface="+mn-ea"/>
                <a:cs typeface="+mn-cs"/>
              </a:rPr>
              <a:t>show run</a:t>
            </a:r>
            <a:r>
              <a:rPr lang="zh-CN" altLang="en-US" sz="1200" b="0" i="0" kern="1200" dirty="0">
                <a:solidFill>
                  <a:srgbClr val="121212"/>
                </a:solidFill>
                <a:effectLst/>
                <a:latin typeface="-apple-system"/>
                <a:ea typeface="+mn-ea"/>
                <a:cs typeface="+mn-cs"/>
              </a:rPr>
              <a:t>等方式备份，但</a:t>
            </a:r>
            <a:r>
              <a:rPr lang="en-US" altLang="zh-CN" sz="1200" b="0" i="0" kern="1200" dirty="0" err="1">
                <a:solidFill>
                  <a:srgbClr val="121212"/>
                </a:solidFill>
                <a:effectLst/>
                <a:latin typeface="-apple-system"/>
                <a:ea typeface="+mn-ea"/>
                <a:cs typeface="+mn-cs"/>
              </a:rPr>
              <a:t>snmp</a:t>
            </a:r>
            <a:r>
              <a:rPr lang="zh-CN" altLang="en-US" sz="1200" b="0" i="0" kern="1200" dirty="0">
                <a:solidFill>
                  <a:srgbClr val="121212"/>
                </a:solidFill>
                <a:effectLst/>
                <a:latin typeface="-apple-system"/>
                <a:ea typeface="+mn-ea"/>
                <a:cs typeface="+mn-cs"/>
              </a:rPr>
              <a:t>。。。</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极少的写操作。读很多，写很少，多用于监控。</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能采集的数据项有限，无法获取整台设备的配置。很多时候我们发现能用</a:t>
            </a:r>
            <a:r>
              <a:rPr lang="en-US" altLang="zh-CN" sz="1200" b="0" i="0" kern="1200" dirty="0">
                <a:solidFill>
                  <a:srgbClr val="121212"/>
                </a:solidFill>
                <a:effectLst/>
                <a:latin typeface="-apple-system"/>
                <a:ea typeface="+mn-ea"/>
                <a:cs typeface="+mn-cs"/>
              </a:rPr>
              <a:t>cli</a:t>
            </a:r>
            <a:r>
              <a:rPr lang="zh-CN" altLang="en-US" sz="1200" b="0" i="0" kern="1200" dirty="0">
                <a:solidFill>
                  <a:srgbClr val="121212"/>
                </a:solidFill>
                <a:effectLst/>
                <a:latin typeface="-apple-system"/>
                <a:ea typeface="+mn-ea"/>
                <a:cs typeface="+mn-cs"/>
              </a:rPr>
              <a:t>采集出来，但是无法用</a:t>
            </a:r>
            <a:r>
              <a:rPr lang="en-US" altLang="zh-CN" sz="1200" b="0" i="0" kern="1200" dirty="0" err="1">
                <a:solidFill>
                  <a:srgbClr val="121212"/>
                </a:solidFill>
                <a:effectLst/>
                <a:latin typeface="-apple-system"/>
                <a:ea typeface="+mn-ea"/>
                <a:cs typeface="+mn-cs"/>
              </a:rPr>
              <a:t>snmp</a:t>
            </a:r>
            <a:r>
              <a:rPr lang="zh-CN" altLang="en-US" sz="1200" b="0" i="0" kern="1200" dirty="0">
                <a:solidFill>
                  <a:srgbClr val="121212"/>
                </a:solidFill>
                <a:effectLst/>
                <a:latin typeface="-apple-system"/>
                <a:ea typeface="+mn-ea"/>
                <a:cs typeface="+mn-cs"/>
              </a:rPr>
              <a:t>采集。</a:t>
            </a:r>
          </a:p>
          <a:p>
            <a:pPr marL="457200" lvl="1" indent="-171450" algn="l" defTabSz="914400" rtl="0" eaLnBrk="1" latinLnBrk="0" hangingPunct="1">
              <a:buFont typeface="Arial" panose="020B0604020202020204" pitchFamily="34" charset="0"/>
              <a:buChar char="•"/>
            </a:pPr>
            <a:r>
              <a:rPr lang="zh-CN" altLang="en-US" sz="1200" b="0" i="0" kern="1200" dirty="0">
                <a:solidFill>
                  <a:srgbClr val="121212"/>
                </a:solidFill>
                <a:effectLst/>
                <a:latin typeface="-apple-system"/>
                <a:ea typeface="+mn-ea"/>
                <a:cs typeface="+mn-cs"/>
              </a:rPr>
              <a:t>性能有瓶颈，采集数据上限</a:t>
            </a:r>
            <a:r>
              <a:rPr lang="en-US" altLang="zh-CN" sz="1200" b="0" i="0" kern="1200" dirty="0">
                <a:solidFill>
                  <a:srgbClr val="121212"/>
                </a:solidFill>
                <a:effectLst/>
                <a:latin typeface="-apple-system"/>
                <a:ea typeface="+mn-ea"/>
                <a:cs typeface="+mn-cs"/>
              </a:rPr>
              <a:t>64K</a:t>
            </a:r>
            <a:r>
              <a:rPr lang="zh-CN" altLang="en-US" sz="1200" b="0" i="0" kern="1200" dirty="0">
                <a:solidFill>
                  <a:srgbClr val="121212"/>
                </a:solidFill>
                <a:effectLst/>
                <a:latin typeface="-apple-system"/>
                <a:ea typeface="+mn-ea"/>
                <a:cs typeface="+mn-cs"/>
              </a:rPr>
              <a:t>，采集颗粒度过大，在大型复杂网络中可能是分钟级或者更久。这个也划下重点，我们对于颗粒度的要求也非常严格，很多时候希望几秒钟采集一次端口流量。</a:t>
            </a:r>
            <a:endParaRPr lang="zh-CN" altLang="en-US" dirty="0"/>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12</a:t>
            </a:fld>
            <a:endParaRPr kumimoji="1" lang="zh-CN" altLang="en-US"/>
          </a:p>
        </p:txBody>
      </p:sp>
    </p:spTree>
    <p:extLst>
      <p:ext uri="{BB962C8B-B14F-4D97-AF65-F5344CB8AC3E}">
        <p14:creationId xmlns:p14="http://schemas.microsoft.com/office/powerpoint/2010/main" val="173184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0" i="0" dirty="0">
                <a:solidFill>
                  <a:srgbClr val="666666"/>
                </a:solidFill>
                <a:effectLst/>
                <a:latin typeface="Microsoft Yahei" panose="020B0503020204020204" pitchFamily="34" charset="-122"/>
                <a:ea typeface="Microsoft Yahei" panose="020B0503020204020204" pitchFamily="34" charset="-122"/>
              </a:rPr>
              <a:t>NETCONF</a:t>
            </a:r>
            <a:r>
              <a:rPr lang="zh-CN" altLang="en-US" b="0" i="0" dirty="0">
                <a:solidFill>
                  <a:srgbClr val="666666"/>
                </a:solidFill>
                <a:effectLst/>
                <a:latin typeface="Microsoft Yahei" panose="020B0503020204020204" pitchFamily="34" charset="-122"/>
                <a:ea typeface="Microsoft Yahei" panose="020B0503020204020204" pitchFamily="34" charset="-122"/>
              </a:rPr>
              <a:t>定义的</a:t>
            </a:r>
            <a:r>
              <a:rPr lang="en-US" altLang="zh-CN" b="0" i="0" dirty="0">
                <a:solidFill>
                  <a:srgbClr val="666666"/>
                </a:solidFill>
                <a:effectLst/>
                <a:latin typeface="Microsoft Yahei" panose="020B0503020204020204" pitchFamily="34" charset="-122"/>
                <a:ea typeface="Microsoft Yahei" panose="020B0503020204020204" pitchFamily="34" charset="-122"/>
              </a:rPr>
              <a:t>9</a:t>
            </a:r>
            <a:r>
              <a:rPr lang="zh-CN" altLang="en-US" b="0" i="0" dirty="0">
                <a:solidFill>
                  <a:srgbClr val="666666"/>
                </a:solidFill>
                <a:effectLst/>
                <a:latin typeface="Microsoft Yahei" panose="020B0503020204020204" pitchFamily="34" charset="-122"/>
                <a:ea typeface="Microsoft Yahei" panose="020B0503020204020204" pitchFamily="34" charset="-122"/>
              </a:rPr>
              <a:t>项基本</a:t>
            </a:r>
            <a:r>
              <a:rPr lang="en-US" altLang="zh-CN" b="0" i="0" dirty="0">
                <a:solidFill>
                  <a:srgbClr val="666666"/>
                </a:solidFill>
                <a:effectLst/>
                <a:latin typeface="Microsoft Yahei" panose="020B0503020204020204" pitchFamily="34" charset="-122"/>
                <a:ea typeface="Microsoft Yahei" panose="020B0503020204020204" pitchFamily="34" charset="-122"/>
              </a:rPr>
              <a:t>RPC</a:t>
            </a:r>
            <a:r>
              <a:rPr lang="zh-CN" altLang="en-US" b="0" i="0" dirty="0">
                <a:solidFill>
                  <a:srgbClr val="666666"/>
                </a:solidFill>
                <a:effectLst/>
                <a:latin typeface="Microsoft Yahei" panose="020B0503020204020204" pitchFamily="34" charset="-122"/>
                <a:ea typeface="Microsoft Yahei" panose="020B0503020204020204" pitchFamily="34" charset="-122"/>
              </a:rPr>
              <a:t>操作中有</a:t>
            </a:r>
            <a:r>
              <a:rPr lang="en-US" altLang="zh-CN" b="0" i="0" dirty="0">
                <a:solidFill>
                  <a:srgbClr val="666666"/>
                </a:solidFill>
                <a:effectLst/>
                <a:latin typeface="Microsoft Yahei" panose="020B0503020204020204" pitchFamily="34" charset="-122"/>
                <a:ea typeface="Microsoft Yahei" panose="020B0503020204020204" pitchFamily="34" charset="-122"/>
              </a:rPr>
              <a:t>4</a:t>
            </a:r>
            <a:r>
              <a:rPr lang="zh-CN" altLang="en-US" b="0" i="0" dirty="0">
                <a:solidFill>
                  <a:srgbClr val="666666"/>
                </a:solidFill>
                <a:effectLst/>
                <a:latin typeface="Microsoft Yahei" panose="020B0503020204020204" pitchFamily="34" charset="-122"/>
                <a:ea typeface="Microsoft Yahei" panose="020B0503020204020204" pitchFamily="34" charset="-122"/>
              </a:rPr>
              <a:t>项与配置直接相关，包括：</a:t>
            </a:r>
          </a:p>
          <a:p>
            <a:pPr algn="l"/>
            <a:r>
              <a:rPr lang="en-US" altLang="zh-CN" b="0" i="0" dirty="0">
                <a:solidFill>
                  <a:srgbClr val="666666"/>
                </a:solidFill>
                <a:effectLst/>
                <a:latin typeface="Microsoft Yahei" panose="020B0503020204020204" pitchFamily="34" charset="-122"/>
                <a:ea typeface="Microsoft Yahei" panose="020B0503020204020204" pitchFamily="34" charset="-122"/>
              </a:rPr>
              <a:t>•   &lt;get-config&gt;</a:t>
            </a:r>
            <a:r>
              <a:rPr lang="zh-CN" altLang="en-US" b="0" i="0" dirty="0">
                <a:solidFill>
                  <a:srgbClr val="666666"/>
                </a:solidFill>
                <a:effectLst/>
                <a:latin typeface="Microsoft Yahei" panose="020B0503020204020204" pitchFamily="34" charset="-122"/>
                <a:ea typeface="Microsoft Yahei" panose="020B0503020204020204" pitchFamily="34" charset="-122"/>
              </a:rPr>
              <a:t>；</a:t>
            </a:r>
          </a:p>
          <a:p>
            <a:pPr algn="l"/>
            <a:r>
              <a:rPr lang="en-US" altLang="zh-CN" b="0" i="0" dirty="0">
                <a:solidFill>
                  <a:srgbClr val="666666"/>
                </a:solidFill>
                <a:effectLst/>
                <a:latin typeface="Microsoft Yahei" panose="020B0503020204020204" pitchFamily="34" charset="-122"/>
                <a:ea typeface="Microsoft Yahei" panose="020B0503020204020204" pitchFamily="34" charset="-122"/>
              </a:rPr>
              <a:t>•   &lt;edit-config&gt;</a:t>
            </a:r>
            <a:r>
              <a:rPr lang="zh-CN" altLang="en-US" b="0" i="0" dirty="0">
                <a:solidFill>
                  <a:srgbClr val="666666"/>
                </a:solidFill>
                <a:effectLst/>
                <a:latin typeface="Microsoft Yahei" panose="020B0503020204020204" pitchFamily="34" charset="-122"/>
                <a:ea typeface="Microsoft Yahei" panose="020B0503020204020204" pitchFamily="34" charset="-122"/>
              </a:rPr>
              <a:t>；</a:t>
            </a:r>
          </a:p>
          <a:p>
            <a:pPr algn="l"/>
            <a:r>
              <a:rPr lang="en-US" altLang="zh-CN" b="0" i="0" dirty="0">
                <a:solidFill>
                  <a:srgbClr val="666666"/>
                </a:solidFill>
                <a:effectLst/>
                <a:latin typeface="Microsoft Yahei" panose="020B0503020204020204" pitchFamily="34" charset="-122"/>
                <a:ea typeface="Microsoft Yahei" panose="020B0503020204020204" pitchFamily="34" charset="-122"/>
              </a:rPr>
              <a:t>•   &lt;copy-config&gt;</a:t>
            </a:r>
            <a:r>
              <a:rPr lang="zh-CN" altLang="en-US" b="0" i="0" dirty="0">
                <a:solidFill>
                  <a:srgbClr val="666666"/>
                </a:solidFill>
                <a:effectLst/>
                <a:latin typeface="Microsoft Yahei" panose="020B0503020204020204" pitchFamily="34" charset="-122"/>
                <a:ea typeface="Microsoft Yahei" panose="020B0503020204020204" pitchFamily="34" charset="-122"/>
              </a:rPr>
              <a:t>；</a:t>
            </a:r>
          </a:p>
          <a:p>
            <a:pPr algn="l"/>
            <a:r>
              <a:rPr lang="en-US" altLang="zh-CN" b="0" i="0" dirty="0">
                <a:solidFill>
                  <a:srgbClr val="666666"/>
                </a:solidFill>
                <a:effectLst/>
                <a:latin typeface="Microsoft Yahei" panose="020B0503020204020204" pitchFamily="34" charset="-122"/>
                <a:ea typeface="Microsoft Yahei" panose="020B0503020204020204" pitchFamily="34" charset="-122"/>
              </a:rPr>
              <a:t>•   &lt;delete-config&gt;</a:t>
            </a:r>
            <a:r>
              <a:rPr lang="zh-CN" altLang="en-US" b="0" i="0" dirty="0">
                <a:solidFill>
                  <a:srgbClr val="666666"/>
                </a:solidFill>
                <a:effectLst/>
                <a:latin typeface="Microsoft Yahei" panose="020B0503020204020204" pitchFamily="34" charset="-122"/>
                <a:ea typeface="Microsoft Yahei" panose="020B0503020204020204" pitchFamily="34" charset="-122"/>
              </a:rPr>
              <a:t>。</a:t>
            </a:r>
          </a:p>
          <a:p>
            <a:endParaRPr lang="zh-CN" altLang="en-US" dirty="0"/>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13</a:t>
            </a:fld>
            <a:endParaRPr kumimoji="1" lang="zh-CN" altLang="en-US"/>
          </a:p>
        </p:txBody>
      </p:sp>
    </p:spTree>
    <p:extLst>
      <p:ext uri="{BB962C8B-B14F-4D97-AF65-F5344CB8AC3E}">
        <p14:creationId xmlns:p14="http://schemas.microsoft.com/office/powerpoint/2010/main" val="329094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3D464D"/>
                </a:solidFill>
                <a:effectLst/>
                <a:latin typeface="suxingme"/>
              </a:rPr>
              <a:t>我的理解：</a:t>
            </a:r>
            <a:endParaRPr lang="en-US" altLang="zh-CN" b="0" i="0" dirty="0">
              <a:solidFill>
                <a:srgbClr val="3D464D"/>
              </a:solidFill>
              <a:effectLst/>
              <a:latin typeface="suxingm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err="1">
                <a:solidFill>
                  <a:srgbClr val="3D464D"/>
                </a:solidFill>
                <a:effectLst/>
                <a:latin typeface="suxingme"/>
              </a:rPr>
              <a:t>netconf</a:t>
            </a:r>
            <a:r>
              <a:rPr lang="zh-CN" altLang="en-US" b="0" i="0" dirty="0">
                <a:solidFill>
                  <a:srgbClr val="3D464D"/>
                </a:solidFill>
                <a:effectLst/>
                <a:latin typeface="suxingme"/>
              </a:rPr>
              <a:t>是基于</a:t>
            </a:r>
            <a:r>
              <a:rPr lang="en-US" altLang="zh-CN" b="0" i="0" dirty="0">
                <a:solidFill>
                  <a:srgbClr val="3D464D"/>
                </a:solidFill>
                <a:effectLst/>
                <a:latin typeface="suxingme"/>
              </a:rPr>
              <a:t>xml</a:t>
            </a:r>
            <a:r>
              <a:rPr lang="zh-CN" altLang="en-US" b="0" i="0" dirty="0">
                <a:solidFill>
                  <a:srgbClr val="3D464D"/>
                </a:solidFill>
                <a:effectLst/>
                <a:latin typeface="suxingme"/>
              </a:rPr>
              <a:t>的网络配置协议，</a:t>
            </a:r>
            <a:r>
              <a:rPr lang="en-US" altLang="zh-CN" b="0" i="0" dirty="0">
                <a:solidFill>
                  <a:srgbClr val="3D464D"/>
                </a:solidFill>
                <a:effectLst/>
                <a:latin typeface="suxingme"/>
              </a:rPr>
              <a:t>Yang</a:t>
            </a:r>
            <a:r>
              <a:rPr lang="zh-CN" altLang="en-US" b="0" i="0" dirty="0">
                <a:solidFill>
                  <a:srgbClr val="3D464D"/>
                </a:solidFill>
                <a:effectLst/>
                <a:latin typeface="suxingme"/>
              </a:rPr>
              <a:t>格式就是</a:t>
            </a:r>
            <a:r>
              <a:rPr lang="en-US" altLang="zh-CN" b="0" i="0" dirty="0">
                <a:solidFill>
                  <a:srgbClr val="3D464D"/>
                </a:solidFill>
                <a:effectLst/>
                <a:latin typeface="suxingme"/>
              </a:rPr>
              <a:t>xml</a:t>
            </a:r>
            <a:r>
              <a:rPr lang="zh-CN" altLang="en-US" b="0" i="0" dirty="0">
                <a:solidFill>
                  <a:srgbClr val="3D464D"/>
                </a:solidFill>
                <a:effectLst/>
                <a:latin typeface="suxingme"/>
              </a:rPr>
              <a:t>，</a:t>
            </a:r>
            <a:r>
              <a:rPr lang="en-US" altLang="zh-CN" b="0" i="0" dirty="0">
                <a:solidFill>
                  <a:srgbClr val="121212"/>
                </a:solidFill>
                <a:effectLst/>
                <a:latin typeface="-apple-system"/>
              </a:rPr>
              <a:t>Yang model</a:t>
            </a:r>
            <a:r>
              <a:rPr lang="zh-CN" altLang="en-US" b="0" i="0" dirty="0">
                <a:solidFill>
                  <a:srgbClr val="121212"/>
                </a:solidFill>
                <a:effectLst/>
                <a:latin typeface="-apple-system"/>
              </a:rPr>
              <a:t>其实就是一种描述</a:t>
            </a:r>
            <a:r>
              <a:rPr lang="en-US" altLang="zh-CN" b="0" i="0" dirty="0">
                <a:solidFill>
                  <a:srgbClr val="121212"/>
                </a:solidFill>
                <a:effectLst/>
                <a:latin typeface="-apple-system"/>
              </a:rPr>
              <a:t>XML</a:t>
            </a:r>
            <a:r>
              <a:rPr lang="zh-CN" altLang="en-US" b="0" i="0" dirty="0">
                <a:solidFill>
                  <a:srgbClr val="121212"/>
                </a:solidFill>
                <a:effectLst/>
                <a:latin typeface="-apple-system"/>
              </a:rPr>
              <a:t>结构的模型</a:t>
            </a:r>
            <a:r>
              <a:rPr lang="zh-CN" altLang="en-US" b="0" i="0" dirty="0">
                <a:solidFill>
                  <a:srgbClr val="3D464D"/>
                </a:solidFill>
                <a:effectLst/>
                <a:latin typeface="suxingme"/>
              </a:rPr>
              <a:t>，或者说</a:t>
            </a:r>
            <a:r>
              <a:rPr lang="en-US" altLang="zh-CN" b="0" i="0" dirty="0">
                <a:solidFill>
                  <a:srgbClr val="121212"/>
                </a:solidFill>
                <a:effectLst/>
                <a:latin typeface="-apple-system"/>
              </a:rPr>
              <a:t>xml</a:t>
            </a:r>
            <a:r>
              <a:rPr lang="zh-CN" altLang="en-US" b="0" i="0" dirty="0">
                <a:solidFill>
                  <a:srgbClr val="121212"/>
                </a:solidFill>
                <a:effectLst/>
                <a:latin typeface="-apple-system"/>
              </a:rPr>
              <a:t>是</a:t>
            </a:r>
            <a:r>
              <a:rPr lang="en-US" altLang="zh-CN" b="0" i="0" dirty="0">
                <a:solidFill>
                  <a:srgbClr val="121212"/>
                </a:solidFill>
                <a:effectLst/>
                <a:latin typeface="-apple-system"/>
              </a:rPr>
              <a:t>yang</a:t>
            </a:r>
            <a:r>
              <a:rPr lang="zh-CN" altLang="en-US" b="0" i="0" dirty="0">
                <a:solidFill>
                  <a:srgbClr val="121212"/>
                </a:solidFill>
                <a:effectLst/>
                <a:latin typeface="-apple-system"/>
              </a:rPr>
              <a:t>的信息载体（这样看来</a:t>
            </a:r>
            <a:r>
              <a:rPr lang="en-US" altLang="zh-CN" b="0" i="0" dirty="0">
                <a:solidFill>
                  <a:srgbClr val="121212"/>
                </a:solidFill>
                <a:effectLst/>
                <a:latin typeface="-apple-system"/>
              </a:rPr>
              <a:t>Yang</a:t>
            </a:r>
            <a:r>
              <a:rPr lang="zh-CN" altLang="en-US" b="0" i="0" dirty="0">
                <a:solidFill>
                  <a:srgbClr val="121212"/>
                </a:solidFill>
                <a:effectLst/>
                <a:latin typeface="-apple-system"/>
              </a:rPr>
              <a:t>的信息载体也可以是其他格式，如</a:t>
            </a:r>
            <a:r>
              <a:rPr lang="en-US" altLang="zh-CN" b="0" i="0" dirty="0">
                <a:solidFill>
                  <a:srgbClr val="121212"/>
                </a:solidFill>
                <a:effectLst/>
                <a:latin typeface="-apple-system"/>
              </a:rPr>
              <a:t>Json</a:t>
            </a:r>
            <a:r>
              <a:rPr lang="zh-CN" altLang="en-US" b="0" i="0" dirty="0">
                <a:solidFill>
                  <a:srgbClr val="121212"/>
                </a:solidFill>
                <a:effectLst/>
                <a:latin typeface="-apple-system"/>
              </a:rPr>
              <a:t>，的确，基于对</a:t>
            </a:r>
            <a:r>
              <a:rPr lang="en-US" altLang="zh-CN" b="0" i="0" dirty="0" err="1">
                <a:solidFill>
                  <a:srgbClr val="121212"/>
                </a:solidFill>
                <a:effectLst/>
                <a:latin typeface="-apple-system"/>
              </a:rPr>
              <a:t>netconf</a:t>
            </a:r>
            <a:r>
              <a:rPr lang="zh-CN" altLang="en-US" b="0" i="0" dirty="0">
                <a:solidFill>
                  <a:srgbClr val="121212"/>
                </a:solidFill>
                <a:effectLst/>
                <a:latin typeface="-apple-system"/>
              </a:rPr>
              <a:t>的成功，人们又创新出了</a:t>
            </a:r>
            <a:r>
              <a:rPr lang="en-US" altLang="zh-CN" b="0" i="0" dirty="0" err="1">
                <a:solidFill>
                  <a:srgbClr val="121212"/>
                </a:solidFill>
                <a:effectLst/>
                <a:latin typeface="-apple-system"/>
              </a:rPr>
              <a:t>restconf</a:t>
            </a:r>
            <a:r>
              <a:rPr lang="zh-CN" altLang="en-US" b="0" i="0" dirty="0">
                <a:solidFill>
                  <a:srgbClr val="121212"/>
                </a:solidFill>
                <a:effectLst/>
                <a:latin typeface="-apple-system"/>
              </a:rPr>
              <a:t>，类比</a:t>
            </a:r>
            <a:r>
              <a:rPr lang="en-US" altLang="zh-CN" b="0" i="0" dirty="0" err="1">
                <a:solidFill>
                  <a:srgbClr val="121212"/>
                </a:solidFill>
                <a:effectLst/>
                <a:latin typeface="-apple-system"/>
              </a:rPr>
              <a:t>netconf</a:t>
            </a:r>
            <a:r>
              <a:rPr lang="zh-CN" altLang="en-US" b="0" i="0" dirty="0">
                <a:solidFill>
                  <a:srgbClr val="121212"/>
                </a:solidFill>
                <a:effectLst/>
                <a:latin typeface="-apple-system"/>
              </a:rPr>
              <a:t>，</a:t>
            </a:r>
            <a:r>
              <a:rPr lang="en-US" altLang="zh-CN" b="0" i="0" dirty="0" err="1">
                <a:solidFill>
                  <a:srgbClr val="121212"/>
                </a:solidFill>
                <a:effectLst/>
                <a:latin typeface="-apple-system"/>
              </a:rPr>
              <a:t>restconf</a:t>
            </a:r>
            <a:r>
              <a:rPr lang="zh-CN" altLang="en-US" b="0" i="0" dirty="0">
                <a:solidFill>
                  <a:srgbClr val="121212"/>
                </a:solidFill>
                <a:effectLst/>
                <a:latin typeface="-apple-system"/>
              </a:rPr>
              <a:t>是基于</a:t>
            </a:r>
            <a:r>
              <a:rPr lang="en-US" altLang="zh-CN" b="0" i="0" dirty="0">
                <a:solidFill>
                  <a:srgbClr val="121212"/>
                </a:solidFill>
                <a:effectLst/>
                <a:latin typeface="-apple-system"/>
              </a:rPr>
              <a:t>RESTful </a:t>
            </a:r>
            <a:r>
              <a:rPr lang="en-US" altLang="zh-CN" b="0" i="0" dirty="0" err="1">
                <a:solidFill>
                  <a:srgbClr val="121212"/>
                </a:solidFill>
                <a:effectLst/>
                <a:latin typeface="-apple-system"/>
              </a:rPr>
              <a:t>api</a:t>
            </a:r>
            <a:r>
              <a:rPr lang="zh-CN" altLang="en-US" b="0" i="0" dirty="0">
                <a:solidFill>
                  <a:srgbClr val="121212"/>
                </a:solidFill>
                <a:effectLst/>
                <a:latin typeface="-apple-system"/>
              </a:rPr>
              <a:t>来通信管理网络设备的，底层也是基于</a:t>
            </a:r>
            <a:r>
              <a:rPr lang="en-US" altLang="zh-CN" b="0" i="0" dirty="0">
                <a:solidFill>
                  <a:srgbClr val="121212"/>
                </a:solidFill>
                <a:effectLst/>
                <a:latin typeface="-apple-system"/>
              </a:rPr>
              <a:t>yang</a:t>
            </a:r>
            <a:r>
              <a:rPr lang="zh-CN" altLang="en-US" b="0" i="0" dirty="0">
                <a:solidFill>
                  <a:srgbClr val="121212"/>
                </a:solidFill>
                <a:effectLst/>
                <a:latin typeface="-apple-system"/>
              </a:rPr>
              <a:t>的建模来做的，</a:t>
            </a:r>
            <a:r>
              <a:rPr lang="en-US" altLang="zh-CN" b="0" i="0" dirty="0">
                <a:solidFill>
                  <a:srgbClr val="121212"/>
                </a:solidFill>
                <a:effectLst/>
                <a:latin typeface="-apple-system"/>
              </a:rPr>
              <a:t>yang</a:t>
            </a:r>
            <a:r>
              <a:rPr lang="zh-CN" altLang="en-US" b="0" i="0" dirty="0">
                <a:solidFill>
                  <a:srgbClr val="121212"/>
                </a:solidFill>
                <a:effectLst/>
                <a:latin typeface="-apple-system"/>
              </a:rPr>
              <a:t>的信息载体是</a:t>
            </a:r>
            <a:r>
              <a:rPr lang="en-US" altLang="zh-CN" b="0" i="0" dirty="0">
                <a:solidFill>
                  <a:srgbClr val="121212"/>
                </a:solidFill>
                <a:effectLst/>
                <a:latin typeface="-apple-system"/>
              </a:rPr>
              <a:t>json</a:t>
            </a:r>
            <a:r>
              <a:rPr lang="zh-CN" altLang="en-US" b="0" i="0" dirty="0">
                <a:solidFill>
                  <a:srgbClr val="121212"/>
                </a:solidFill>
                <a:effectLst/>
                <a:latin typeface="-apple-system"/>
              </a:rPr>
              <a:t>）。</a:t>
            </a:r>
            <a:endParaRPr lang="en-US" altLang="zh-CN" b="0" i="0" dirty="0">
              <a:solidFill>
                <a:srgbClr val="121212"/>
              </a:solidFill>
              <a:effectLst/>
              <a:latin typeface="-apple-system"/>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121212"/>
                </a:solidFill>
                <a:effectLst/>
                <a:latin typeface="-apple-system"/>
              </a:rPr>
              <a:t>所以，</a:t>
            </a:r>
            <a:r>
              <a:rPr lang="en-US" altLang="zh-CN" b="0" i="0" dirty="0">
                <a:solidFill>
                  <a:srgbClr val="3D464D"/>
                </a:solidFill>
                <a:effectLst/>
                <a:latin typeface="suxingme"/>
              </a:rPr>
              <a:t>Yang</a:t>
            </a:r>
            <a:r>
              <a:rPr lang="zh-CN" altLang="en-US" b="0" i="0" dirty="0">
                <a:solidFill>
                  <a:srgbClr val="3D464D"/>
                </a:solidFill>
                <a:effectLst/>
                <a:latin typeface="suxingme"/>
              </a:rPr>
              <a:t>是把</a:t>
            </a:r>
            <a:r>
              <a:rPr lang="en-US" altLang="zh-CN" b="0" i="0" dirty="0">
                <a:solidFill>
                  <a:srgbClr val="3D464D"/>
                </a:solidFill>
                <a:effectLst/>
                <a:latin typeface="suxingme"/>
              </a:rPr>
              <a:t>Xml</a:t>
            </a:r>
            <a:r>
              <a:rPr lang="zh-CN" altLang="en-US" b="0" i="0" dirty="0">
                <a:solidFill>
                  <a:srgbClr val="3D464D"/>
                </a:solidFill>
                <a:effectLst/>
                <a:latin typeface="suxingme"/>
              </a:rPr>
              <a:t>标准化，也就是</a:t>
            </a:r>
            <a:r>
              <a:rPr lang="en-US" altLang="zh-CN" b="0" i="0" dirty="0">
                <a:solidFill>
                  <a:srgbClr val="3D464D"/>
                </a:solidFill>
                <a:effectLst/>
                <a:latin typeface="suxingme"/>
              </a:rPr>
              <a:t>module</a:t>
            </a:r>
            <a:r>
              <a:rPr lang="zh-CN" altLang="en-US" b="0" i="0" dirty="0">
                <a:solidFill>
                  <a:srgbClr val="3D464D"/>
                </a:solidFill>
                <a:effectLst/>
                <a:latin typeface="suxingme"/>
              </a:rPr>
              <a:t>（模型），便于</a:t>
            </a:r>
            <a:r>
              <a:rPr lang="en-US" altLang="zh-CN" b="0" i="0" dirty="0">
                <a:solidFill>
                  <a:srgbClr val="3D464D"/>
                </a:solidFill>
                <a:effectLst/>
                <a:latin typeface="suxingme"/>
              </a:rPr>
              <a:t>Netconf</a:t>
            </a:r>
            <a:r>
              <a:rPr lang="zh-CN" altLang="en-US" b="0" i="0" dirty="0">
                <a:solidFill>
                  <a:srgbClr val="3D464D"/>
                </a:solidFill>
                <a:effectLst/>
                <a:latin typeface="suxingme"/>
              </a:rPr>
              <a:t>统一南向接口。</a:t>
            </a:r>
            <a:endParaRPr lang="en-US" altLang="zh-CN" b="0" i="0" dirty="0">
              <a:solidFill>
                <a:srgbClr val="3D464D"/>
              </a:solidFill>
              <a:effectLst/>
              <a:latin typeface="suxingm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i="0" dirty="0">
              <a:solidFill>
                <a:srgbClr val="3D464D"/>
              </a:solidFill>
              <a:effectLst/>
              <a:latin typeface="suxingm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3D464D"/>
                </a:solidFill>
                <a:effectLst/>
                <a:latin typeface="suxingme"/>
              </a:rPr>
              <a:t>Yang</a:t>
            </a:r>
            <a:r>
              <a:rPr lang="zh-CN" altLang="en-US" b="0" i="0" dirty="0">
                <a:solidFill>
                  <a:srgbClr val="3D464D"/>
                </a:solidFill>
                <a:effectLst/>
                <a:latin typeface="suxingme"/>
              </a:rPr>
              <a:t>是一种数据结构，是面向对象表述</a:t>
            </a:r>
            <a:endParaRPr lang="en-US" altLang="zh-CN" b="0" i="0" dirty="0">
              <a:solidFill>
                <a:srgbClr val="3D464D"/>
              </a:solidFill>
              <a:effectLst/>
              <a:latin typeface="suxingm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i="0" dirty="0">
              <a:solidFill>
                <a:srgbClr val="3D464D"/>
              </a:solidFill>
              <a:effectLst/>
              <a:latin typeface="suxingme"/>
            </a:endParaRPr>
          </a:p>
          <a:p>
            <a:r>
              <a:rPr lang="en-US" altLang="zh-CN" b="0" i="0" dirty="0">
                <a:solidFill>
                  <a:srgbClr val="3D464D"/>
                </a:solidFill>
                <a:effectLst/>
                <a:latin typeface="suxingme"/>
              </a:rPr>
              <a:t>Xml</a:t>
            </a:r>
            <a:r>
              <a:rPr lang="zh-CN" altLang="en-US" b="0" i="0" dirty="0">
                <a:solidFill>
                  <a:srgbClr val="3D464D"/>
                </a:solidFill>
                <a:effectLst/>
                <a:latin typeface="suxingme"/>
              </a:rPr>
              <a:t>的交互协议采用</a:t>
            </a:r>
            <a:r>
              <a:rPr lang="en-US" altLang="zh-CN" b="0" i="0" dirty="0">
                <a:solidFill>
                  <a:srgbClr val="3D464D"/>
                </a:solidFill>
                <a:effectLst/>
                <a:latin typeface="suxingme"/>
              </a:rPr>
              <a:t>RPC</a:t>
            </a:r>
            <a:r>
              <a:rPr lang="zh-CN" altLang="en-US" b="0" i="0" dirty="0">
                <a:solidFill>
                  <a:srgbClr val="3D464D"/>
                </a:solidFill>
                <a:effectLst/>
                <a:latin typeface="suxingme"/>
              </a:rPr>
              <a:t>协议。</a:t>
            </a:r>
            <a:endParaRPr lang="en-US" altLang="zh-CN" b="0" i="0" dirty="0">
              <a:solidFill>
                <a:srgbClr val="3D464D"/>
              </a:solidFill>
              <a:effectLst/>
              <a:latin typeface="suxingme"/>
            </a:endParaRPr>
          </a:p>
          <a:p>
            <a:endParaRPr lang="en-US" altLang="zh-CN" b="0" i="0" dirty="0">
              <a:solidFill>
                <a:srgbClr val="3D464D"/>
              </a:solidFill>
              <a:effectLst/>
              <a:latin typeface="suxingme"/>
            </a:endParaRPr>
          </a:p>
          <a:p>
            <a:r>
              <a:rPr lang="en-US" altLang="zh-CN" dirty="0"/>
              <a:t>https://zhuanlan.zhihu.com/p/139500393</a:t>
            </a:r>
            <a:endParaRPr lang="zh-CN" altLang="en-US" dirty="0"/>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16</a:t>
            </a:fld>
            <a:endParaRPr kumimoji="1" lang="zh-CN" altLang="en-US"/>
          </a:p>
        </p:txBody>
      </p:sp>
    </p:spTree>
    <p:extLst>
      <p:ext uri="{BB962C8B-B14F-4D97-AF65-F5344CB8AC3E}">
        <p14:creationId xmlns:p14="http://schemas.microsoft.com/office/powerpoint/2010/main" val="8202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选择了可编程交换芯片的道路，首先面临的问题是芯片选择阿里云有几个选择，第一个用传统的</a:t>
            </a:r>
            <a:r>
              <a:rPr lang="en-US" altLang="zh-CN" dirty="0"/>
              <a:t>AISC</a:t>
            </a:r>
            <a:r>
              <a:rPr lang="zh-CN" altLang="en-US" dirty="0"/>
              <a:t>卡，因为传统的网络设备交换机里的</a:t>
            </a:r>
            <a:r>
              <a:rPr lang="en-US" altLang="zh-CN" dirty="0"/>
              <a:t>AISC</a:t>
            </a:r>
            <a:r>
              <a:rPr lang="zh-CN" altLang="en-US" dirty="0"/>
              <a:t>已经非常成熟。第二个是</a:t>
            </a:r>
            <a:r>
              <a:rPr lang="en-US" altLang="zh-CN" dirty="0"/>
              <a:t>P4</a:t>
            </a:r>
            <a:r>
              <a:rPr lang="zh-CN" altLang="en-US" dirty="0"/>
              <a:t>可编程</a:t>
            </a:r>
            <a:r>
              <a:rPr lang="en-US" altLang="zh-CN" dirty="0"/>
              <a:t>AISC</a:t>
            </a:r>
            <a:r>
              <a:rPr lang="zh-CN" altLang="en-US" dirty="0"/>
              <a:t>芯片</a:t>
            </a:r>
            <a:r>
              <a:rPr lang="en-US" altLang="zh-CN" dirty="0"/>
              <a:t>——</a:t>
            </a:r>
            <a:r>
              <a:rPr lang="zh-CN" altLang="en-US" dirty="0"/>
              <a:t>一个可编程能力越来越强的芯片。另外一个</a:t>
            </a:r>
            <a:r>
              <a:rPr lang="en-US" altLang="zh-CN" dirty="0"/>
              <a:t>FPGA</a:t>
            </a:r>
            <a:r>
              <a:rPr lang="zh-CN" altLang="en-US" dirty="0"/>
              <a:t>，传统意义上，它也算是硬件芯片。</a:t>
            </a:r>
            <a:endParaRPr lang="en-US" altLang="zh-CN" dirty="0"/>
          </a:p>
          <a:p>
            <a:endParaRPr lang="en-US" altLang="zh-CN" dirty="0"/>
          </a:p>
          <a:p>
            <a:r>
              <a:rPr lang="zh-CN" altLang="en-US" dirty="0"/>
              <a:t>最终阿里云选择了</a:t>
            </a:r>
            <a:r>
              <a:rPr lang="en-US" altLang="zh-CN" dirty="0"/>
              <a:t>P4</a:t>
            </a:r>
            <a:r>
              <a:rPr lang="zh-CN" altLang="en-US" dirty="0"/>
              <a:t>可编程</a:t>
            </a:r>
            <a:r>
              <a:rPr lang="en-US" altLang="zh-CN" dirty="0"/>
              <a:t>AISC</a:t>
            </a:r>
            <a:r>
              <a:rPr lang="zh-CN" altLang="en-US" dirty="0"/>
              <a:t>芯片，原因是业务有快速迭代的诉求，然而传统</a:t>
            </a:r>
            <a:r>
              <a:rPr lang="en-US" altLang="zh-CN" dirty="0"/>
              <a:t>AISC</a:t>
            </a:r>
            <a:r>
              <a:rPr lang="zh-CN" altLang="en-US" dirty="0"/>
              <a:t>芯片的功能已经固化，没有办法完美匹配的诉求，同时，很多的转发行为是一个定制化的，传统的</a:t>
            </a:r>
            <a:r>
              <a:rPr lang="en-US" altLang="zh-CN" dirty="0"/>
              <a:t>AISC</a:t>
            </a:r>
            <a:r>
              <a:rPr lang="zh-CN" altLang="en-US" dirty="0"/>
              <a:t>芯片无法支持，因此，需要一个灵活的、可编程的硬件芯片。</a:t>
            </a:r>
            <a:endParaRPr lang="en-US" altLang="zh-CN" dirty="0"/>
          </a:p>
          <a:p>
            <a:endParaRPr lang="en-US" altLang="zh-CN" dirty="0"/>
          </a:p>
          <a:p>
            <a:r>
              <a:rPr lang="zh-CN" altLang="en-US" dirty="0"/>
              <a:t>在可编程硬件芯片上面，传统的</a:t>
            </a:r>
            <a:r>
              <a:rPr lang="en-US" altLang="zh-CN" dirty="0"/>
              <a:t>FPGA</a:t>
            </a:r>
            <a:r>
              <a:rPr lang="zh-CN" altLang="en-US" dirty="0"/>
              <a:t>虽然非常灵活，但它的功耗和成本比较高，在相同转发能力的情况下，它比 </a:t>
            </a:r>
            <a:r>
              <a:rPr lang="en-US" altLang="zh-CN" dirty="0"/>
              <a:t>p4</a:t>
            </a:r>
            <a:r>
              <a:rPr lang="zh-CN" altLang="en-US" dirty="0"/>
              <a:t>可编程的</a:t>
            </a:r>
            <a:r>
              <a:rPr lang="en-US" altLang="zh-CN" dirty="0"/>
              <a:t>AISC</a:t>
            </a:r>
            <a:r>
              <a:rPr lang="zh-CN" altLang="en-US" dirty="0"/>
              <a:t>芯片在功耗和成本上高出了许多，所以阿里云最终选择了</a:t>
            </a:r>
            <a:r>
              <a:rPr lang="en-US" altLang="zh-CN" dirty="0"/>
              <a:t>p4</a:t>
            </a:r>
            <a:r>
              <a:rPr lang="zh-CN" altLang="en-US" dirty="0"/>
              <a:t>可编程的</a:t>
            </a:r>
            <a:r>
              <a:rPr lang="en-US" altLang="zh-CN" dirty="0"/>
              <a:t>AISC</a:t>
            </a:r>
            <a:r>
              <a:rPr lang="zh-CN" altLang="en-US" dirty="0"/>
              <a:t>芯片。</a:t>
            </a:r>
          </a:p>
        </p:txBody>
      </p:sp>
      <p:sp>
        <p:nvSpPr>
          <p:cNvPr id="4" name="灯片编号占位符 3"/>
          <p:cNvSpPr>
            <a:spLocks noGrp="1"/>
          </p:cNvSpPr>
          <p:nvPr>
            <p:ph type="sldNum" sz="quarter" idx="5"/>
          </p:nvPr>
        </p:nvSpPr>
        <p:spPr/>
        <p:txBody>
          <a:bodyPr/>
          <a:lstStyle/>
          <a:p>
            <a:fld id="{1064D772-798E-3949-8AAE-8AB6E4B8BEA1}" type="slidenum">
              <a:rPr kumimoji="1" lang="zh-CN" altLang="en-US" smtClean="0"/>
              <a:t>19</a:t>
            </a:fld>
            <a:endParaRPr kumimoji="1" lang="zh-CN" altLang="en-US"/>
          </a:p>
        </p:txBody>
      </p:sp>
    </p:spTree>
    <p:extLst>
      <p:ext uri="{BB962C8B-B14F-4D97-AF65-F5344CB8AC3E}">
        <p14:creationId xmlns:p14="http://schemas.microsoft.com/office/powerpoint/2010/main" val="3342555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DB91610-611B-43ED-ABDD-8B5B17BA11E6}" type="slidenum">
              <a:rPr lang="zh-CN" altLang="en-US" smtClean="0"/>
              <a:t>21</a:t>
            </a:fld>
            <a:endParaRPr lang="zh-CN" altLang="en-US"/>
          </a:p>
        </p:txBody>
      </p:sp>
    </p:spTree>
    <p:extLst>
      <p:ext uri="{BB962C8B-B14F-4D97-AF65-F5344CB8AC3E}">
        <p14:creationId xmlns:p14="http://schemas.microsoft.com/office/powerpoint/2010/main" val="557187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空白 0">
    <p:spTree>
      <p:nvGrpSpPr>
        <p:cNvPr id="1" name=""/>
        <p:cNvGrpSpPr/>
        <p:nvPr/>
      </p:nvGrpSpPr>
      <p:grpSpPr>
        <a:xfrm>
          <a:off x="0" y="0"/>
          <a:ext cx="0" cy="0"/>
          <a:chOff x="0" y="0"/>
          <a:chExt cx="0" cy="0"/>
        </a:xfrm>
      </p:grpSpPr>
      <p:sp>
        <p:nvSpPr>
          <p:cNvPr id="12" name="矩形 11"/>
          <p:cNvSpPr/>
          <p:nvPr userDrawn="1"/>
        </p:nvSpPr>
        <p:spPr>
          <a:xfrm>
            <a:off x="40022" y="196924"/>
            <a:ext cx="2281084" cy="79062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9529" tIns="49529" rIns="49529" bIns="49529" numCol="1" spcCol="38100" rtlCol="0" anchor="ctr">
            <a:noAutofit/>
          </a:bodyPr>
          <a:lstStyle/>
          <a:p>
            <a:pPr marL="0" marR="0" indent="0" algn="l" defTabSz="989965" rtl="0" fontAlgn="auto" latinLnBrk="0" hangingPunct="0">
              <a:lnSpc>
                <a:spcPct val="100000"/>
              </a:lnSpc>
              <a:spcBef>
                <a:spcPts val="0"/>
              </a:spcBef>
              <a:spcAft>
                <a:spcPts val="0"/>
              </a:spcAft>
              <a:buClrTx/>
              <a:buSzTx/>
              <a:buFontTx/>
              <a:buNone/>
            </a:pPr>
            <a:endParaRPr kumimoji="0" lang="zh-CN" altLang="en-US" sz="1950" b="0" i="0" u="none" strike="noStrike" cap="none" spc="0" normalizeH="0" baseline="0" dirty="0">
              <a:ln>
                <a:noFill/>
              </a:ln>
              <a:solidFill>
                <a:srgbClr val="000000"/>
              </a:solidFill>
              <a:effectLst/>
              <a:uFillTx/>
              <a:latin typeface="+mn-lt"/>
              <a:ea typeface="+mn-ea"/>
              <a:cs typeface="+mn-cs"/>
              <a:sym typeface="Calibri" panose="020F0502020204030204"/>
            </a:endParaRPr>
          </a:p>
        </p:txBody>
      </p:sp>
      <p:pic>
        <p:nvPicPr>
          <p:cNvPr id="11" name="图片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025" y="233946"/>
            <a:ext cx="1877475" cy="1192300"/>
          </a:xfrm>
          <a:prstGeom prst="rect">
            <a:avLst/>
          </a:prstGeom>
        </p:spPr>
      </p:pic>
      <p:sp>
        <p:nvSpPr>
          <p:cNvPr id="4" name="矩形 3"/>
          <p:cNvSpPr/>
          <p:nvPr userDrawn="1"/>
        </p:nvSpPr>
        <p:spPr>
          <a:xfrm>
            <a:off x="9910915" y="196924"/>
            <a:ext cx="2281084" cy="790628"/>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9529" tIns="49529" rIns="49529" bIns="49529" numCol="1" spcCol="38100" rtlCol="0" anchor="ctr">
            <a:noAutofit/>
          </a:bodyPr>
          <a:lstStyle/>
          <a:p>
            <a:pPr marL="0" marR="0" indent="0" algn="l" defTabSz="989965" rtl="0" fontAlgn="auto" latinLnBrk="0" hangingPunct="0">
              <a:lnSpc>
                <a:spcPct val="100000"/>
              </a:lnSpc>
              <a:spcBef>
                <a:spcPts val="0"/>
              </a:spcBef>
              <a:spcAft>
                <a:spcPts val="0"/>
              </a:spcAft>
              <a:buClrTx/>
              <a:buSzTx/>
              <a:buFontTx/>
              <a:buNone/>
            </a:pPr>
            <a:endParaRPr kumimoji="0" lang="zh-CN" altLang="en-US" sz="1950" b="0" i="0" u="none" strike="noStrike" cap="none" spc="0" normalizeH="0" baseline="0" dirty="0">
              <a:ln>
                <a:noFill/>
              </a:ln>
              <a:solidFill>
                <a:srgbClr val="000000"/>
              </a:solidFill>
              <a:effectLst/>
              <a:uFillTx/>
              <a:latin typeface="+mn-lt"/>
              <a:ea typeface="+mn-ea"/>
              <a:cs typeface="+mn-cs"/>
              <a:sym typeface="Calibri" panose="020F0502020204030204"/>
            </a:endParaRPr>
          </a:p>
        </p:txBody>
      </p:sp>
      <p:sp>
        <p:nvSpPr>
          <p:cNvPr id="10" name="灯片编号占位符 9"/>
          <p:cNvSpPr>
            <a:spLocks noGrp="1"/>
          </p:cNvSpPr>
          <p:nvPr>
            <p:ph type="sldNum" sz="quarter" idx="10"/>
          </p:nvPr>
        </p:nvSpPr>
        <p:spPr>
          <a:xfrm>
            <a:off x="11258114" y="6327487"/>
            <a:ext cx="317607" cy="323165"/>
          </a:xfrm>
        </p:spPr>
        <p:txBody>
          <a:bodyPr/>
          <a:lstStyle/>
          <a:p>
            <a:fld id="{86CB4B4D-7CA3-9044-876B-883B54F8677D}" type="slidenum">
              <a:rPr lang="en-US" altLang="zh-CN" smtClean="0"/>
              <a:t>‹#›</a:t>
            </a:fld>
            <a:endParaRPr lang="en-US" altLang="zh-CN"/>
          </a:p>
        </p:txBody>
      </p:sp>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12950" y="165970"/>
            <a:ext cx="1603802" cy="1029640"/>
          </a:xfrm>
          <a:prstGeom prst="rect">
            <a:avLst/>
          </a:prstGeom>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仅标题空内容">
    <p:spTree>
      <p:nvGrpSpPr>
        <p:cNvPr id="1" name=""/>
        <p:cNvGrpSpPr/>
        <p:nvPr/>
      </p:nvGrpSpPr>
      <p:grpSpPr>
        <a:xfrm>
          <a:off x="0" y="0"/>
          <a:ext cx="0" cy="0"/>
          <a:chOff x="0" y="0"/>
          <a:chExt cx="0" cy="0"/>
        </a:xfrm>
      </p:grpSpPr>
      <p:sp>
        <p:nvSpPr>
          <p:cNvPr id="2" name="标题 1"/>
          <p:cNvSpPr>
            <a:spLocks noGrp="1"/>
          </p:cNvSpPr>
          <p:nvPr>
            <p:ph type="title"/>
          </p:nvPr>
        </p:nvSpPr>
        <p:spPr>
          <a:xfrm>
            <a:off x="335359" y="276837"/>
            <a:ext cx="10314711" cy="503464"/>
          </a:xfrm>
        </p:spPr>
        <p:txBody>
          <a:bodyPr>
            <a:noAutofit/>
          </a:bodyPr>
          <a:lstStyle>
            <a:lvl1pPr algn="l" defTabSz="1217930" rtl="0" eaLnBrk="1" latinLnBrk="0" hangingPunct="1">
              <a:spcBef>
                <a:spcPct val="0"/>
              </a:spcBef>
              <a:buNone/>
              <a:defRPr lang="zh-CN" altLang="en-US" sz="2400" b="1" kern="1200" dirty="0">
                <a:solidFill>
                  <a:srgbClr val="C00000"/>
                </a:solidFill>
                <a:latin typeface="微软雅黑" pitchFamily="34" charset="-122"/>
                <a:ea typeface="微软雅黑" pitchFamily="34" charset="-122"/>
                <a:cs typeface="+mj-cs"/>
              </a:defRPr>
            </a:lvl1pPr>
          </a:lstStyle>
          <a:p>
            <a:r>
              <a:rPr lang="zh-CN" altLang="en-US" dirty="0"/>
              <a:t>单击此处编辑母版标题样式</a:t>
            </a:r>
          </a:p>
        </p:txBody>
      </p:sp>
      <p:sp>
        <p:nvSpPr>
          <p:cNvPr id="3" name="矩形 2"/>
          <p:cNvSpPr/>
          <p:nvPr userDrawn="1"/>
        </p:nvSpPr>
        <p:spPr>
          <a:xfrm>
            <a:off x="11568608" y="6444602"/>
            <a:ext cx="425116" cy="338554"/>
          </a:xfrm>
          <a:prstGeom prst="rect">
            <a:avLst/>
          </a:prstGeom>
        </p:spPr>
        <p:txBody>
          <a:bodyPr wrap="none">
            <a:spAutoFit/>
          </a:bodyPr>
          <a:lstStyle/>
          <a:p>
            <a:pPr defTabSz="1217295"/>
            <a:fld id="{D5DDBE9D-0EAE-4BF9-9976-992BCF72F40A}" type="slidenum">
              <a:rPr lang="zh-CN" altLang="en-US" sz="1600">
                <a:solidFill>
                  <a:prstClr val="black">
                    <a:tint val="75000"/>
                  </a:prstClr>
                </a:solidFill>
              </a:rPr>
              <a:t>‹#›</a:t>
            </a:fld>
            <a:endParaRPr lang="zh-CN" altLang="en-US" sz="1600" dirty="0">
              <a:solidFill>
                <a:prstClr val="black"/>
              </a:solidFill>
            </a:endParaRPr>
          </a:p>
        </p:txBody>
      </p:sp>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a:xfrm>
            <a:off x="335359" y="807730"/>
            <a:ext cx="11520001" cy="67235"/>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1094" y="15229"/>
            <a:ext cx="1367118" cy="87769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2" name="矩形 1"/>
          <p:cNvSpPr/>
          <p:nvPr userDrawn="1"/>
        </p:nvSpPr>
        <p:spPr>
          <a:xfrm>
            <a:off x="5253859" y="6356184"/>
            <a:ext cx="1645029" cy="400236"/>
          </a:xfrm>
          <a:prstGeom prst="rect">
            <a:avLst/>
          </a:prstGeom>
          <a:solidFill>
            <a:schemeClr val="bg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9529" tIns="49529" rIns="49529" bIns="49529" numCol="1" spcCol="38100" rtlCol="0" anchor="ctr">
            <a:spAutoFit/>
          </a:bodyPr>
          <a:lstStyle/>
          <a:p>
            <a:pPr marL="0" marR="0" indent="0" algn="l" defTabSz="989965" rtl="0" fontAlgn="auto" latinLnBrk="0" hangingPunct="0">
              <a:lnSpc>
                <a:spcPct val="100000"/>
              </a:lnSpc>
              <a:spcBef>
                <a:spcPts val="0"/>
              </a:spcBef>
              <a:spcAft>
                <a:spcPts val="0"/>
              </a:spcAft>
              <a:buClrTx/>
              <a:buSzTx/>
              <a:buFontTx/>
              <a:buNone/>
            </a:pPr>
            <a:endParaRPr kumimoji="0" lang="zh-CN" altLang="en-US" sz="1950" b="0" i="0" u="none" strike="noStrike" cap="none" spc="0" normalizeH="0" baseline="0">
              <a:ln>
                <a:noFill/>
              </a:ln>
              <a:solidFill>
                <a:srgbClr val="000000"/>
              </a:solidFill>
              <a:effectLst/>
              <a:uFillTx/>
              <a:latin typeface="+mn-lt"/>
              <a:ea typeface="+mn-ea"/>
              <a:cs typeface="+mn-cs"/>
              <a:sym typeface="Calibri" panose="020F0502020204030204"/>
            </a:endParaRPr>
          </a:p>
        </p:txBody>
      </p:sp>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54752" y="6255482"/>
            <a:ext cx="1705686" cy="445234"/>
          </a:xfrm>
          <a:prstGeom prst="rect">
            <a:avLst/>
          </a:prstGeom>
        </p:spPr>
      </p:pic>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93546" y="-88011"/>
            <a:ext cx="1694089" cy="1087605"/>
          </a:xfrm>
          <a:prstGeom prst="rect">
            <a:avLst/>
          </a:prstGeom>
        </p:spPr>
      </p:pic>
      <p:sp>
        <p:nvSpPr>
          <p:cNvPr id="8" name="标题 1"/>
          <p:cNvSpPr>
            <a:spLocks noGrp="1"/>
          </p:cNvSpPr>
          <p:nvPr>
            <p:ph type="title"/>
          </p:nvPr>
        </p:nvSpPr>
        <p:spPr>
          <a:xfrm>
            <a:off x="335359" y="276837"/>
            <a:ext cx="10314711" cy="503464"/>
          </a:xfrm>
        </p:spPr>
        <p:txBody>
          <a:bodyPr>
            <a:noAutofit/>
          </a:bodyPr>
          <a:lstStyle>
            <a:lvl1pPr algn="l" defTabSz="1217930" rtl="0" eaLnBrk="1" latinLnBrk="0" hangingPunct="1">
              <a:spcBef>
                <a:spcPct val="0"/>
              </a:spcBef>
              <a:buNone/>
              <a:defRPr lang="zh-CN" altLang="en-US" sz="2400" b="1" kern="1200" dirty="0">
                <a:solidFill>
                  <a:srgbClr val="C00000"/>
                </a:solidFill>
                <a:latin typeface="微软雅黑" pitchFamily="34" charset="-122"/>
                <a:ea typeface="微软雅黑" pitchFamily="34" charset="-122"/>
                <a:cs typeface="+mj-cs"/>
              </a:defRPr>
            </a:lvl1pPr>
          </a:lstStyle>
          <a:p>
            <a:r>
              <a:rPr lang="zh-CN" altLang="en-US" dirty="0"/>
              <a:t>单击此处编辑母版标题样式</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43857" t="40553" b="-221"/>
          <a:stretch>
            <a:fillRect/>
          </a:stretch>
        </p:blipFill>
        <p:spPr>
          <a:xfrm>
            <a:off x="6605285" y="2747464"/>
            <a:ext cx="5586715" cy="4110537"/>
          </a:xfrm>
          <a:prstGeom prst="rect">
            <a:avLst/>
          </a:prstGeom>
        </p:spPr>
      </p:pic>
      <p:pic>
        <p:nvPicPr>
          <p:cNvPr id="8" name="图片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12950" y="165970"/>
            <a:ext cx="1603802" cy="1029640"/>
          </a:xfrm>
          <a:prstGeom prst="rect">
            <a:avLst/>
          </a:prstGeom>
        </p:spPr>
      </p:pic>
      <p:pic>
        <p:nvPicPr>
          <p:cNvPr id="11" name="图片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8025" y="233946"/>
            <a:ext cx="1877475" cy="1192300"/>
          </a:xfrm>
          <a:prstGeom prst="rect">
            <a:avLst/>
          </a:prstGeom>
        </p:spPr>
      </p:pic>
    </p:spTree>
  </p:cSld>
  <p:clrMapOvr>
    <a:overrideClrMapping bg1="lt1" tx1="dk1" bg2="lt2" tx2="dk2" accent1="accent1" accent2="accent2" accent3="accent3" accent4="accent4" accent5="accent5" accent6="accent6" hlink="hlink" folHlink="folHlink"/>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两栏内容">
    <p:spTree>
      <p:nvGrpSpPr>
        <p:cNvPr id="1" name=""/>
        <p:cNvGrpSpPr/>
        <p:nvPr/>
      </p:nvGrpSpPr>
      <p:grpSpPr>
        <a:xfrm>
          <a:off x="0" y="0"/>
          <a:ext cx="0" cy="0"/>
          <a:chOff x="0" y="0"/>
          <a:chExt cx="0" cy="0"/>
        </a:xfrm>
      </p:grpSpPr>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407368" y="116632"/>
            <a:ext cx="10972800" cy="850106"/>
          </a:xfrm>
          <a:prstGeom prst="rect">
            <a:avLst/>
          </a:prstGeom>
        </p:spPr>
        <p:txBody>
          <a:bodyPr/>
          <a:lstStyle>
            <a:lvl1pPr algn="l" rtl="0" eaLnBrk="0" fontAlgn="base" hangingPunct="0">
              <a:spcBef>
                <a:spcPct val="0"/>
              </a:spcBef>
              <a:spcAft>
                <a:spcPct val="0"/>
              </a:spcAft>
              <a:defRPr kumimoji="1" lang="zh-CN" altLang="en-US" sz="4000" b="0" kern="0" dirty="0">
                <a:solidFill>
                  <a:schemeClr val="tx2"/>
                </a:solidFill>
                <a:latin typeface="微软雅黑" pitchFamily="34" charset="-122"/>
                <a:ea typeface="微软雅黑" pitchFamily="34" charset="-122"/>
                <a:cs typeface="宋体" panose="02010600030101010101" pitchFamily="2" charset="-122"/>
              </a:defRPr>
            </a:lvl1pPr>
          </a:lstStyle>
          <a:p>
            <a:r>
              <a:rPr lang="zh-CN" altLang="en-US" dirty="0"/>
              <a:t>单击此处编辑母版标题样式</a:t>
            </a:r>
          </a:p>
        </p:txBody>
      </p:sp>
      <p:sp>
        <p:nvSpPr>
          <p:cNvPr id="6" name="内容占位符 2"/>
          <p:cNvSpPr>
            <a:spLocks noGrp="1"/>
          </p:cNvSpPr>
          <p:nvPr>
            <p:ph idx="1"/>
          </p:nvPr>
        </p:nvSpPr>
        <p:spPr>
          <a:xfrm>
            <a:off x="838200" y="1525934"/>
            <a:ext cx="10515600" cy="4711378"/>
          </a:xfrm>
          <a:prstGeom prst="rect">
            <a:avLst/>
          </a:prstGeom>
        </p:spPr>
        <p:txBody>
          <a:bodyPr/>
          <a:lstStyle>
            <a:lvl1pPr marL="342900" indent="-342900">
              <a:lnSpc>
                <a:spcPct val="130000"/>
              </a:lnSpc>
              <a:spcBef>
                <a:spcPts val="600"/>
              </a:spcBef>
              <a:spcAft>
                <a:spcPts val="600"/>
              </a:spcAft>
              <a:buClr>
                <a:srgbClr val="3A5FAD"/>
              </a:buClr>
              <a:buFont typeface="Arial" panose="020B0604020202090204" pitchFamily="34" charset="0"/>
              <a:buChar char="•"/>
              <a:defRPr>
                <a:latin typeface="微软雅黑" pitchFamily="34" charset="-122"/>
                <a:ea typeface="微软雅黑" pitchFamily="34" charset="-122"/>
              </a:defRPr>
            </a:lvl1pPr>
            <a:lvl2pPr>
              <a:lnSpc>
                <a:spcPct val="130000"/>
              </a:lnSpc>
              <a:spcBef>
                <a:spcPts val="600"/>
              </a:spcBef>
              <a:spcAft>
                <a:spcPts val="600"/>
              </a:spcAft>
              <a:buClr>
                <a:srgbClr val="3A5FAD"/>
              </a:buClr>
              <a:defRPr>
                <a:latin typeface="微软雅黑" pitchFamily="34" charset="-122"/>
                <a:ea typeface="微软雅黑" pitchFamily="34" charset="-122"/>
              </a:defRPr>
            </a:lvl2pPr>
            <a:lvl3pPr>
              <a:lnSpc>
                <a:spcPct val="130000"/>
              </a:lnSpc>
              <a:spcBef>
                <a:spcPts val="600"/>
              </a:spcBef>
              <a:spcAft>
                <a:spcPts val="600"/>
              </a:spcAft>
              <a:buClr>
                <a:srgbClr val="3A5FAD"/>
              </a:buClr>
              <a:defRPr>
                <a:latin typeface="微软雅黑" pitchFamily="34" charset="-122"/>
                <a:ea typeface="微软雅黑" pitchFamily="34" charset="-122"/>
              </a:defRPr>
            </a:lvl3pPr>
            <a:lvl4pPr>
              <a:lnSpc>
                <a:spcPct val="130000"/>
              </a:lnSpc>
              <a:spcBef>
                <a:spcPts val="600"/>
              </a:spcBef>
              <a:spcAft>
                <a:spcPts val="600"/>
              </a:spcAft>
              <a:defRPr>
                <a:latin typeface="微软雅黑" pitchFamily="34" charset="-122"/>
                <a:ea typeface="微软雅黑" pitchFamily="34" charset="-122"/>
              </a:defRPr>
            </a:lvl4pPr>
            <a:lvl5pPr>
              <a:lnSpc>
                <a:spcPct val="130000"/>
              </a:lnSpc>
              <a:spcBef>
                <a:spcPts val="600"/>
              </a:spcBef>
              <a:spcAft>
                <a:spcPts val="600"/>
              </a:spcAft>
              <a:defRPr>
                <a:latin typeface="微软雅黑" pitchFamily="34" charset="-122"/>
                <a:ea typeface="微软雅黑"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TextBox 1"/>
          <p:cNvSpPr txBox="1"/>
          <p:nvPr userDrawn="1"/>
        </p:nvSpPr>
        <p:spPr>
          <a:xfrm>
            <a:off x="11222658" y="6525344"/>
            <a:ext cx="922014" cy="307764"/>
          </a:xfrm>
          <a:prstGeom prst="rect">
            <a:avLst/>
          </a:prstGeom>
          <a:noFill/>
        </p:spPr>
        <p:txBody>
          <a:bodyPr wrap="square" lIns="121909" tIns="60954" rIns="121909" bIns="60954">
            <a:spAutoFit/>
          </a:bodyPr>
          <a:lstStyle/>
          <a:p>
            <a:pPr algn="r">
              <a:defRPr/>
            </a:pPr>
            <a:r>
              <a:rPr lang="en-US" altLang="zh-CN" sz="1200" dirty="0">
                <a:solidFill>
                  <a:schemeClr val="bg1">
                    <a:lumMod val="50000"/>
                  </a:schemeClr>
                </a:solidFill>
                <a:latin typeface="微软雅黑" pitchFamily="34" charset="-122"/>
                <a:ea typeface="微软雅黑" pitchFamily="34" charset="-122"/>
              </a:rPr>
              <a:t>Page </a:t>
            </a:r>
            <a:fld id="{238B6058-B6EB-4A87-8743-4BC5145744A4}" type="slidenum">
              <a:rPr lang="zh-CN" altLang="en-US" sz="1200" dirty="0" smtClean="0">
                <a:solidFill>
                  <a:schemeClr val="bg1">
                    <a:lumMod val="50000"/>
                  </a:schemeClr>
                </a:solidFill>
                <a:latin typeface="微软雅黑" pitchFamily="34" charset="-122"/>
                <a:ea typeface="微软雅黑" pitchFamily="34" charset="-122"/>
              </a:rPr>
              <a:t>‹#›</a:t>
            </a:fld>
            <a:endParaRPr lang="zh-CN" altLang="en-US" sz="1200" dirty="0">
              <a:solidFill>
                <a:schemeClr val="bg1">
                  <a:lumMod val="50000"/>
                </a:schemeClr>
              </a:solidFill>
              <a:latin typeface="微软雅黑" pitchFamily="34" charset="-122"/>
              <a:ea typeface="微软雅黑" pitchFamily="34"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9" name="灯片编号占位符 1"/>
          <p:cNvSpPr txBox="1"/>
          <p:nvPr userDrawn="1"/>
        </p:nvSpPr>
        <p:spPr>
          <a:xfrm>
            <a:off x="11634220" y="6614143"/>
            <a:ext cx="787757" cy="337011"/>
          </a:xfrm>
          <a:prstGeom prst="rect">
            <a:avLst/>
          </a:prstGeom>
        </p:spPr>
        <p:txBody>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0965" algn="l" defTabSz="913765" rtl="0" eaLnBrk="1" latinLnBrk="0" hangingPunct="1">
              <a:defRPr sz="1800" kern="1200">
                <a:solidFill>
                  <a:schemeClr val="tx1"/>
                </a:solidFill>
                <a:latin typeface="+mn-lt"/>
                <a:ea typeface="+mn-ea"/>
                <a:cs typeface="+mn-cs"/>
              </a:defRPr>
            </a:lvl4pPr>
            <a:lvl5pPr marL="1828165" algn="l" defTabSz="913765" rtl="0" eaLnBrk="1" latinLnBrk="0" hangingPunct="1">
              <a:defRPr sz="1800" kern="1200">
                <a:solidFill>
                  <a:schemeClr val="tx1"/>
                </a:solidFill>
                <a:latin typeface="+mn-lt"/>
                <a:ea typeface="+mn-ea"/>
                <a:cs typeface="+mn-cs"/>
              </a:defRPr>
            </a:lvl5pPr>
            <a:lvl6pPr marL="2285365" algn="l" defTabSz="913765" rtl="0" eaLnBrk="1" latinLnBrk="0" hangingPunct="1">
              <a:defRPr sz="1800" kern="1200">
                <a:solidFill>
                  <a:schemeClr val="tx1"/>
                </a:solidFill>
                <a:latin typeface="+mn-lt"/>
                <a:ea typeface="+mn-ea"/>
                <a:cs typeface="+mn-cs"/>
              </a:defRPr>
            </a:lvl6pPr>
            <a:lvl7pPr marL="2741930" algn="l" defTabSz="913765" rtl="0" eaLnBrk="1" latinLnBrk="0" hangingPunct="1">
              <a:defRPr sz="1800" kern="1200">
                <a:solidFill>
                  <a:schemeClr val="tx1"/>
                </a:solidFill>
                <a:latin typeface="+mn-lt"/>
                <a:ea typeface="+mn-ea"/>
                <a:cs typeface="+mn-cs"/>
              </a:defRPr>
            </a:lvl7pPr>
            <a:lvl8pPr marL="3199130" algn="l" defTabSz="913765" rtl="0" eaLnBrk="1" latinLnBrk="0" hangingPunct="1">
              <a:defRPr sz="1800" kern="1200">
                <a:solidFill>
                  <a:schemeClr val="tx1"/>
                </a:solidFill>
                <a:latin typeface="+mn-lt"/>
                <a:ea typeface="+mn-ea"/>
                <a:cs typeface="+mn-cs"/>
              </a:defRPr>
            </a:lvl8pPr>
            <a:lvl9pPr marL="3656330" algn="l" defTabSz="913765"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en-US" altLang="zh-CN" sz="1200">
                <a:solidFill>
                  <a:srgbClr val="FFFFFF">
                    <a:lumMod val="50000"/>
                  </a:srgbClr>
                </a:solidFill>
              </a:rPr>
              <a:t>- </a:t>
            </a:r>
            <a:fld id="{D5DDBE9D-0EAE-4BF9-9976-992BCF72F40A}" type="slidenum">
              <a:rPr lang="zh-CN" altLang="en-US" sz="1200" smtClean="0">
                <a:solidFill>
                  <a:srgbClr val="FFFFFF">
                    <a:lumMod val="50000"/>
                  </a:srgbClr>
                </a:solidFill>
              </a:rPr>
              <a:t>‹#›</a:t>
            </a:fld>
            <a:r>
              <a:rPr lang="zh-CN" altLang="en-US" sz="1200">
                <a:solidFill>
                  <a:srgbClr val="FFFFFF">
                    <a:lumMod val="50000"/>
                  </a:srgbClr>
                </a:solidFill>
              </a:rPr>
              <a:t> </a:t>
            </a:r>
            <a:r>
              <a:rPr lang="en-US" altLang="zh-CN" sz="1200">
                <a:solidFill>
                  <a:srgbClr val="FFFFFF">
                    <a:lumMod val="50000"/>
                  </a:srgbClr>
                </a:solidFill>
              </a:rPr>
              <a:t>-</a:t>
            </a:r>
            <a:endParaRPr lang="zh-CN" altLang="en-US" sz="1200" dirty="0">
              <a:solidFill>
                <a:srgbClr val="FFFFFF">
                  <a:lumMod val="5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标题和内容">
    <p:spTree>
      <p:nvGrpSpPr>
        <p:cNvPr id="1" name=""/>
        <p:cNvGrpSpPr/>
        <p:nvPr/>
      </p:nvGrpSpPr>
      <p:grpSpPr>
        <a:xfrm>
          <a:off x="0" y="0"/>
          <a:ext cx="0" cy="0"/>
          <a:chOff x="0" y="0"/>
          <a:chExt cx="0" cy="0"/>
        </a:xfrm>
      </p:grpSpPr>
      <p:sp>
        <p:nvSpPr>
          <p:cNvPr id="13" name="标题 1"/>
          <p:cNvSpPr>
            <a:spLocks noGrp="1"/>
          </p:cNvSpPr>
          <p:nvPr>
            <p:ph type="title"/>
          </p:nvPr>
        </p:nvSpPr>
        <p:spPr>
          <a:xfrm>
            <a:off x="623392" y="469656"/>
            <a:ext cx="9435008" cy="432048"/>
          </a:xfrm>
          <a:prstGeom prst="rect">
            <a:avLst/>
          </a:prstGeom>
        </p:spPr>
        <p:txBody>
          <a:bodyPr>
            <a:noAutofit/>
          </a:bodyPr>
          <a:lstStyle>
            <a:lvl1pPr algn="l">
              <a:defRPr sz="3200" b="1">
                <a:solidFill>
                  <a:schemeClr val="tx1">
                    <a:lumMod val="75000"/>
                    <a:lumOff val="25000"/>
                  </a:schemeClr>
                </a:solidFill>
                <a:latin typeface="微软雅黑" pitchFamily="34" charset="-122"/>
                <a:ea typeface="微软雅黑" pitchFamily="34" charset="-122"/>
              </a:defRPr>
            </a:lvl1pPr>
          </a:lstStyle>
          <a:p>
            <a:r>
              <a:rPr lang="zh-CN" altLang="en-US" dirty="0"/>
              <a:t>单击此处编辑母版标题样式</a:t>
            </a:r>
          </a:p>
        </p:txBody>
      </p:sp>
      <p:sp>
        <p:nvSpPr>
          <p:cNvPr id="6" name="灯片编号占位符 2"/>
          <p:cNvSpPr>
            <a:spLocks noGrp="1"/>
          </p:cNvSpPr>
          <p:nvPr>
            <p:ph type="sldNum" sz="quarter" idx="10"/>
          </p:nvPr>
        </p:nvSpPr>
        <p:spPr>
          <a:xfrm>
            <a:off x="10572750" y="6424614"/>
            <a:ext cx="1571625" cy="365125"/>
          </a:xfrm>
          <a:prstGeom prst="rect">
            <a:avLst/>
          </a:prstGeom>
        </p:spPr>
        <p:txBody>
          <a:bodyPr vert="horz" wrap="square" lIns="91440" tIns="45720" rIns="91440" bIns="45720" numCol="1" anchor="t" anchorCtr="0" compatLnSpc="1"/>
          <a:lstStyle>
            <a:lvl1pPr algn="r" eaLnBrk="1" hangingPunct="1">
              <a:defRPr sz="1600">
                <a:solidFill>
                  <a:schemeClr val="tx1">
                    <a:lumMod val="65000"/>
                    <a:lumOff val="35000"/>
                  </a:schemeClr>
                </a:solidFill>
                <a:latin typeface="微软雅黑" pitchFamily="34" charset="-122"/>
                <a:ea typeface="微软雅黑" pitchFamily="34" charset="-122"/>
              </a:defRPr>
            </a:lvl1pPr>
          </a:lstStyle>
          <a:p>
            <a:pPr>
              <a:defRPr/>
            </a:pPr>
            <a:fld id="{13DB7209-03AA-41D3-9BCC-C66A95CAB286}" type="slidenum">
              <a:rPr lang="zh-CN" altLang="en-US" smtClean="0"/>
              <a:t>‹#›</a:t>
            </a:fld>
            <a:endParaRPr lang="zh-CN" altLang="en-US"/>
          </a:p>
        </p:txBody>
      </p:sp>
      <p:sp>
        <p:nvSpPr>
          <p:cNvPr id="7" name="内容占位符 2"/>
          <p:cNvSpPr>
            <a:spLocks noGrp="1"/>
          </p:cNvSpPr>
          <p:nvPr>
            <p:ph idx="1"/>
          </p:nvPr>
        </p:nvSpPr>
        <p:spPr>
          <a:xfrm>
            <a:off x="334435" y="1426618"/>
            <a:ext cx="11523133" cy="4830492"/>
          </a:xfrm>
          <a:prstGeom prst="rect">
            <a:avLst/>
          </a:prstGeom>
        </p:spPr>
        <p:txBody>
          <a:bodyPr/>
          <a:lstStyle>
            <a:lvl1pPr marL="351155" indent="-351155">
              <a:lnSpc>
                <a:spcPct val="120000"/>
              </a:lnSpc>
              <a:spcBef>
                <a:spcPts val="600"/>
              </a:spcBef>
              <a:buClr>
                <a:srgbClr val="FF6600"/>
              </a:buClr>
              <a:buFont typeface="Wingdings" panose="05000000000000000000" pitchFamily="2" charset="2"/>
              <a:buChar char="n"/>
              <a:defRPr sz="1800" b="1">
                <a:solidFill>
                  <a:schemeClr val="tx1">
                    <a:lumMod val="75000"/>
                    <a:lumOff val="25000"/>
                  </a:schemeClr>
                </a:solidFill>
              </a:defRPr>
            </a:lvl1pPr>
            <a:lvl2pPr marL="719455" indent="-368300">
              <a:lnSpc>
                <a:spcPct val="120000"/>
              </a:lnSpc>
              <a:spcBef>
                <a:spcPts val="600"/>
              </a:spcBef>
              <a:buClrTx/>
              <a:buFont typeface="Wingdings" panose="05000000000000000000" pitchFamily="2" charset="2"/>
              <a:buChar char="l"/>
              <a:defRPr sz="1600" b="1">
                <a:solidFill>
                  <a:schemeClr val="tx1">
                    <a:lumMod val="75000"/>
                    <a:lumOff val="25000"/>
                  </a:schemeClr>
                </a:solidFill>
              </a:defRPr>
            </a:lvl2pPr>
            <a:lvl3pPr marL="1070610" indent="-351155">
              <a:lnSpc>
                <a:spcPct val="120000"/>
              </a:lnSpc>
              <a:spcBef>
                <a:spcPts val="600"/>
              </a:spcBef>
              <a:buFont typeface="Wingdings" panose="05000000000000000000" pitchFamily="2" charset="2"/>
              <a:buChar char="ü"/>
              <a:defRPr sz="1400">
                <a:solidFill>
                  <a:schemeClr val="tx1">
                    <a:lumMod val="75000"/>
                    <a:lumOff val="25000"/>
                  </a:schemeClr>
                </a:solidFill>
              </a:defRPr>
            </a:lvl3pPr>
            <a:lvl4pPr marL="1348105" indent="-273050">
              <a:lnSpc>
                <a:spcPct val="120000"/>
              </a:lnSpc>
              <a:spcBef>
                <a:spcPts val="600"/>
              </a:spcBef>
              <a:buFont typeface="微软雅黑" pitchFamily="34" charset="-122"/>
              <a:buChar char="-"/>
              <a:defRPr sz="1100"/>
            </a:lvl4pPr>
            <a:lvl5pPr>
              <a:spcBef>
                <a:spcPts val="1600"/>
              </a:spcBef>
              <a:defRPr/>
            </a:lvl5pPr>
          </a:lstStyle>
          <a:p>
            <a:pPr lvl="0"/>
            <a:r>
              <a:rPr lang="zh-CN" altLang="en-US" dirty="0"/>
              <a:t>单击此处编辑母版文本样式</a:t>
            </a:r>
          </a:p>
          <a:p>
            <a:pPr lvl="1"/>
            <a:r>
              <a:rPr lang="zh-CN" altLang="en-US" dirty="0"/>
              <a:t>第二级</a:t>
            </a:r>
          </a:p>
          <a:p>
            <a:pPr lvl="2"/>
            <a:r>
              <a:rPr lang="zh-CN" altLang="en-US" dirty="0"/>
              <a:t>第三级</a:t>
            </a:r>
            <a:endParaRPr lang="en-US" altLang="zh-CN" dirty="0"/>
          </a:p>
          <a:p>
            <a:pPr lvl="3"/>
            <a:r>
              <a:rPr lang="zh-CN" altLang="en-US" sz="1200" dirty="0"/>
              <a:t>第四级</a:t>
            </a:r>
            <a:endParaRPr lang="en-US" altLang="zh-C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两栏内容">
    <p:spTree>
      <p:nvGrpSpPr>
        <p:cNvPr id="1" name=""/>
        <p:cNvGrpSpPr/>
        <p:nvPr/>
      </p:nvGrpSpPr>
      <p:grpSpPr>
        <a:xfrm>
          <a:off x="0" y="0"/>
          <a:ext cx="0" cy="0"/>
          <a:chOff x="0" y="0"/>
          <a:chExt cx="0" cy="0"/>
        </a:xfrm>
      </p:grpSpPr>
      <p:sp>
        <p:nvSpPr>
          <p:cNvPr id="8" name="标题 1"/>
          <p:cNvSpPr>
            <a:spLocks noGrp="1"/>
          </p:cNvSpPr>
          <p:nvPr>
            <p:ph type="title"/>
          </p:nvPr>
        </p:nvSpPr>
        <p:spPr>
          <a:xfrm>
            <a:off x="335359" y="276837"/>
            <a:ext cx="10314711" cy="503464"/>
          </a:xfrm>
          <a:prstGeom prst="rect">
            <a:avLst/>
          </a:prstGeom>
        </p:spPr>
        <p:txBody>
          <a:bodyPr>
            <a:noAutofit/>
          </a:bodyPr>
          <a:lstStyle>
            <a:lvl1pPr algn="l" defTabSz="1217930" rtl="0" eaLnBrk="1" latinLnBrk="0" hangingPunct="1">
              <a:spcBef>
                <a:spcPct val="0"/>
              </a:spcBef>
              <a:buNone/>
              <a:defRPr lang="zh-CN" altLang="en-US" sz="2400" b="1" kern="1200" dirty="0">
                <a:solidFill>
                  <a:srgbClr val="C00000"/>
                </a:solidFill>
                <a:latin typeface="微软雅黑" pitchFamily="34" charset="-122"/>
                <a:ea typeface="微软雅黑" pitchFamily="34" charset="-122"/>
                <a:cs typeface="+mj-cs"/>
              </a:defRPr>
            </a:lvl1pPr>
          </a:lstStyle>
          <a:p>
            <a:r>
              <a:rPr lang="zh-CN" altLang="en-US" dirty="0"/>
              <a:t>单击此处编辑母版标题样式</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itchFamily="34" charset="-122"/>
                <a:ea typeface="微软雅黑" pitchFamily="34" charset="-122"/>
              </a:defRPr>
            </a:lvl1pPr>
          </a:lstStyle>
          <a:p>
            <a:endParaRPr kumimoji="1"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itchFamily="34" charset="-122"/>
                <a:ea typeface="微软雅黑" pitchFamily="34" charset="-122"/>
              </a:defRPr>
            </a:lvl1pPr>
          </a:lstStyle>
          <a:p>
            <a:endParaRPr kumimoji="1" lang="zh-CN" altLang="en-US"/>
          </a:p>
        </p:txBody>
      </p:sp>
      <p:sp>
        <p:nvSpPr>
          <p:cNvPr id="6" name="幻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itchFamily="34" charset="-122"/>
                <a:ea typeface="微软雅黑" pitchFamily="34" charset="-122"/>
              </a:defRPr>
            </a:lvl1pPr>
          </a:lstStyle>
          <a:p>
            <a:fld id="{96A66F8F-EE58-2048-9F3A-55182B83D0DC}"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l" defTabSz="913765" rtl="0" eaLnBrk="1" latinLnBrk="0" hangingPunct="1">
        <a:lnSpc>
          <a:spcPct val="90000"/>
        </a:lnSpc>
        <a:spcBef>
          <a:spcPct val="0"/>
        </a:spcBef>
        <a:buNone/>
        <a:defRPr sz="4400" kern="1200">
          <a:solidFill>
            <a:schemeClr val="tx1"/>
          </a:solidFill>
          <a:latin typeface="微软雅黑" pitchFamily="34" charset="-122"/>
          <a:ea typeface="微软雅黑" pitchFamily="34" charset="-122"/>
          <a:cs typeface="+mj-cs"/>
        </a:defRPr>
      </a:lvl1pPr>
    </p:titleStyle>
    <p:bodyStyle>
      <a:lvl1pPr marL="228600" indent="-228600" algn="l" defTabSz="913765" rtl="0" eaLnBrk="1" latinLnBrk="0" hangingPunct="1">
        <a:lnSpc>
          <a:spcPct val="90000"/>
        </a:lnSpc>
        <a:spcBef>
          <a:spcPts val="1000"/>
        </a:spcBef>
        <a:buFont typeface="Arial" panose="020B0604020202090204"/>
        <a:buChar char="•"/>
        <a:defRPr sz="2800" kern="1200">
          <a:solidFill>
            <a:schemeClr val="tx1"/>
          </a:solidFill>
          <a:latin typeface="微软雅黑" pitchFamily="34" charset="-122"/>
          <a:ea typeface="微软雅黑" pitchFamily="34" charset="-122"/>
          <a:cs typeface="+mn-cs"/>
        </a:defRPr>
      </a:lvl1pPr>
      <a:lvl2pPr marL="685800" indent="-228600" algn="l" defTabSz="913765" rtl="0" eaLnBrk="1" latinLnBrk="0" hangingPunct="1">
        <a:lnSpc>
          <a:spcPct val="90000"/>
        </a:lnSpc>
        <a:spcBef>
          <a:spcPts val="500"/>
        </a:spcBef>
        <a:buFont typeface="Arial" panose="020B0604020202090204"/>
        <a:buChar char="•"/>
        <a:defRPr sz="2400" kern="1200">
          <a:solidFill>
            <a:schemeClr val="tx1"/>
          </a:solidFill>
          <a:latin typeface="微软雅黑" pitchFamily="34" charset="-122"/>
          <a:ea typeface="微软雅黑" pitchFamily="34" charset="-122"/>
          <a:cs typeface="+mn-cs"/>
        </a:defRPr>
      </a:lvl2pPr>
      <a:lvl3pPr marL="1143000" indent="-228600" algn="l" defTabSz="913765" rtl="0" eaLnBrk="1" latinLnBrk="0" hangingPunct="1">
        <a:lnSpc>
          <a:spcPct val="90000"/>
        </a:lnSpc>
        <a:spcBef>
          <a:spcPts val="500"/>
        </a:spcBef>
        <a:buFont typeface="Arial" panose="020B0604020202090204"/>
        <a:buChar char="•"/>
        <a:defRPr sz="2000" kern="1200">
          <a:solidFill>
            <a:schemeClr val="tx1"/>
          </a:solidFill>
          <a:latin typeface="微软雅黑" pitchFamily="34" charset="-122"/>
          <a:ea typeface="微软雅黑" pitchFamily="34" charset="-122"/>
          <a:cs typeface="+mn-cs"/>
        </a:defRPr>
      </a:lvl3pPr>
      <a:lvl4pPr marL="1600200" indent="-228600" algn="l" defTabSz="913765" rtl="0" eaLnBrk="1" latinLnBrk="0" hangingPunct="1">
        <a:lnSpc>
          <a:spcPct val="90000"/>
        </a:lnSpc>
        <a:spcBef>
          <a:spcPts val="500"/>
        </a:spcBef>
        <a:buFont typeface="Arial" panose="020B0604020202090204"/>
        <a:buChar char="•"/>
        <a:defRPr sz="1800" kern="1200">
          <a:solidFill>
            <a:schemeClr val="tx1"/>
          </a:solidFill>
          <a:latin typeface="微软雅黑" pitchFamily="34" charset="-122"/>
          <a:ea typeface="微软雅黑" pitchFamily="34" charset="-122"/>
          <a:cs typeface="+mn-cs"/>
        </a:defRPr>
      </a:lvl4pPr>
      <a:lvl5pPr marL="2057400" indent="-228600" algn="l" defTabSz="913765" rtl="0" eaLnBrk="1" latinLnBrk="0" hangingPunct="1">
        <a:lnSpc>
          <a:spcPct val="90000"/>
        </a:lnSpc>
        <a:spcBef>
          <a:spcPts val="500"/>
        </a:spcBef>
        <a:buFont typeface="Arial" panose="020B0604020202090204"/>
        <a:buChar char="•"/>
        <a:defRPr sz="1800" kern="1200">
          <a:solidFill>
            <a:schemeClr val="tx1"/>
          </a:solidFill>
          <a:latin typeface="微软雅黑" pitchFamily="34" charset="-122"/>
          <a:ea typeface="微软雅黑" pitchFamily="34" charset="-122"/>
          <a:cs typeface="+mn-cs"/>
        </a:defRPr>
      </a:lvl5pPr>
      <a:lvl6pPr marL="2514600" indent="-228600" algn="l" defTabSz="913765"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link.zhihu.com/?target=http%3A//fd.i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ilename"/>
          <p:cNvSpPr>
            <a:spLocks noChangeArrowheads="1"/>
          </p:cNvSpPr>
          <p:nvPr/>
        </p:nvSpPr>
        <p:spPr bwMode="auto">
          <a:xfrm>
            <a:off x="1199456" y="1420312"/>
            <a:ext cx="9958128" cy="2676626"/>
          </a:xfrm>
          <a:prstGeom prst="rect">
            <a:avLst/>
          </a:prstGeom>
          <a:noFill/>
          <a:ln w="9525">
            <a:noFill/>
            <a:prstDash val="dash"/>
            <a:miter lim="800000"/>
          </a:ln>
        </p:spPr>
        <p:txBody>
          <a:bodyPr lIns="81935" tIns="40967" rIns="81935" bIns="40967" anchor="ctr" anchorCtr="0"/>
          <a:lstStyle/>
          <a:p>
            <a:pPr algn="ctr">
              <a:lnSpc>
                <a:spcPct val="150000"/>
              </a:lnSpc>
            </a:pPr>
            <a:r>
              <a:rPr lang="en-US" altLang="zh-CN" sz="4800" b="1" dirty="0">
                <a:solidFill>
                  <a:srgbClr val="C00000"/>
                </a:solidFill>
                <a:latin typeface="微软雅黑" pitchFamily="34" charset="-122"/>
                <a:ea typeface="微软雅黑" pitchFamily="34" charset="-122"/>
              </a:rPr>
              <a:t>SDN</a:t>
            </a:r>
            <a:r>
              <a:rPr lang="zh-CN" altLang="en-US" sz="4800" b="1" dirty="0">
                <a:solidFill>
                  <a:srgbClr val="C00000"/>
                </a:solidFill>
                <a:latin typeface="微软雅黑" pitchFamily="34" charset="-122"/>
                <a:ea typeface="微软雅黑" pitchFamily="34" charset="-122"/>
              </a:rPr>
              <a:t>技术漫谈</a:t>
            </a:r>
            <a:endParaRPr lang="en-US" altLang="zh-CN" sz="4800" b="1" dirty="0">
              <a:solidFill>
                <a:srgbClr val="C00000"/>
              </a:solidFill>
              <a:latin typeface="微软雅黑" pitchFamily="34" charset="-122"/>
              <a:ea typeface="微软雅黑" pitchFamily="34" charset="-122"/>
            </a:endParaRPr>
          </a:p>
        </p:txBody>
      </p:sp>
      <p:sp>
        <p:nvSpPr>
          <p:cNvPr id="7" name="文本框 4"/>
          <p:cNvSpPr txBox="1">
            <a:spLocks noChangeArrowheads="1"/>
          </p:cNvSpPr>
          <p:nvPr/>
        </p:nvSpPr>
        <p:spPr bwMode="auto">
          <a:xfrm>
            <a:off x="2714287" y="4327398"/>
            <a:ext cx="6782501" cy="581057"/>
          </a:xfrm>
          <a:prstGeom prst="rect">
            <a:avLst/>
          </a:prstGeom>
          <a:noFill/>
          <a:ln>
            <a:noFill/>
          </a:ln>
        </p:spPr>
        <p:txBody>
          <a:bodyPr wrap="square">
            <a:spAutoFit/>
          </a:bodyPr>
          <a:lstStyle>
            <a:lvl1pPr>
              <a:defRPr sz="2000" b="1">
                <a:solidFill>
                  <a:schemeClr val="tx1"/>
                </a:solidFill>
                <a:latin typeface="楷体_GB2312" pitchFamily="49" charset="-122"/>
                <a:ea typeface="宋体" panose="02010600030101010101" pitchFamily="2" charset="-122"/>
              </a:defRPr>
            </a:lvl1pPr>
            <a:lvl2pPr marL="742950" indent="-285750">
              <a:defRPr sz="2000" b="1">
                <a:solidFill>
                  <a:schemeClr val="tx1"/>
                </a:solidFill>
                <a:latin typeface="楷体_GB2312" pitchFamily="49" charset="-122"/>
                <a:ea typeface="宋体" panose="02010600030101010101" pitchFamily="2" charset="-122"/>
              </a:defRPr>
            </a:lvl2pPr>
            <a:lvl3pPr marL="1143000" indent="-228600">
              <a:defRPr sz="2000" b="1">
                <a:solidFill>
                  <a:schemeClr val="tx1"/>
                </a:solidFill>
                <a:latin typeface="楷体_GB2312" pitchFamily="49" charset="-122"/>
                <a:ea typeface="宋体" panose="02010600030101010101" pitchFamily="2" charset="-122"/>
              </a:defRPr>
            </a:lvl3pPr>
            <a:lvl4pPr marL="1600200" indent="-228600">
              <a:defRPr sz="2000" b="1">
                <a:solidFill>
                  <a:schemeClr val="tx1"/>
                </a:solidFill>
                <a:latin typeface="楷体_GB2312" pitchFamily="49" charset="-122"/>
                <a:ea typeface="宋体" panose="02010600030101010101" pitchFamily="2" charset="-122"/>
              </a:defRPr>
            </a:lvl4pPr>
            <a:lvl5pPr marL="2057400" indent="-228600">
              <a:defRPr sz="2000" b="1">
                <a:solidFill>
                  <a:schemeClr val="tx1"/>
                </a:solidFill>
                <a:latin typeface="楷体_GB2312" pitchFamily="49" charset="-122"/>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9pPr>
          </a:lstStyle>
          <a:p>
            <a:pPr algn="ctr" fontAlgn="auto">
              <a:lnSpc>
                <a:spcPct val="150000"/>
              </a:lnSpc>
              <a:spcBef>
                <a:spcPts val="0"/>
              </a:spcBef>
              <a:spcAft>
                <a:spcPts val="0"/>
              </a:spcAft>
              <a:defRPr/>
            </a:pPr>
            <a:r>
              <a:rPr lang="zh-CN" altLang="en-US" sz="2400" kern="0" dirty="0">
                <a:solidFill>
                  <a:prstClr val="black"/>
                </a:solidFill>
                <a:latin typeface="微软雅黑" pitchFamily="34" charset="-122"/>
                <a:ea typeface="微软雅黑" pitchFamily="34" charset="-122"/>
              </a:rPr>
              <a:t>陈赣</a:t>
            </a:r>
          </a:p>
        </p:txBody>
      </p:sp>
      <p:sp>
        <p:nvSpPr>
          <p:cNvPr id="9" name="文本框 4"/>
          <p:cNvSpPr txBox="1">
            <a:spLocks noChangeArrowheads="1"/>
          </p:cNvSpPr>
          <p:nvPr/>
        </p:nvSpPr>
        <p:spPr bwMode="auto">
          <a:xfrm>
            <a:off x="3586282" y="4873208"/>
            <a:ext cx="5013325" cy="581057"/>
          </a:xfrm>
          <a:prstGeom prst="rect">
            <a:avLst/>
          </a:prstGeom>
          <a:noFill/>
          <a:ln>
            <a:noFill/>
          </a:ln>
        </p:spPr>
        <p:txBody>
          <a:bodyPr>
            <a:spAutoFit/>
          </a:bodyPr>
          <a:lstStyle>
            <a:lvl1pPr>
              <a:defRPr sz="2000" b="1">
                <a:solidFill>
                  <a:schemeClr val="tx1"/>
                </a:solidFill>
                <a:latin typeface="楷体_GB2312" pitchFamily="49" charset="-122"/>
                <a:ea typeface="宋体" panose="02010600030101010101" pitchFamily="2" charset="-122"/>
              </a:defRPr>
            </a:lvl1pPr>
            <a:lvl2pPr marL="742950" indent="-285750">
              <a:defRPr sz="2000" b="1">
                <a:solidFill>
                  <a:schemeClr val="tx1"/>
                </a:solidFill>
                <a:latin typeface="楷体_GB2312" pitchFamily="49" charset="-122"/>
                <a:ea typeface="宋体" panose="02010600030101010101" pitchFamily="2" charset="-122"/>
              </a:defRPr>
            </a:lvl2pPr>
            <a:lvl3pPr marL="1143000" indent="-228600">
              <a:defRPr sz="2000" b="1">
                <a:solidFill>
                  <a:schemeClr val="tx1"/>
                </a:solidFill>
                <a:latin typeface="楷体_GB2312" pitchFamily="49" charset="-122"/>
                <a:ea typeface="宋体" panose="02010600030101010101" pitchFamily="2" charset="-122"/>
              </a:defRPr>
            </a:lvl3pPr>
            <a:lvl4pPr marL="1600200" indent="-228600">
              <a:defRPr sz="2000" b="1">
                <a:solidFill>
                  <a:schemeClr val="tx1"/>
                </a:solidFill>
                <a:latin typeface="楷体_GB2312" pitchFamily="49" charset="-122"/>
                <a:ea typeface="宋体" panose="02010600030101010101" pitchFamily="2" charset="-122"/>
              </a:defRPr>
            </a:lvl4pPr>
            <a:lvl5pPr marL="2057400" indent="-228600">
              <a:defRPr sz="2000" b="1">
                <a:solidFill>
                  <a:schemeClr val="tx1"/>
                </a:solidFill>
                <a:latin typeface="楷体_GB2312" pitchFamily="49" charset="-122"/>
                <a:ea typeface="宋体" panose="02010600030101010101" pitchFamily="2" charset="-122"/>
              </a:defRPr>
            </a:lvl5pPr>
            <a:lvl6pPr marL="25146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6pPr>
            <a:lvl7pPr marL="29718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7pPr>
            <a:lvl8pPr marL="34290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8pPr>
            <a:lvl9pPr marL="3886200" indent="-228600" eaLnBrk="0" fontAlgn="base" hangingPunct="0">
              <a:spcBef>
                <a:spcPct val="0"/>
              </a:spcBef>
              <a:spcAft>
                <a:spcPct val="0"/>
              </a:spcAft>
              <a:defRPr sz="2000" b="1">
                <a:solidFill>
                  <a:schemeClr val="tx1"/>
                </a:solidFill>
                <a:latin typeface="楷体_GB2312" pitchFamily="49" charset="-122"/>
                <a:ea typeface="宋体" panose="02010600030101010101" pitchFamily="2" charset="-122"/>
              </a:defRPr>
            </a:lvl9pPr>
          </a:lstStyle>
          <a:p>
            <a:pPr algn="ctr" fontAlgn="auto">
              <a:lnSpc>
                <a:spcPct val="150000"/>
              </a:lnSpc>
              <a:spcBef>
                <a:spcPts val="0"/>
              </a:spcBef>
              <a:spcAft>
                <a:spcPts val="0"/>
              </a:spcAft>
              <a:defRPr/>
            </a:pPr>
            <a:r>
              <a:rPr lang="en-US" altLang="zh-CN" sz="2400" kern="0" dirty="0">
                <a:solidFill>
                  <a:prstClr val="black"/>
                </a:solidFill>
                <a:latin typeface="微软雅黑" pitchFamily="34" charset="-122"/>
                <a:ea typeface="微软雅黑" pitchFamily="34" charset="-122"/>
              </a:rPr>
              <a:t>2021</a:t>
            </a:r>
            <a:r>
              <a:rPr lang="zh-CN" altLang="en-US" sz="2400" kern="0" dirty="0">
                <a:solidFill>
                  <a:prstClr val="black"/>
                </a:solidFill>
                <a:latin typeface="微软雅黑" pitchFamily="34" charset="-122"/>
                <a:ea typeface="微软雅黑" pitchFamily="34" charset="-122"/>
              </a:rPr>
              <a:t>年</a:t>
            </a:r>
            <a:r>
              <a:rPr lang="en-US" altLang="zh-CN" sz="2400" kern="0" dirty="0">
                <a:solidFill>
                  <a:prstClr val="black"/>
                </a:solidFill>
                <a:latin typeface="微软雅黑" pitchFamily="34" charset="-122"/>
                <a:ea typeface="微软雅黑" pitchFamily="34" charset="-122"/>
              </a:rPr>
              <a:t>11</a:t>
            </a:r>
            <a:r>
              <a:rPr lang="zh-CN" altLang="en-US" sz="2400" kern="0" dirty="0">
                <a:solidFill>
                  <a:prstClr val="black"/>
                </a:solidFill>
                <a:latin typeface="微软雅黑" pitchFamily="34" charset="-122"/>
                <a:ea typeface="微软雅黑" pitchFamily="34" charset="-122"/>
              </a:rPr>
              <a:t>月</a:t>
            </a:r>
          </a:p>
        </p:txBody>
      </p:sp>
      <p:sp>
        <p:nvSpPr>
          <p:cNvPr id="8" name="Line 4"/>
          <p:cNvSpPr>
            <a:spLocks noChangeShapeType="1"/>
          </p:cNvSpPr>
          <p:nvPr/>
        </p:nvSpPr>
        <p:spPr bwMode="auto">
          <a:xfrm>
            <a:off x="2438400" y="3817523"/>
            <a:ext cx="7315200" cy="0"/>
          </a:xfrm>
          <a:prstGeom prst="line">
            <a:avLst/>
          </a:prstGeom>
          <a:noFill/>
          <a:ln w="19050">
            <a:solidFill>
              <a:schemeClr val="bg1">
                <a:lumMod val="65000"/>
              </a:schemeClr>
            </a:solidFill>
            <a:round/>
          </a:ln>
        </p:spPr>
        <p:txBody>
          <a:bodyPr wrap="none" lIns="109347" tIns="54673" rIns="109347" bIns="54673" anchor="ctr"/>
          <a:lstStyle/>
          <a:p>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001A51-8BB1-4EFF-818E-E26482BA4C9F}"/>
              </a:ext>
            </a:extLst>
          </p:cNvPr>
          <p:cNvSpPr>
            <a:spLocks noGrp="1"/>
          </p:cNvSpPr>
          <p:nvPr>
            <p:ph type="title"/>
          </p:nvPr>
        </p:nvSpPr>
        <p:spPr/>
        <p:txBody>
          <a:bodyPr/>
          <a:lstStyle/>
          <a:p>
            <a:r>
              <a:rPr lang="en-US" altLang="zh-CN" dirty="0"/>
              <a:t>FD.IO / VPP</a:t>
            </a:r>
            <a:endParaRPr lang="zh-CN" altLang="en-US" dirty="0"/>
          </a:p>
        </p:txBody>
      </p:sp>
      <p:sp>
        <p:nvSpPr>
          <p:cNvPr id="5" name="文本框 4">
            <a:extLst>
              <a:ext uri="{FF2B5EF4-FFF2-40B4-BE49-F238E27FC236}">
                <a16:creationId xmlns:a16="http://schemas.microsoft.com/office/drawing/2014/main" id="{CB10C713-6838-45E5-B2EA-BE75EF1CA17F}"/>
              </a:ext>
            </a:extLst>
          </p:cNvPr>
          <p:cNvSpPr txBox="1"/>
          <p:nvPr/>
        </p:nvSpPr>
        <p:spPr>
          <a:xfrm>
            <a:off x="523875" y="1200149"/>
            <a:ext cx="6096000" cy="1200329"/>
          </a:xfrm>
          <a:prstGeom prst="rect">
            <a:avLst/>
          </a:prstGeom>
          <a:noFill/>
        </p:spPr>
        <p:txBody>
          <a:bodyPr wrap="square">
            <a:spAutoFit/>
          </a:bodyPr>
          <a:lstStyle/>
          <a:p>
            <a:r>
              <a:rPr lang="en-US" altLang="zh-CN" b="1" i="0" u="none" strike="noStrike" dirty="0">
                <a:solidFill>
                  <a:srgbClr val="121212"/>
                </a:solidFill>
                <a:effectLst/>
                <a:latin typeface="-apple-system"/>
                <a:hlinkClick r:id="rId3"/>
              </a:rPr>
              <a:t>FD.io</a:t>
            </a:r>
            <a:r>
              <a:rPr lang="en-US" altLang="zh-CN" b="1" i="0" dirty="0">
                <a:solidFill>
                  <a:srgbClr val="121212"/>
                </a:solidFill>
                <a:effectLst/>
                <a:latin typeface="-apple-system"/>
              </a:rPr>
              <a:t> (Fast data – Input/Output)</a:t>
            </a:r>
            <a:endParaRPr lang="en-US" altLang="zh-CN" b="0" i="0" dirty="0">
              <a:solidFill>
                <a:srgbClr val="000000"/>
              </a:solidFill>
              <a:effectLst/>
              <a:latin typeface="PingFang SC"/>
            </a:endParaRPr>
          </a:p>
          <a:p>
            <a:r>
              <a:rPr lang="en-US" altLang="zh-CN" b="0" i="0" dirty="0">
                <a:solidFill>
                  <a:srgbClr val="000000"/>
                </a:solidFill>
                <a:effectLst/>
                <a:latin typeface="PingFang SC"/>
              </a:rPr>
              <a:t>VPP</a:t>
            </a:r>
            <a:r>
              <a:rPr lang="zh-CN" altLang="en-US" b="0" i="0" dirty="0">
                <a:solidFill>
                  <a:srgbClr val="000000"/>
                </a:solidFill>
                <a:effectLst/>
                <a:latin typeface="PingFang SC"/>
              </a:rPr>
              <a:t>全称</a:t>
            </a:r>
            <a:r>
              <a:rPr lang="en-US" altLang="zh-CN" dirty="0"/>
              <a:t>Vector Packet Processing</a:t>
            </a:r>
            <a:r>
              <a:rPr lang="zh-CN" altLang="en-US" dirty="0"/>
              <a:t>。</a:t>
            </a:r>
            <a:r>
              <a:rPr lang="en-US" altLang="zh-CN" b="0" i="0" dirty="0">
                <a:solidFill>
                  <a:srgbClr val="000000"/>
                </a:solidFill>
                <a:effectLst/>
                <a:latin typeface="PingFang SC"/>
              </a:rPr>
              <a:t>VPP</a:t>
            </a:r>
            <a:r>
              <a:rPr lang="zh-CN" altLang="en-US" b="0" i="0" dirty="0">
                <a:solidFill>
                  <a:srgbClr val="000000"/>
                </a:solidFill>
                <a:effectLst/>
                <a:latin typeface="PingFang SC"/>
              </a:rPr>
              <a:t>有两个关键特性：</a:t>
            </a:r>
          </a:p>
          <a:p>
            <a:pPr lvl="1" latinLnBrk="1">
              <a:buFont typeface="Arial" panose="020B0604020202020204" pitchFamily="34" charset="0"/>
              <a:buChar char="•"/>
            </a:pPr>
            <a:r>
              <a:rPr lang="zh-CN" altLang="en-US" b="0" i="0" dirty="0">
                <a:solidFill>
                  <a:srgbClr val="000000"/>
                </a:solidFill>
                <a:effectLst/>
                <a:latin typeface="PingFang SC"/>
              </a:rPr>
              <a:t>框架可扩展。</a:t>
            </a:r>
            <a:r>
              <a:rPr lang="en-US" altLang="zh-CN" b="0" i="0" dirty="0">
                <a:solidFill>
                  <a:srgbClr val="000000"/>
                </a:solidFill>
                <a:effectLst/>
                <a:latin typeface="PingFang SC"/>
              </a:rPr>
              <a:t>(</a:t>
            </a:r>
            <a:r>
              <a:rPr lang="zh-CN" altLang="en-US" b="0" i="0" dirty="0">
                <a:solidFill>
                  <a:srgbClr val="000000"/>
                </a:solidFill>
                <a:effectLst/>
                <a:latin typeface="PingFang SC"/>
              </a:rPr>
              <a:t>确实易扩展</a:t>
            </a:r>
            <a:r>
              <a:rPr lang="en-US" altLang="zh-CN" b="0" i="0" dirty="0">
                <a:solidFill>
                  <a:srgbClr val="000000"/>
                </a:solidFill>
                <a:effectLst/>
                <a:latin typeface="PingFang SC"/>
              </a:rPr>
              <a:t>)</a:t>
            </a:r>
          </a:p>
          <a:p>
            <a:pPr lvl="1" latinLnBrk="1">
              <a:buFont typeface="Arial" panose="020B0604020202020204" pitchFamily="34" charset="0"/>
              <a:buChar char="•"/>
            </a:pPr>
            <a:r>
              <a:rPr lang="zh-CN" altLang="en-US" b="0" i="0" dirty="0">
                <a:solidFill>
                  <a:srgbClr val="000000"/>
                </a:solidFill>
                <a:effectLst/>
                <a:latin typeface="PingFang SC"/>
              </a:rPr>
              <a:t>成熟的交换</a:t>
            </a:r>
            <a:r>
              <a:rPr lang="en-US" altLang="zh-CN" b="0" i="0" dirty="0">
                <a:solidFill>
                  <a:srgbClr val="000000"/>
                </a:solidFill>
                <a:effectLst/>
                <a:latin typeface="PingFang SC"/>
              </a:rPr>
              <a:t>/</a:t>
            </a:r>
            <a:r>
              <a:rPr lang="zh-CN" altLang="en-US" b="0" i="0" dirty="0">
                <a:solidFill>
                  <a:srgbClr val="000000"/>
                </a:solidFill>
                <a:effectLst/>
                <a:latin typeface="PingFang SC"/>
              </a:rPr>
              <a:t>路由功能。</a:t>
            </a:r>
            <a:r>
              <a:rPr lang="en-US" altLang="zh-CN" b="0" i="0" dirty="0">
                <a:solidFill>
                  <a:srgbClr val="000000"/>
                </a:solidFill>
                <a:effectLst/>
                <a:latin typeface="PingFang SC"/>
              </a:rPr>
              <a:t>(</a:t>
            </a:r>
            <a:r>
              <a:rPr lang="zh-CN" altLang="en-US" b="0" i="0" dirty="0">
                <a:solidFill>
                  <a:srgbClr val="000000"/>
                </a:solidFill>
                <a:effectLst/>
                <a:latin typeface="PingFang SC"/>
              </a:rPr>
              <a:t>不是我说的，官方说的</a:t>
            </a:r>
            <a:r>
              <a:rPr lang="en-US" altLang="zh-CN" b="0" i="0" dirty="0">
                <a:solidFill>
                  <a:srgbClr val="000000"/>
                </a:solidFill>
                <a:effectLst/>
                <a:latin typeface="PingFang SC"/>
              </a:rPr>
              <a:t>)</a:t>
            </a:r>
          </a:p>
        </p:txBody>
      </p:sp>
      <p:sp>
        <p:nvSpPr>
          <p:cNvPr id="9" name="文本框 8">
            <a:extLst>
              <a:ext uri="{FF2B5EF4-FFF2-40B4-BE49-F238E27FC236}">
                <a16:creationId xmlns:a16="http://schemas.microsoft.com/office/drawing/2014/main" id="{601DFDE0-64BA-45D2-BC14-BEFBA1B231AB}"/>
              </a:ext>
            </a:extLst>
          </p:cNvPr>
          <p:cNvSpPr txBox="1"/>
          <p:nvPr/>
        </p:nvSpPr>
        <p:spPr>
          <a:xfrm>
            <a:off x="523875" y="2403724"/>
            <a:ext cx="6096000" cy="1754326"/>
          </a:xfrm>
          <a:prstGeom prst="rect">
            <a:avLst/>
          </a:prstGeom>
          <a:noFill/>
        </p:spPr>
        <p:txBody>
          <a:bodyPr wrap="square">
            <a:spAutoFit/>
          </a:bodyPr>
          <a:lstStyle/>
          <a:p>
            <a:pPr algn="l"/>
            <a:r>
              <a:rPr lang="zh-CN" altLang="en-US" b="0" i="0" dirty="0">
                <a:solidFill>
                  <a:srgbClr val="000000"/>
                </a:solidFill>
                <a:effectLst/>
                <a:latin typeface="PingFang SC"/>
              </a:rPr>
              <a:t>传统标量报文处理有如下缺陷：</a:t>
            </a:r>
          </a:p>
          <a:p>
            <a:pPr algn="l"/>
            <a:r>
              <a:rPr lang="en-US" altLang="zh-CN" b="1" i="0" dirty="0">
                <a:solidFill>
                  <a:srgbClr val="000000"/>
                </a:solidFill>
                <a:effectLst/>
                <a:latin typeface="PingFang SC"/>
              </a:rPr>
              <a:t>1</a:t>
            </a:r>
            <a:r>
              <a:rPr lang="zh-CN" altLang="en-US" b="1" i="0" dirty="0">
                <a:solidFill>
                  <a:srgbClr val="000000"/>
                </a:solidFill>
                <a:effectLst/>
                <a:latin typeface="PingFang SC"/>
              </a:rPr>
              <a:t>、</a:t>
            </a:r>
            <a:r>
              <a:rPr lang="en-US" altLang="zh-CN" b="0" i="0" dirty="0">
                <a:solidFill>
                  <a:srgbClr val="000000"/>
                </a:solidFill>
                <a:effectLst/>
                <a:latin typeface="PingFang SC"/>
              </a:rPr>
              <a:t>I-cache </a:t>
            </a:r>
            <a:r>
              <a:rPr lang="zh-CN" altLang="en-US" b="0" i="0" dirty="0">
                <a:solidFill>
                  <a:srgbClr val="000000"/>
                </a:solidFill>
                <a:effectLst/>
                <a:latin typeface="PingFang SC"/>
              </a:rPr>
              <a:t>抖动</a:t>
            </a:r>
            <a:r>
              <a:rPr lang="en-US" altLang="zh-CN" b="0" i="0" dirty="0">
                <a:solidFill>
                  <a:srgbClr val="000000"/>
                </a:solidFill>
                <a:effectLst/>
                <a:latin typeface="PingFang SC"/>
              </a:rPr>
              <a:t>(cache</a:t>
            </a:r>
            <a:r>
              <a:rPr lang="zh-CN" altLang="en-US" b="0" i="0" dirty="0">
                <a:solidFill>
                  <a:srgbClr val="000000"/>
                </a:solidFill>
                <a:effectLst/>
                <a:latin typeface="PingFang SC"/>
              </a:rPr>
              <a:t>时间局限性和空间局限性特点</a:t>
            </a:r>
            <a:r>
              <a:rPr lang="en-US" altLang="zh-CN" b="0" i="0" dirty="0">
                <a:solidFill>
                  <a:srgbClr val="000000"/>
                </a:solidFill>
                <a:effectLst/>
                <a:latin typeface="PingFang SC"/>
              </a:rPr>
              <a:t>)</a:t>
            </a:r>
          </a:p>
          <a:p>
            <a:pPr algn="l"/>
            <a:r>
              <a:rPr lang="en-US" altLang="zh-CN" b="1" i="0" dirty="0">
                <a:solidFill>
                  <a:srgbClr val="000000"/>
                </a:solidFill>
                <a:effectLst/>
                <a:latin typeface="PingFang SC"/>
              </a:rPr>
              <a:t>2</a:t>
            </a:r>
            <a:r>
              <a:rPr lang="zh-CN" altLang="en-US" b="1" i="0" dirty="0">
                <a:solidFill>
                  <a:srgbClr val="000000"/>
                </a:solidFill>
                <a:effectLst/>
                <a:latin typeface="PingFang SC"/>
              </a:rPr>
              <a:t>、</a:t>
            </a:r>
            <a:r>
              <a:rPr lang="en-US" altLang="zh-CN" b="0" i="0" dirty="0">
                <a:solidFill>
                  <a:srgbClr val="000000"/>
                </a:solidFill>
                <a:effectLst/>
                <a:latin typeface="PingFang SC"/>
              </a:rPr>
              <a:t>I-cache misses</a:t>
            </a:r>
          </a:p>
          <a:p>
            <a:pPr algn="l"/>
            <a:r>
              <a:rPr lang="en-US" altLang="zh-CN" b="1" i="0" dirty="0">
                <a:solidFill>
                  <a:srgbClr val="000000"/>
                </a:solidFill>
                <a:effectLst/>
                <a:latin typeface="PingFang SC"/>
              </a:rPr>
              <a:t>3</a:t>
            </a:r>
            <a:r>
              <a:rPr lang="zh-CN" altLang="en-US" b="1" i="0" dirty="0">
                <a:solidFill>
                  <a:srgbClr val="000000"/>
                </a:solidFill>
                <a:effectLst/>
                <a:latin typeface="PingFang SC"/>
              </a:rPr>
              <a:t>、</a:t>
            </a:r>
            <a:r>
              <a:rPr lang="zh-CN" altLang="en-US" b="0" i="0" dirty="0">
                <a:solidFill>
                  <a:srgbClr val="000000"/>
                </a:solidFill>
                <a:effectLst/>
                <a:latin typeface="PingFang SC"/>
              </a:rPr>
              <a:t>除了扩大</a:t>
            </a:r>
            <a:r>
              <a:rPr lang="en-US" altLang="zh-CN" b="0" i="0" dirty="0">
                <a:solidFill>
                  <a:srgbClr val="000000"/>
                </a:solidFill>
                <a:effectLst/>
                <a:latin typeface="PingFang SC"/>
              </a:rPr>
              <a:t>cache</a:t>
            </a:r>
            <a:r>
              <a:rPr lang="zh-CN" altLang="en-US" b="0" i="0" dirty="0">
                <a:solidFill>
                  <a:srgbClr val="000000"/>
                </a:solidFill>
                <a:effectLst/>
                <a:latin typeface="PingFang SC"/>
              </a:rPr>
              <a:t>外，没有变更方案。</a:t>
            </a:r>
          </a:p>
          <a:p>
            <a:pPr algn="l"/>
            <a:r>
              <a:rPr lang="zh-CN" altLang="en-US" b="0" i="0" dirty="0">
                <a:solidFill>
                  <a:srgbClr val="000000"/>
                </a:solidFill>
                <a:effectLst/>
                <a:latin typeface="PingFang SC"/>
              </a:rPr>
              <a:t>相比较而言，向量报文处理则是一次处理多个报文，也相当于一次处理一个报文数组</a:t>
            </a:r>
            <a:r>
              <a:rPr lang="en-US" altLang="zh-CN" b="0" i="0" dirty="0">
                <a:solidFill>
                  <a:srgbClr val="000000"/>
                </a:solidFill>
                <a:effectLst/>
                <a:latin typeface="PingFang SC"/>
              </a:rPr>
              <a:t>packet[n]</a:t>
            </a:r>
            <a:r>
              <a:rPr lang="zh-CN" altLang="en-US" b="0" i="0" dirty="0">
                <a:solidFill>
                  <a:srgbClr val="000000"/>
                </a:solidFill>
                <a:effectLst/>
                <a:latin typeface="PingFang SC"/>
              </a:rPr>
              <a:t>如下图：</a:t>
            </a:r>
          </a:p>
        </p:txBody>
      </p:sp>
      <p:pic>
        <p:nvPicPr>
          <p:cNvPr id="1029" name="Picture 5">
            <a:extLst>
              <a:ext uri="{FF2B5EF4-FFF2-40B4-BE49-F238E27FC236}">
                <a16:creationId xmlns:a16="http://schemas.microsoft.com/office/drawing/2014/main" id="{18BB32FF-635E-4AC9-87C5-9BBE4BB869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9364" y="1056647"/>
            <a:ext cx="5662612" cy="52965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4079CD1-9D98-428A-B7FA-B79795D162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8685" y="4158050"/>
            <a:ext cx="4767943" cy="2559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55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EE8618-345B-48EB-A44D-AE80335EB0AD}"/>
              </a:ext>
            </a:extLst>
          </p:cNvPr>
          <p:cNvSpPr>
            <a:spLocks noGrp="1"/>
          </p:cNvSpPr>
          <p:nvPr>
            <p:ph type="title"/>
          </p:nvPr>
        </p:nvSpPr>
        <p:spPr/>
        <p:txBody>
          <a:bodyPr/>
          <a:lstStyle/>
          <a:p>
            <a:r>
              <a:rPr lang="en-US" altLang="zh-CN" dirty="0"/>
              <a:t>OpenFlow</a:t>
            </a:r>
            <a:endParaRPr lang="zh-CN" altLang="en-US" dirty="0"/>
          </a:p>
        </p:txBody>
      </p:sp>
    </p:spTree>
    <p:extLst>
      <p:ext uri="{BB962C8B-B14F-4D97-AF65-F5344CB8AC3E}">
        <p14:creationId xmlns:p14="http://schemas.microsoft.com/office/powerpoint/2010/main" val="2622228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47EF1FF-5086-4879-92C9-DEC284CB3F98}"/>
              </a:ext>
            </a:extLst>
          </p:cNvPr>
          <p:cNvPicPr>
            <a:picLocks noChangeAspect="1"/>
          </p:cNvPicPr>
          <p:nvPr/>
        </p:nvPicPr>
        <p:blipFill rotWithShape="1">
          <a:blip r:embed="rId3"/>
          <a:srcRect t="3148"/>
          <a:stretch/>
        </p:blipFill>
        <p:spPr>
          <a:xfrm>
            <a:off x="309562" y="885825"/>
            <a:ext cx="11572875" cy="2660536"/>
          </a:xfrm>
          <a:prstGeom prst="rect">
            <a:avLst/>
          </a:prstGeom>
        </p:spPr>
      </p:pic>
      <p:sp>
        <p:nvSpPr>
          <p:cNvPr id="2" name="标题 1">
            <a:extLst>
              <a:ext uri="{FF2B5EF4-FFF2-40B4-BE49-F238E27FC236}">
                <a16:creationId xmlns:a16="http://schemas.microsoft.com/office/drawing/2014/main" id="{374BDBD0-7F2B-42C9-94F7-079449AF6CD0}"/>
              </a:ext>
            </a:extLst>
          </p:cNvPr>
          <p:cNvSpPr>
            <a:spLocks noGrp="1"/>
          </p:cNvSpPr>
          <p:nvPr>
            <p:ph type="title"/>
          </p:nvPr>
        </p:nvSpPr>
        <p:spPr/>
        <p:txBody>
          <a:bodyPr/>
          <a:lstStyle/>
          <a:p>
            <a:r>
              <a:rPr lang="en-US" altLang="zh-CN" dirty="0"/>
              <a:t>Netconf</a:t>
            </a:r>
            <a:r>
              <a:rPr lang="zh-CN" altLang="en-US" dirty="0"/>
              <a:t>协议与</a:t>
            </a:r>
            <a:r>
              <a:rPr lang="en-US" altLang="zh-CN" dirty="0"/>
              <a:t>YANG Model</a:t>
            </a:r>
            <a:endParaRPr lang="zh-CN" altLang="en-US" dirty="0"/>
          </a:p>
        </p:txBody>
      </p:sp>
      <p:sp>
        <p:nvSpPr>
          <p:cNvPr id="4" name="文本框 3">
            <a:extLst>
              <a:ext uri="{FF2B5EF4-FFF2-40B4-BE49-F238E27FC236}">
                <a16:creationId xmlns:a16="http://schemas.microsoft.com/office/drawing/2014/main" id="{D5447A40-639D-461E-928B-D6A407C897A6}"/>
              </a:ext>
            </a:extLst>
          </p:cNvPr>
          <p:cNvSpPr txBox="1"/>
          <p:nvPr/>
        </p:nvSpPr>
        <p:spPr>
          <a:xfrm>
            <a:off x="416718" y="3546361"/>
            <a:ext cx="11358563" cy="3293209"/>
          </a:xfrm>
          <a:prstGeom prst="rect">
            <a:avLst/>
          </a:prstGeom>
          <a:noFill/>
        </p:spPr>
        <p:txBody>
          <a:bodyPr wrap="square">
            <a:spAutoFit/>
          </a:bodyPr>
          <a:lstStyle/>
          <a:p>
            <a:pPr algn="l"/>
            <a:r>
              <a:rPr lang="zh-CN" altLang="en-US" sz="1600" b="0" i="0" dirty="0">
                <a:solidFill>
                  <a:srgbClr val="121212"/>
                </a:solidFill>
                <a:effectLst/>
                <a:latin typeface="-apple-system"/>
              </a:rPr>
              <a:t>传统的网络设备进行可编程操作，一般是基于</a:t>
            </a:r>
            <a:r>
              <a:rPr lang="en-US" altLang="zh-CN" sz="1600" b="0" i="0" dirty="0">
                <a:solidFill>
                  <a:srgbClr val="121212"/>
                </a:solidFill>
                <a:effectLst/>
                <a:latin typeface="-apple-system"/>
              </a:rPr>
              <a:t>CLI</a:t>
            </a:r>
            <a:r>
              <a:rPr lang="zh-CN" altLang="en-US" sz="1600" b="0" i="0" dirty="0">
                <a:solidFill>
                  <a:srgbClr val="121212"/>
                </a:solidFill>
                <a:effectLst/>
                <a:latin typeface="-apple-system"/>
              </a:rPr>
              <a:t>（</a:t>
            </a:r>
            <a:r>
              <a:rPr lang="en-US" altLang="zh-CN" sz="1600" b="0" i="0" dirty="0">
                <a:solidFill>
                  <a:srgbClr val="121212"/>
                </a:solidFill>
                <a:effectLst/>
                <a:latin typeface="-apple-system"/>
              </a:rPr>
              <a:t>SSH</a:t>
            </a:r>
            <a:r>
              <a:rPr lang="zh-CN" altLang="en-US" sz="1600" b="0" i="0" dirty="0">
                <a:solidFill>
                  <a:srgbClr val="121212"/>
                </a:solidFill>
                <a:effectLst/>
                <a:latin typeface="-apple-system"/>
              </a:rPr>
              <a:t>与</a:t>
            </a:r>
            <a:r>
              <a:rPr lang="en-US" altLang="zh-CN" sz="1600" b="0" i="0" dirty="0">
                <a:solidFill>
                  <a:srgbClr val="121212"/>
                </a:solidFill>
                <a:effectLst/>
                <a:latin typeface="-apple-system"/>
              </a:rPr>
              <a:t>Telnet</a:t>
            </a:r>
            <a:r>
              <a:rPr lang="zh-CN" altLang="en-US" sz="1600" b="0" i="0" dirty="0">
                <a:solidFill>
                  <a:srgbClr val="121212"/>
                </a:solidFill>
                <a:effectLst/>
                <a:latin typeface="-apple-system"/>
              </a:rPr>
              <a:t>）与</a:t>
            </a:r>
            <a:r>
              <a:rPr lang="en-US" altLang="zh-CN" sz="1600" b="0" i="0" dirty="0">
                <a:solidFill>
                  <a:srgbClr val="121212"/>
                </a:solidFill>
                <a:effectLst/>
                <a:latin typeface="-apple-system"/>
              </a:rPr>
              <a:t>SNMP</a:t>
            </a:r>
            <a:r>
              <a:rPr lang="zh-CN" altLang="en-US" sz="1600" b="0" i="0" dirty="0">
                <a:solidFill>
                  <a:srgbClr val="121212"/>
                </a:solidFill>
                <a:effectLst/>
                <a:latin typeface="-apple-system"/>
              </a:rPr>
              <a:t>协议去进行的，脚本也好</a:t>
            </a:r>
            <a:r>
              <a:rPr lang="zh-CN" altLang="en-US" sz="1600" dirty="0">
                <a:solidFill>
                  <a:srgbClr val="121212"/>
                </a:solidFill>
                <a:latin typeface="-apple-system"/>
              </a:rPr>
              <a:t>，网管软件也罢</a:t>
            </a:r>
            <a:r>
              <a:rPr lang="zh-CN" altLang="en-US" sz="1600" b="0" i="0" dirty="0">
                <a:solidFill>
                  <a:srgbClr val="121212"/>
                </a:solidFill>
                <a:effectLst/>
                <a:latin typeface="-apple-system"/>
              </a:rPr>
              <a:t>，都是在此基础上去进行开发，实现我们今天要谈的广义范围上的网络可编程能力，进而实现很多场景的自动化。</a:t>
            </a:r>
            <a:endParaRPr lang="en-US" altLang="zh-CN" sz="1600" b="0" i="0" dirty="0">
              <a:solidFill>
                <a:srgbClr val="121212"/>
              </a:solidFill>
              <a:effectLst/>
              <a:latin typeface="-apple-system"/>
            </a:endParaRPr>
          </a:p>
          <a:p>
            <a:endParaRPr lang="en-US" altLang="zh-CN" sz="1600" b="0" i="0" dirty="0">
              <a:solidFill>
                <a:srgbClr val="121212"/>
              </a:solidFill>
              <a:effectLst/>
              <a:latin typeface="-apple-system"/>
            </a:endParaRPr>
          </a:p>
          <a:p>
            <a:r>
              <a:rPr lang="zh-CN" altLang="en-US" sz="1600" b="0" i="0" dirty="0">
                <a:solidFill>
                  <a:srgbClr val="121212"/>
                </a:solidFill>
                <a:effectLst/>
                <a:latin typeface="-apple-system"/>
              </a:rPr>
              <a:t>最初的基于</a:t>
            </a:r>
            <a:r>
              <a:rPr lang="en-US" altLang="zh-CN" sz="1600" b="0" i="0" dirty="0" err="1">
                <a:solidFill>
                  <a:srgbClr val="121212"/>
                </a:solidFill>
                <a:effectLst/>
                <a:latin typeface="-apple-system"/>
              </a:rPr>
              <a:t>Openflow</a:t>
            </a:r>
            <a:r>
              <a:rPr lang="zh-CN" altLang="en-US" sz="1600" b="0" i="0" dirty="0">
                <a:solidFill>
                  <a:srgbClr val="121212"/>
                </a:solidFill>
                <a:effectLst/>
                <a:latin typeface="-apple-system"/>
              </a:rPr>
              <a:t>的转发与控制分离的核心思想，人们不断的去扩展</a:t>
            </a:r>
            <a:r>
              <a:rPr lang="en-US" altLang="zh-CN" sz="1600" b="0" i="0" dirty="0">
                <a:solidFill>
                  <a:srgbClr val="121212"/>
                </a:solidFill>
                <a:effectLst/>
                <a:latin typeface="-apple-system"/>
              </a:rPr>
              <a:t>SDN</a:t>
            </a:r>
            <a:r>
              <a:rPr lang="zh-CN" altLang="en-US" sz="1600" b="0" i="0" dirty="0">
                <a:solidFill>
                  <a:srgbClr val="121212"/>
                </a:solidFill>
                <a:effectLst/>
                <a:latin typeface="-apple-system"/>
              </a:rPr>
              <a:t>的外延，目前，人们可以达成一个共识，</a:t>
            </a:r>
            <a:r>
              <a:rPr lang="en-US" altLang="zh-CN" sz="1600" b="0" i="0" dirty="0" err="1">
                <a:solidFill>
                  <a:srgbClr val="121212"/>
                </a:solidFill>
                <a:effectLst/>
                <a:latin typeface="-apple-system"/>
              </a:rPr>
              <a:t>Openflow</a:t>
            </a:r>
            <a:r>
              <a:rPr lang="zh-CN" altLang="en-US" sz="1600" b="0" i="0" dirty="0">
                <a:solidFill>
                  <a:srgbClr val="121212"/>
                </a:solidFill>
                <a:effectLst/>
                <a:latin typeface="-apple-system"/>
              </a:rPr>
              <a:t>不再是必备条件（但转发与控制分离依然是核心条件），网络可编程能力慢慢地成为衡量一套</a:t>
            </a:r>
            <a:r>
              <a:rPr lang="en-US" altLang="zh-CN" sz="1600" b="0" i="0" dirty="0">
                <a:solidFill>
                  <a:srgbClr val="121212"/>
                </a:solidFill>
                <a:effectLst/>
                <a:latin typeface="-apple-system"/>
              </a:rPr>
              <a:t>SDN</a:t>
            </a:r>
            <a:r>
              <a:rPr lang="zh-CN" altLang="en-US" sz="1600" b="0" i="0" dirty="0">
                <a:solidFill>
                  <a:srgbClr val="121212"/>
                </a:solidFill>
                <a:effectLst/>
                <a:latin typeface="-apple-system"/>
              </a:rPr>
              <a:t>架构的重要标准之一。</a:t>
            </a:r>
            <a:endParaRPr lang="en-US" altLang="zh-CN" sz="1600" b="0" i="0" dirty="0">
              <a:solidFill>
                <a:srgbClr val="121212"/>
              </a:solidFill>
              <a:effectLst/>
              <a:latin typeface="-apple-system"/>
            </a:endParaRPr>
          </a:p>
          <a:p>
            <a:endParaRPr lang="en-US" altLang="zh-CN" sz="1600" dirty="0">
              <a:solidFill>
                <a:srgbClr val="121212"/>
              </a:solidFill>
              <a:latin typeface="-apple-system"/>
            </a:endParaRPr>
          </a:p>
          <a:p>
            <a:r>
              <a:rPr lang="en-US" altLang="zh-CN" sz="1600" b="0" i="0" dirty="0">
                <a:solidFill>
                  <a:srgbClr val="121212"/>
                </a:solidFill>
                <a:effectLst/>
                <a:latin typeface="-apple-system"/>
              </a:rPr>
              <a:t>IETF</a:t>
            </a:r>
            <a:r>
              <a:rPr lang="zh-CN" altLang="en-US" sz="1600" b="0" i="0" dirty="0">
                <a:solidFill>
                  <a:srgbClr val="121212"/>
                </a:solidFill>
                <a:effectLst/>
                <a:latin typeface="-apple-system"/>
              </a:rPr>
              <a:t>于</a:t>
            </a:r>
            <a:r>
              <a:rPr lang="en-US" altLang="zh-CN" sz="1600" b="0" i="0" dirty="0">
                <a:solidFill>
                  <a:srgbClr val="121212"/>
                </a:solidFill>
                <a:effectLst/>
                <a:latin typeface="-apple-system"/>
              </a:rPr>
              <a:t>2002</a:t>
            </a:r>
            <a:r>
              <a:rPr lang="zh-CN" altLang="en-US" sz="1600" b="0" i="0" dirty="0">
                <a:solidFill>
                  <a:srgbClr val="121212"/>
                </a:solidFill>
                <a:effectLst/>
                <a:latin typeface="-apple-system"/>
              </a:rPr>
              <a:t>年在</a:t>
            </a:r>
            <a:r>
              <a:rPr lang="en-US" altLang="zh-CN" sz="1600" b="0" i="0" dirty="0">
                <a:solidFill>
                  <a:srgbClr val="121212"/>
                </a:solidFill>
                <a:effectLst/>
                <a:latin typeface="-apple-system"/>
              </a:rPr>
              <a:t>RFC3535</a:t>
            </a:r>
            <a:r>
              <a:rPr lang="zh-CN" altLang="en-US" sz="1600" b="0" i="0" dirty="0">
                <a:solidFill>
                  <a:srgbClr val="121212"/>
                </a:solidFill>
                <a:effectLst/>
                <a:latin typeface="-apple-system"/>
              </a:rPr>
              <a:t>提出了以下几点设想：</a:t>
            </a:r>
            <a:endParaRPr lang="en-US" altLang="zh-CN" sz="1600" dirty="0">
              <a:solidFill>
                <a:srgbClr val="121212"/>
              </a:solidFill>
              <a:latin typeface="-apple-system"/>
            </a:endParaRPr>
          </a:p>
          <a:p>
            <a:pPr lvl="1"/>
            <a:r>
              <a:rPr lang="en-US" altLang="zh-CN" sz="1600" b="0" i="0" dirty="0">
                <a:solidFill>
                  <a:srgbClr val="121212"/>
                </a:solidFill>
                <a:effectLst/>
                <a:latin typeface="-apple-system"/>
              </a:rPr>
              <a:t>1</a:t>
            </a:r>
            <a:r>
              <a:rPr lang="zh-CN" altLang="en-US" sz="1600" b="0" i="0" dirty="0">
                <a:solidFill>
                  <a:srgbClr val="121212"/>
                </a:solidFill>
                <a:effectLst/>
                <a:latin typeface="-apple-system"/>
              </a:rPr>
              <a:t>、有对网络配置的可编程接口</a:t>
            </a:r>
          </a:p>
          <a:p>
            <a:pPr lvl="1"/>
            <a:r>
              <a:rPr lang="en-US" altLang="zh-CN" sz="1600" b="0" i="0" dirty="0">
                <a:solidFill>
                  <a:srgbClr val="121212"/>
                </a:solidFill>
                <a:effectLst/>
                <a:latin typeface="-apple-system"/>
              </a:rPr>
              <a:t>2</a:t>
            </a:r>
            <a:r>
              <a:rPr lang="zh-CN" altLang="en-US" sz="1600" b="0" i="0" dirty="0">
                <a:solidFill>
                  <a:srgbClr val="121212"/>
                </a:solidFill>
                <a:effectLst/>
                <a:latin typeface="-apple-system"/>
              </a:rPr>
              <a:t>、同样的配置可以跨厂商型号</a:t>
            </a:r>
          </a:p>
          <a:p>
            <a:pPr lvl="1"/>
            <a:r>
              <a:rPr lang="en-US" altLang="zh-CN" sz="1600" b="0" i="0" dirty="0">
                <a:solidFill>
                  <a:srgbClr val="121212"/>
                </a:solidFill>
                <a:effectLst/>
                <a:latin typeface="-apple-system"/>
              </a:rPr>
              <a:t>3</a:t>
            </a:r>
            <a:r>
              <a:rPr lang="zh-CN" altLang="en-US" sz="1600" b="0" i="0" dirty="0">
                <a:solidFill>
                  <a:srgbClr val="121212"/>
                </a:solidFill>
                <a:effectLst/>
                <a:latin typeface="-apple-system"/>
              </a:rPr>
              <a:t>、需要统一可读性良好的建模语言</a:t>
            </a:r>
          </a:p>
          <a:p>
            <a:pPr lvl="1"/>
            <a:r>
              <a:rPr lang="en-US" altLang="zh-CN" sz="1600" b="0" i="0" dirty="0">
                <a:solidFill>
                  <a:srgbClr val="121212"/>
                </a:solidFill>
                <a:effectLst/>
                <a:latin typeface="-apple-system"/>
              </a:rPr>
              <a:t>4</a:t>
            </a:r>
            <a:r>
              <a:rPr lang="zh-CN" altLang="en-US" sz="1600" b="0" i="0" dirty="0">
                <a:solidFill>
                  <a:srgbClr val="121212"/>
                </a:solidFill>
                <a:effectLst/>
                <a:latin typeface="-apple-system"/>
              </a:rPr>
              <a:t>、完整的错误检查及恢复功能</a:t>
            </a:r>
          </a:p>
          <a:p>
            <a:pPr lvl="1"/>
            <a:r>
              <a:rPr lang="en-US" altLang="zh-CN" sz="1600" b="0" i="0" dirty="0">
                <a:solidFill>
                  <a:srgbClr val="121212"/>
                </a:solidFill>
                <a:effectLst/>
                <a:latin typeface="-apple-system"/>
              </a:rPr>
              <a:t>5</a:t>
            </a:r>
            <a:r>
              <a:rPr lang="zh-CN" altLang="en-US" sz="1600" b="0" i="0" dirty="0">
                <a:solidFill>
                  <a:srgbClr val="121212"/>
                </a:solidFill>
                <a:effectLst/>
                <a:latin typeface="-apple-system"/>
              </a:rPr>
              <a:t>、事务性</a:t>
            </a:r>
            <a:endParaRPr lang="en-US" altLang="zh-CN" sz="1600" b="0" i="0" dirty="0">
              <a:solidFill>
                <a:srgbClr val="121212"/>
              </a:solidFill>
              <a:effectLst/>
              <a:latin typeface="-apple-system"/>
            </a:endParaRPr>
          </a:p>
          <a:p>
            <a:pPr algn="l"/>
            <a:r>
              <a:rPr lang="en-US" altLang="zh-CN" sz="1600" b="0" i="0" dirty="0">
                <a:solidFill>
                  <a:srgbClr val="121212"/>
                </a:solidFill>
                <a:effectLst/>
                <a:latin typeface="-apple-system"/>
              </a:rPr>
              <a:t>2006</a:t>
            </a:r>
            <a:r>
              <a:rPr lang="zh-CN" altLang="en-US" sz="1600" b="0" i="0" dirty="0">
                <a:solidFill>
                  <a:srgbClr val="121212"/>
                </a:solidFill>
                <a:effectLst/>
                <a:latin typeface="-apple-system"/>
              </a:rPr>
              <a:t>年</a:t>
            </a:r>
            <a:r>
              <a:rPr lang="en-US" altLang="zh-CN" sz="1600" b="0" i="0" dirty="0">
                <a:solidFill>
                  <a:srgbClr val="121212"/>
                </a:solidFill>
                <a:effectLst/>
                <a:latin typeface="-apple-system"/>
              </a:rPr>
              <a:t>IETF</a:t>
            </a:r>
            <a:r>
              <a:rPr lang="zh-CN" altLang="en-US" sz="1600" b="0" i="0" dirty="0">
                <a:solidFill>
                  <a:srgbClr val="121212"/>
                </a:solidFill>
                <a:effectLst/>
                <a:latin typeface="-apple-system"/>
              </a:rPr>
              <a:t>提出了</a:t>
            </a:r>
            <a:r>
              <a:rPr lang="en-US" altLang="zh-CN" sz="1600" b="0" i="0" dirty="0">
                <a:solidFill>
                  <a:srgbClr val="121212"/>
                </a:solidFill>
                <a:effectLst/>
                <a:latin typeface="-apple-system"/>
              </a:rPr>
              <a:t>Netconf</a:t>
            </a:r>
            <a:r>
              <a:rPr lang="zh-CN" altLang="en-US" sz="1600" b="0" i="0" dirty="0">
                <a:solidFill>
                  <a:srgbClr val="121212"/>
                </a:solidFill>
                <a:effectLst/>
                <a:latin typeface="-apple-system"/>
              </a:rPr>
              <a:t>协议，在</a:t>
            </a:r>
            <a:r>
              <a:rPr lang="en-US" altLang="zh-CN" sz="1600" b="0" i="0" dirty="0">
                <a:solidFill>
                  <a:srgbClr val="121212"/>
                </a:solidFill>
                <a:effectLst/>
                <a:latin typeface="-apple-system"/>
              </a:rPr>
              <a:t>2010</a:t>
            </a:r>
            <a:r>
              <a:rPr lang="zh-CN" altLang="en-US" sz="1600" b="0" i="0" dirty="0">
                <a:solidFill>
                  <a:srgbClr val="121212"/>
                </a:solidFill>
                <a:effectLst/>
                <a:latin typeface="-apple-system"/>
              </a:rPr>
              <a:t>年发布了</a:t>
            </a:r>
            <a:r>
              <a:rPr lang="en-US" altLang="zh-CN" sz="1600" b="0" i="0" dirty="0">
                <a:solidFill>
                  <a:srgbClr val="121212"/>
                </a:solidFill>
                <a:effectLst/>
                <a:latin typeface="-apple-system"/>
              </a:rPr>
              <a:t>RFC6020</a:t>
            </a:r>
            <a:r>
              <a:rPr lang="zh-CN" altLang="en-US" sz="1600" b="0" i="0" dirty="0">
                <a:solidFill>
                  <a:srgbClr val="121212"/>
                </a:solidFill>
                <a:effectLst/>
                <a:latin typeface="-apple-system"/>
              </a:rPr>
              <a:t>， 提出了</a:t>
            </a:r>
            <a:r>
              <a:rPr lang="en-US" altLang="zh-CN" sz="1600" b="0" i="0" dirty="0">
                <a:solidFill>
                  <a:srgbClr val="121212"/>
                </a:solidFill>
                <a:effectLst/>
                <a:latin typeface="-apple-system"/>
              </a:rPr>
              <a:t>YANG Model</a:t>
            </a:r>
            <a:r>
              <a:rPr lang="zh-CN" altLang="en-US" sz="1600" b="0" i="0" dirty="0">
                <a:solidFill>
                  <a:srgbClr val="121212"/>
                </a:solidFill>
                <a:effectLst/>
                <a:latin typeface="-apple-system"/>
              </a:rPr>
              <a:t>建模语言，以及和</a:t>
            </a:r>
            <a:r>
              <a:rPr lang="en-US" altLang="zh-CN" sz="1600" b="0" i="0" dirty="0">
                <a:solidFill>
                  <a:srgbClr val="121212"/>
                </a:solidFill>
                <a:effectLst/>
                <a:latin typeface="-apple-system"/>
              </a:rPr>
              <a:t>NETCONF </a:t>
            </a:r>
            <a:r>
              <a:rPr lang="zh-CN" altLang="en-US" sz="1600" b="0" i="0" dirty="0">
                <a:solidFill>
                  <a:srgbClr val="121212"/>
                </a:solidFill>
                <a:effectLst/>
                <a:latin typeface="-apple-system"/>
              </a:rPr>
              <a:t>的结合方法。</a:t>
            </a:r>
          </a:p>
        </p:txBody>
      </p:sp>
    </p:spTree>
    <p:extLst>
      <p:ext uri="{BB962C8B-B14F-4D97-AF65-F5344CB8AC3E}">
        <p14:creationId xmlns:p14="http://schemas.microsoft.com/office/powerpoint/2010/main" val="299600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A6A8BF-9BBB-4F73-9D3D-A114FB5E6E56}"/>
              </a:ext>
            </a:extLst>
          </p:cNvPr>
          <p:cNvSpPr>
            <a:spLocks noGrp="1"/>
          </p:cNvSpPr>
          <p:nvPr>
            <p:ph type="title"/>
          </p:nvPr>
        </p:nvSpPr>
        <p:spPr/>
        <p:txBody>
          <a:bodyPr/>
          <a:lstStyle/>
          <a:p>
            <a:r>
              <a:rPr lang="en-US" altLang="zh-CN" dirty="0" err="1"/>
              <a:t>NetConf</a:t>
            </a:r>
            <a:endParaRPr lang="zh-CN" altLang="en-US" dirty="0"/>
          </a:p>
        </p:txBody>
      </p:sp>
      <p:pic>
        <p:nvPicPr>
          <p:cNvPr id="5" name="图片 4">
            <a:extLst>
              <a:ext uri="{FF2B5EF4-FFF2-40B4-BE49-F238E27FC236}">
                <a16:creationId xmlns:a16="http://schemas.microsoft.com/office/drawing/2014/main" id="{17FDAD81-A803-44B8-8D27-599FBB885E4E}"/>
              </a:ext>
            </a:extLst>
          </p:cNvPr>
          <p:cNvPicPr>
            <a:picLocks noChangeAspect="1"/>
          </p:cNvPicPr>
          <p:nvPr/>
        </p:nvPicPr>
        <p:blipFill>
          <a:blip r:embed="rId3"/>
          <a:stretch>
            <a:fillRect/>
          </a:stretch>
        </p:blipFill>
        <p:spPr>
          <a:xfrm>
            <a:off x="107155" y="1456332"/>
            <a:ext cx="7084011" cy="1440156"/>
          </a:xfrm>
          <a:prstGeom prst="rect">
            <a:avLst/>
          </a:prstGeom>
        </p:spPr>
      </p:pic>
      <p:pic>
        <p:nvPicPr>
          <p:cNvPr id="7172" name="Picture 4">
            <a:extLst>
              <a:ext uri="{FF2B5EF4-FFF2-40B4-BE49-F238E27FC236}">
                <a16:creationId xmlns:a16="http://schemas.microsoft.com/office/drawing/2014/main" id="{D01AB40D-F27B-454E-880F-CD0D285A0E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2312" y="879141"/>
            <a:ext cx="5053013" cy="36887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A13ABB6F-335D-4210-BE35-2DA7647751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8068" y="4333650"/>
            <a:ext cx="4469607" cy="2428487"/>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3CAE0C62-847F-4F60-A9D5-701BEF4EB1D0}"/>
              </a:ext>
            </a:extLst>
          </p:cNvPr>
          <p:cNvPicPr>
            <a:picLocks noChangeAspect="1"/>
          </p:cNvPicPr>
          <p:nvPr/>
        </p:nvPicPr>
        <p:blipFill>
          <a:blip r:embed="rId6"/>
          <a:stretch>
            <a:fillRect/>
          </a:stretch>
        </p:blipFill>
        <p:spPr>
          <a:xfrm>
            <a:off x="120149" y="3283891"/>
            <a:ext cx="7072313" cy="3297272"/>
          </a:xfrm>
          <a:prstGeom prst="rect">
            <a:avLst/>
          </a:prstGeom>
        </p:spPr>
      </p:pic>
    </p:spTree>
    <p:extLst>
      <p:ext uri="{BB962C8B-B14F-4D97-AF65-F5344CB8AC3E}">
        <p14:creationId xmlns:p14="http://schemas.microsoft.com/office/powerpoint/2010/main" val="2341899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F1F655-AEF1-496E-AF1D-7DE1F2FADE60}"/>
              </a:ext>
            </a:extLst>
          </p:cNvPr>
          <p:cNvSpPr>
            <a:spLocks noGrp="1"/>
          </p:cNvSpPr>
          <p:nvPr>
            <p:ph type="title"/>
          </p:nvPr>
        </p:nvSpPr>
        <p:spPr/>
        <p:txBody>
          <a:bodyPr/>
          <a:lstStyle/>
          <a:p>
            <a:r>
              <a:rPr lang="en-US" altLang="zh-CN" dirty="0" err="1"/>
              <a:t>NetConf</a:t>
            </a:r>
            <a:endParaRPr lang="zh-CN" altLang="en-US" dirty="0"/>
          </a:p>
        </p:txBody>
      </p:sp>
      <p:pic>
        <p:nvPicPr>
          <p:cNvPr id="3074" name="Picture 2">
            <a:extLst>
              <a:ext uri="{FF2B5EF4-FFF2-40B4-BE49-F238E27FC236}">
                <a16:creationId xmlns:a16="http://schemas.microsoft.com/office/drawing/2014/main" id="{6A85C2D0-71E6-4C96-AD3F-F7F2272EE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9776" y="907087"/>
            <a:ext cx="6021557" cy="31055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3C7ECD6F-278F-41E8-BEBD-EBF4479796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5756" y="4041402"/>
            <a:ext cx="5169595" cy="28165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C3D141A6-F2CB-43EB-8A15-E82089BE52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165781"/>
            <a:ext cx="6062226" cy="243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574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A6A8BF-9BBB-4F73-9D3D-A114FB5E6E56}"/>
              </a:ext>
            </a:extLst>
          </p:cNvPr>
          <p:cNvSpPr>
            <a:spLocks noGrp="1"/>
          </p:cNvSpPr>
          <p:nvPr>
            <p:ph type="title"/>
          </p:nvPr>
        </p:nvSpPr>
        <p:spPr/>
        <p:txBody>
          <a:bodyPr/>
          <a:lstStyle/>
          <a:p>
            <a:r>
              <a:rPr lang="en-US" altLang="zh-CN" dirty="0" err="1"/>
              <a:t>NetConf</a:t>
            </a:r>
            <a:endParaRPr lang="zh-CN" altLang="en-US" dirty="0"/>
          </a:p>
        </p:txBody>
      </p:sp>
      <p:pic>
        <p:nvPicPr>
          <p:cNvPr id="13" name="图片 12">
            <a:extLst>
              <a:ext uri="{FF2B5EF4-FFF2-40B4-BE49-F238E27FC236}">
                <a16:creationId xmlns:a16="http://schemas.microsoft.com/office/drawing/2014/main" id="{77D60184-9398-43A0-9DED-5F008CDF1549}"/>
              </a:ext>
            </a:extLst>
          </p:cNvPr>
          <p:cNvPicPr>
            <a:picLocks noChangeAspect="1"/>
          </p:cNvPicPr>
          <p:nvPr/>
        </p:nvPicPr>
        <p:blipFill>
          <a:blip r:embed="rId2"/>
          <a:stretch>
            <a:fillRect/>
          </a:stretch>
        </p:blipFill>
        <p:spPr>
          <a:xfrm>
            <a:off x="6096000" y="981660"/>
            <a:ext cx="6038095" cy="2774522"/>
          </a:xfrm>
          <a:prstGeom prst="rect">
            <a:avLst/>
          </a:prstGeom>
        </p:spPr>
      </p:pic>
      <p:pic>
        <p:nvPicPr>
          <p:cNvPr id="14" name="图片 13">
            <a:extLst>
              <a:ext uri="{FF2B5EF4-FFF2-40B4-BE49-F238E27FC236}">
                <a16:creationId xmlns:a16="http://schemas.microsoft.com/office/drawing/2014/main" id="{BFD20D02-E2D8-4734-B0C6-E9C656B53AF9}"/>
              </a:ext>
            </a:extLst>
          </p:cNvPr>
          <p:cNvPicPr>
            <a:picLocks noChangeAspect="1"/>
          </p:cNvPicPr>
          <p:nvPr/>
        </p:nvPicPr>
        <p:blipFill>
          <a:blip r:embed="rId3"/>
          <a:stretch>
            <a:fillRect/>
          </a:stretch>
        </p:blipFill>
        <p:spPr>
          <a:xfrm>
            <a:off x="0" y="4235027"/>
            <a:ext cx="5153097" cy="2622973"/>
          </a:xfrm>
          <a:prstGeom prst="rect">
            <a:avLst/>
          </a:prstGeom>
        </p:spPr>
      </p:pic>
      <p:pic>
        <p:nvPicPr>
          <p:cNvPr id="15" name="图片 14">
            <a:extLst>
              <a:ext uri="{FF2B5EF4-FFF2-40B4-BE49-F238E27FC236}">
                <a16:creationId xmlns:a16="http://schemas.microsoft.com/office/drawing/2014/main" id="{62CC3663-BE4C-4083-AA30-FA171A629711}"/>
              </a:ext>
            </a:extLst>
          </p:cNvPr>
          <p:cNvPicPr>
            <a:picLocks noChangeAspect="1"/>
          </p:cNvPicPr>
          <p:nvPr/>
        </p:nvPicPr>
        <p:blipFill>
          <a:blip r:embed="rId4"/>
          <a:stretch>
            <a:fillRect/>
          </a:stretch>
        </p:blipFill>
        <p:spPr>
          <a:xfrm>
            <a:off x="0" y="1118583"/>
            <a:ext cx="5152270" cy="2622973"/>
          </a:xfrm>
          <a:prstGeom prst="rect">
            <a:avLst/>
          </a:prstGeom>
        </p:spPr>
      </p:pic>
      <p:pic>
        <p:nvPicPr>
          <p:cNvPr id="11" name="图片 10">
            <a:extLst>
              <a:ext uri="{FF2B5EF4-FFF2-40B4-BE49-F238E27FC236}">
                <a16:creationId xmlns:a16="http://schemas.microsoft.com/office/drawing/2014/main" id="{5B662D80-E2C9-4A0F-8996-7F82F9D23759}"/>
              </a:ext>
            </a:extLst>
          </p:cNvPr>
          <p:cNvPicPr>
            <a:picLocks noChangeAspect="1"/>
          </p:cNvPicPr>
          <p:nvPr/>
        </p:nvPicPr>
        <p:blipFill rotWithShape="1">
          <a:blip r:embed="rId5"/>
          <a:srcRect b="3682"/>
          <a:stretch/>
        </p:blipFill>
        <p:spPr>
          <a:xfrm>
            <a:off x="5917257" y="3937197"/>
            <a:ext cx="4228964" cy="2916912"/>
          </a:xfrm>
          <a:prstGeom prst="rect">
            <a:avLst/>
          </a:prstGeom>
        </p:spPr>
      </p:pic>
    </p:spTree>
    <p:extLst>
      <p:ext uri="{BB962C8B-B14F-4D97-AF65-F5344CB8AC3E}">
        <p14:creationId xmlns:p14="http://schemas.microsoft.com/office/powerpoint/2010/main" val="2236900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637FB8EF-67B5-4686-A7F0-F2E5BF7116C6}"/>
              </a:ext>
            </a:extLst>
          </p:cNvPr>
          <p:cNvPicPr>
            <a:picLocks noChangeAspect="1"/>
          </p:cNvPicPr>
          <p:nvPr/>
        </p:nvPicPr>
        <p:blipFill>
          <a:blip r:embed="rId3"/>
          <a:stretch>
            <a:fillRect/>
          </a:stretch>
        </p:blipFill>
        <p:spPr>
          <a:xfrm>
            <a:off x="500743" y="3925481"/>
            <a:ext cx="5192486" cy="2899861"/>
          </a:xfrm>
          <a:prstGeom prst="rect">
            <a:avLst/>
          </a:prstGeom>
        </p:spPr>
      </p:pic>
      <p:sp>
        <p:nvSpPr>
          <p:cNvPr id="2" name="标题 1">
            <a:extLst>
              <a:ext uri="{FF2B5EF4-FFF2-40B4-BE49-F238E27FC236}">
                <a16:creationId xmlns:a16="http://schemas.microsoft.com/office/drawing/2014/main" id="{FD866744-019F-4D46-AD8A-345E4AF72E18}"/>
              </a:ext>
            </a:extLst>
          </p:cNvPr>
          <p:cNvSpPr>
            <a:spLocks noGrp="1"/>
          </p:cNvSpPr>
          <p:nvPr>
            <p:ph type="title"/>
          </p:nvPr>
        </p:nvSpPr>
        <p:spPr/>
        <p:txBody>
          <a:bodyPr/>
          <a:lstStyle/>
          <a:p>
            <a:r>
              <a:rPr lang="en-US" altLang="zh-CN" dirty="0"/>
              <a:t>Yang</a:t>
            </a:r>
            <a:endParaRPr lang="zh-CN" altLang="en-US" dirty="0"/>
          </a:p>
        </p:txBody>
      </p:sp>
      <p:sp>
        <p:nvSpPr>
          <p:cNvPr id="5" name="文本框 4">
            <a:extLst>
              <a:ext uri="{FF2B5EF4-FFF2-40B4-BE49-F238E27FC236}">
                <a16:creationId xmlns:a16="http://schemas.microsoft.com/office/drawing/2014/main" id="{60411449-CFCA-495F-9DBC-46CBD7E63EE9}"/>
              </a:ext>
            </a:extLst>
          </p:cNvPr>
          <p:cNvSpPr txBox="1"/>
          <p:nvPr/>
        </p:nvSpPr>
        <p:spPr>
          <a:xfrm>
            <a:off x="335359" y="1149080"/>
            <a:ext cx="6096000" cy="2862322"/>
          </a:xfrm>
          <a:prstGeom prst="rect">
            <a:avLst/>
          </a:prstGeom>
          <a:noFill/>
        </p:spPr>
        <p:txBody>
          <a:bodyPr wrap="square">
            <a:spAutoFit/>
          </a:bodyPr>
          <a:lstStyle/>
          <a:p>
            <a:r>
              <a:rPr lang="zh-CN" altLang="en-US" b="0" i="0" dirty="0">
                <a:solidFill>
                  <a:srgbClr val="666666"/>
                </a:solidFill>
                <a:effectLst/>
                <a:latin typeface="Microsoft Yahei" panose="020B0503020204020204" pitchFamily="34" charset="-122"/>
                <a:ea typeface="Microsoft Yahei" panose="020B0503020204020204" pitchFamily="34" charset="-122"/>
              </a:rPr>
              <a:t>网络设备对于</a:t>
            </a:r>
            <a:r>
              <a:rPr lang="en-US" altLang="zh-CN" b="0" i="0" dirty="0">
                <a:solidFill>
                  <a:srgbClr val="666666"/>
                </a:solidFill>
                <a:effectLst/>
                <a:latin typeface="Microsoft Yahei" panose="020B0503020204020204" pitchFamily="34" charset="-122"/>
                <a:ea typeface="Microsoft Yahei" panose="020B0503020204020204" pitchFamily="34" charset="-122"/>
              </a:rPr>
              <a:t>NETCONF</a:t>
            </a:r>
            <a:r>
              <a:rPr lang="zh-CN" altLang="en-US" b="0" i="0" dirty="0">
                <a:solidFill>
                  <a:srgbClr val="666666"/>
                </a:solidFill>
                <a:effectLst/>
                <a:latin typeface="Microsoft Yahei" panose="020B0503020204020204" pitchFamily="34" charset="-122"/>
                <a:ea typeface="Microsoft Yahei" panose="020B0503020204020204" pitchFamily="34" charset="-122"/>
              </a:rPr>
              <a:t>的支持，就是在设备注册</a:t>
            </a:r>
            <a:r>
              <a:rPr lang="en-US" altLang="zh-CN" b="0" i="0" dirty="0">
                <a:solidFill>
                  <a:srgbClr val="666666"/>
                </a:solidFill>
                <a:effectLst/>
                <a:latin typeface="Microsoft Yahei" panose="020B0503020204020204" pitchFamily="34" charset="-122"/>
                <a:ea typeface="Microsoft Yahei" panose="020B0503020204020204" pitchFamily="34" charset="-122"/>
              </a:rPr>
              <a:t>YANG</a:t>
            </a:r>
            <a:r>
              <a:rPr lang="zh-CN" altLang="en-US" b="0" i="0" dirty="0">
                <a:solidFill>
                  <a:srgbClr val="666666"/>
                </a:solidFill>
                <a:effectLst/>
                <a:latin typeface="Microsoft Yahei" panose="020B0503020204020204" pitchFamily="34" charset="-122"/>
                <a:ea typeface="Microsoft Yahei" panose="020B0503020204020204" pitchFamily="34" charset="-122"/>
              </a:rPr>
              <a:t>的数据模型路径，使设备能够根据</a:t>
            </a:r>
            <a:r>
              <a:rPr lang="en-US" altLang="zh-CN" b="0" i="0" dirty="0">
                <a:solidFill>
                  <a:srgbClr val="666666"/>
                </a:solidFill>
                <a:effectLst/>
                <a:latin typeface="Microsoft Yahei" panose="020B0503020204020204" pitchFamily="34" charset="-122"/>
                <a:ea typeface="Microsoft Yahei" panose="020B0503020204020204" pitchFamily="34" charset="-122"/>
              </a:rPr>
              <a:t>YANG</a:t>
            </a:r>
            <a:r>
              <a:rPr lang="zh-CN" altLang="en-US" b="0" i="0" dirty="0">
                <a:solidFill>
                  <a:srgbClr val="666666"/>
                </a:solidFill>
                <a:effectLst/>
                <a:latin typeface="Microsoft Yahei" panose="020B0503020204020204" pitchFamily="34" charset="-122"/>
                <a:ea typeface="Microsoft Yahei" panose="020B0503020204020204" pitchFamily="34" charset="-122"/>
              </a:rPr>
              <a:t>文件的数据模型路径获取数据或者写入配置。</a:t>
            </a:r>
            <a:endParaRPr lang="en-US" altLang="zh-CN" b="0" i="0" dirty="0">
              <a:solidFill>
                <a:srgbClr val="666666"/>
              </a:solidFill>
              <a:effectLst/>
              <a:latin typeface="Microsoft Yahei" panose="020B0503020204020204" pitchFamily="34" charset="-122"/>
              <a:ea typeface="Microsoft Yahei" panose="020B0503020204020204" pitchFamily="34" charset="-122"/>
            </a:endParaRPr>
          </a:p>
          <a:p>
            <a:endParaRPr lang="en-US" altLang="zh-CN" b="0" i="0" dirty="0">
              <a:solidFill>
                <a:srgbClr val="666666"/>
              </a:solidFill>
              <a:effectLst/>
              <a:latin typeface="Microsoft Yahei" panose="020B0503020204020204" pitchFamily="34" charset="-122"/>
              <a:ea typeface="Microsoft Yahei" panose="020B0503020204020204" pitchFamily="34" charset="-122"/>
            </a:endParaRPr>
          </a:p>
          <a:p>
            <a:pPr algn="l"/>
            <a:r>
              <a:rPr lang="zh-CN" altLang="en-US" b="0" i="0" dirty="0">
                <a:solidFill>
                  <a:srgbClr val="666666"/>
                </a:solidFill>
                <a:effectLst/>
                <a:latin typeface="Microsoft Yahei" panose="020B0503020204020204" pitchFamily="34" charset="-122"/>
                <a:ea typeface="Microsoft Yahei" panose="020B0503020204020204" pitchFamily="34" charset="-122"/>
              </a:rPr>
              <a:t>那么对于运维人员来说只需拿到设备厂商的</a:t>
            </a:r>
            <a:r>
              <a:rPr lang="en-US" altLang="zh-CN" b="0" i="0" dirty="0">
                <a:solidFill>
                  <a:srgbClr val="666666"/>
                </a:solidFill>
                <a:effectLst/>
                <a:latin typeface="Microsoft Yahei" panose="020B0503020204020204" pitchFamily="34" charset="-122"/>
                <a:ea typeface="Microsoft Yahei" panose="020B0503020204020204" pitchFamily="34" charset="-122"/>
              </a:rPr>
              <a:t>YANG</a:t>
            </a:r>
            <a:r>
              <a:rPr lang="zh-CN" altLang="en-US" b="0" i="0" dirty="0">
                <a:solidFill>
                  <a:srgbClr val="666666"/>
                </a:solidFill>
                <a:effectLst/>
                <a:latin typeface="Microsoft Yahei" panose="020B0503020204020204" pitchFamily="34" charset="-122"/>
                <a:ea typeface="Microsoft Yahei" panose="020B0503020204020204" pitchFamily="34" charset="-122"/>
              </a:rPr>
              <a:t>模型，根据</a:t>
            </a:r>
            <a:r>
              <a:rPr lang="en-US" altLang="zh-CN" b="0" i="0" dirty="0">
                <a:solidFill>
                  <a:srgbClr val="666666"/>
                </a:solidFill>
                <a:effectLst/>
                <a:latin typeface="Microsoft Yahei" panose="020B0503020204020204" pitchFamily="34" charset="-122"/>
                <a:ea typeface="Microsoft Yahei" panose="020B0503020204020204" pitchFamily="34" charset="-122"/>
              </a:rPr>
              <a:t>YANG</a:t>
            </a:r>
            <a:r>
              <a:rPr lang="zh-CN" altLang="en-US" b="0" i="0" dirty="0">
                <a:solidFill>
                  <a:srgbClr val="666666"/>
                </a:solidFill>
                <a:effectLst/>
                <a:latin typeface="Microsoft Yahei" panose="020B0503020204020204" pitchFamily="34" charset="-122"/>
                <a:ea typeface="Microsoft Yahei" panose="020B0503020204020204" pitchFamily="34" charset="-122"/>
              </a:rPr>
              <a:t>模型的要求将相关的配置或数据参数填入，即可通过</a:t>
            </a:r>
            <a:r>
              <a:rPr lang="en-US" altLang="zh-CN" b="0" i="0" dirty="0">
                <a:solidFill>
                  <a:srgbClr val="666666"/>
                </a:solidFill>
                <a:effectLst/>
                <a:latin typeface="Microsoft Yahei" panose="020B0503020204020204" pitchFamily="34" charset="-122"/>
                <a:ea typeface="Microsoft Yahei" panose="020B0503020204020204" pitchFamily="34" charset="-122"/>
              </a:rPr>
              <a:t>NETCONF</a:t>
            </a:r>
            <a:r>
              <a:rPr lang="zh-CN" altLang="en-US" b="0" i="0" dirty="0">
                <a:solidFill>
                  <a:srgbClr val="666666"/>
                </a:solidFill>
                <a:effectLst/>
                <a:latin typeface="Microsoft Yahei" panose="020B0503020204020204" pitchFamily="34" charset="-122"/>
                <a:ea typeface="Microsoft Yahei" panose="020B0503020204020204" pitchFamily="34" charset="-122"/>
              </a:rPr>
              <a:t>发起相关</a:t>
            </a:r>
            <a:r>
              <a:rPr lang="en-US" altLang="zh-CN" b="0" i="0" dirty="0">
                <a:solidFill>
                  <a:srgbClr val="666666"/>
                </a:solidFill>
                <a:effectLst/>
                <a:latin typeface="Microsoft Yahei" panose="020B0503020204020204" pitchFamily="34" charset="-122"/>
                <a:ea typeface="Microsoft Yahei" panose="020B0503020204020204" pitchFamily="34" charset="-122"/>
              </a:rPr>
              <a:t>RPC</a:t>
            </a:r>
            <a:r>
              <a:rPr lang="zh-CN" altLang="en-US" b="0" i="0" dirty="0">
                <a:solidFill>
                  <a:srgbClr val="666666"/>
                </a:solidFill>
                <a:effectLst/>
                <a:latin typeface="Microsoft Yahei" panose="020B0503020204020204" pitchFamily="34" charset="-122"/>
                <a:ea typeface="Microsoft Yahei" panose="020B0503020204020204" pitchFamily="34" charset="-122"/>
              </a:rPr>
              <a:t>操作，完成配置或数据读取任务。</a:t>
            </a:r>
          </a:p>
          <a:p>
            <a:pPr algn="l"/>
            <a:endParaRPr lang="en-US" altLang="zh-CN" b="0" i="0" dirty="0">
              <a:solidFill>
                <a:srgbClr val="666666"/>
              </a:solidFill>
              <a:effectLst/>
              <a:latin typeface="Microsoft Yahei" panose="020B0503020204020204" pitchFamily="34" charset="-122"/>
              <a:ea typeface="Microsoft Yahei" panose="020B0503020204020204" pitchFamily="34" charset="-122"/>
            </a:endParaRPr>
          </a:p>
          <a:p>
            <a:pPr algn="l"/>
            <a:r>
              <a:rPr lang="zh-CN" altLang="en-US" b="0" i="0" dirty="0">
                <a:solidFill>
                  <a:srgbClr val="666666"/>
                </a:solidFill>
                <a:effectLst/>
                <a:latin typeface="Microsoft Yahei" panose="020B0503020204020204" pitchFamily="34" charset="-122"/>
                <a:ea typeface="Microsoft Yahei" panose="020B0503020204020204" pitchFamily="34" charset="-122"/>
              </a:rPr>
              <a:t>通过</a:t>
            </a:r>
            <a:r>
              <a:rPr lang="en-US" altLang="zh-CN" b="0" i="0" dirty="0">
                <a:solidFill>
                  <a:srgbClr val="666666"/>
                </a:solidFill>
                <a:effectLst/>
                <a:latin typeface="Microsoft Yahei" panose="020B0503020204020204" pitchFamily="34" charset="-122"/>
                <a:ea typeface="Microsoft Yahei" panose="020B0503020204020204" pitchFamily="34" charset="-122"/>
              </a:rPr>
              <a:t>YANG</a:t>
            </a:r>
            <a:r>
              <a:rPr lang="zh-CN" altLang="en-US" b="0" i="0" dirty="0">
                <a:solidFill>
                  <a:srgbClr val="666666"/>
                </a:solidFill>
                <a:effectLst/>
                <a:latin typeface="Microsoft Yahei" panose="020B0503020204020204" pitchFamily="34" charset="-122"/>
                <a:ea typeface="Microsoft Yahei" panose="020B0503020204020204" pitchFamily="34" charset="-122"/>
              </a:rPr>
              <a:t>和</a:t>
            </a:r>
            <a:r>
              <a:rPr lang="en-US" altLang="zh-CN" b="0" i="0" dirty="0">
                <a:solidFill>
                  <a:srgbClr val="666666"/>
                </a:solidFill>
                <a:effectLst/>
                <a:latin typeface="Microsoft Yahei" panose="020B0503020204020204" pitchFamily="34" charset="-122"/>
                <a:ea typeface="Microsoft Yahei" panose="020B0503020204020204" pitchFamily="34" charset="-122"/>
              </a:rPr>
              <a:t>NETCONF</a:t>
            </a:r>
            <a:r>
              <a:rPr lang="zh-CN" altLang="en-US" b="0" i="0" dirty="0">
                <a:solidFill>
                  <a:srgbClr val="666666"/>
                </a:solidFill>
                <a:effectLst/>
                <a:latin typeface="Microsoft Yahei" panose="020B0503020204020204" pitchFamily="34" charset="-122"/>
                <a:ea typeface="Microsoft Yahei" panose="020B0503020204020204" pitchFamily="34" charset="-122"/>
              </a:rPr>
              <a:t>，就实现了基于可编程技术的网络配置和管理，为自动化运维提供了基础。</a:t>
            </a:r>
          </a:p>
        </p:txBody>
      </p:sp>
      <p:pic>
        <p:nvPicPr>
          <p:cNvPr id="9" name="图片 8">
            <a:extLst>
              <a:ext uri="{FF2B5EF4-FFF2-40B4-BE49-F238E27FC236}">
                <a16:creationId xmlns:a16="http://schemas.microsoft.com/office/drawing/2014/main" id="{839F0B69-89F3-4E6A-B239-89A3C267B556}"/>
              </a:ext>
            </a:extLst>
          </p:cNvPr>
          <p:cNvPicPr>
            <a:picLocks noChangeAspect="1"/>
          </p:cNvPicPr>
          <p:nvPr/>
        </p:nvPicPr>
        <p:blipFill>
          <a:blip r:embed="rId4"/>
          <a:stretch>
            <a:fillRect/>
          </a:stretch>
        </p:blipFill>
        <p:spPr>
          <a:xfrm>
            <a:off x="6418000" y="3949218"/>
            <a:ext cx="5192486" cy="2908782"/>
          </a:xfrm>
          <a:prstGeom prst="rect">
            <a:avLst/>
          </a:prstGeom>
        </p:spPr>
      </p:pic>
      <p:pic>
        <p:nvPicPr>
          <p:cNvPr id="3" name="Picture 2" descr="这里写图片描述">
            <a:extLst>
              <a:ext uri="{FF2B5EF4-FFF2-40B4-BE49-F238E27FC236}">
                <a16:creationId xmlns:a16="http://schemas.microsoft.com/office/drawing/2014/main" id="{EDAD824A-B335-4453-8CF4-8A0E1F424F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8900" y="967949"/>
            <a:ext cx="5600700" cy="3043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084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911997-5300-4282-A485-EFC00B987174}"/>
              </a:ext>
            </a:extLst>
          </p:cNvPr>
          <p:cNvSpPr>
            <a:spLocks noGrp="1"/>
          </p:cNvSpPr>
          <p:nvPr>
            <p:ph type="title"/>
          </p:nvPr>
        </p:nvSpPr>
        <p:spPr/>
        <p:txBody>
          <a:bodyPr/>
          <a:lstStyle/>
          <a:p>
            <a:r>
              <a:rPr lang="en-US" altLang="zh-CN" dirty="0"/>
              <a:t>Yang &amp; Netconf</a:t>
            </a:r>
            <a:endParaRPr lang="zh-CN" altLang="en-US" dirty="0"/>
          </a:p>
        </p:txBody>
      </p:sp>
      <p:pic>
        <p:nvPicPr>
          <p:cNvPr id="4" name="图片 3">
            <a:extLst>
              <a:ext uri="{FF2B5EF4-FFF2-40B4-BE49-F238E27FC236}">
                <a16:creationId xmlns:a16="http://schemas.microsoft.com/office/drawing/2014/main" id="{CC245237-3D98-4E36-B6D3-58A7891637E8}"/>
              </a:ext>
            </a:extLst>
          </p:cNvPr>
          <p:cNvPicPr>
            <a:picLocks noChangeAspect="1"/>
          </p:cNvPicPr>
          <p:nvPr/>
        </p:nvPicPr>
        <p:blipFill>
          <a:blip r:embed="rId2"/>
          <a:stretch>
            <a:fillRect/>
          </a:stretch>
        </p:blipFill>
        <p:spPr>
          <a:xfrm>
            <a:off x="335359" y="1120581"/>
            <a:ext cx="11163874" cy="3035456"/>
          </a:xfrm>
          <a:prstGeom prst="rect">
            <a:avLst/>
          </a:prstGeom>
        </p:spPr>
      </p:pic>
      <p:pic>
        <p:nvPicPr>
          <p:cNvPr id="6" name="图片 5">
            <a:extLst>
              <a:ext uri="{FF2B5EF4-FFF2-40B4-BE49-F238E27FC236}">
                <a16:creationId xmlns:a16="http://schemas.microsoft.com/office/drawing/2014/main" id="{B48A4185-6879-4E4F-8F2E-85995BCD5E06}"/>
              </a:ext>
            </a:extLst>
          </p:cNvPr>
          <p:cNvPicPr>
            <a:picLocks noChangeAspect="1"/>
          </p:cNvPicPr>
          <p:nvPr/>
        </p:nvPicPr>
        <p:blipFill>
          <a:blip r:embed="rId3"/>
          <a:stretch>
            <a:fillRect/>
          </a:stretch>
        </p:blipFill>
        <p:spPr>
          <a:xfrm>
            <a:off x="114300" y="3946486"/>
            <a:ext cx="11858625" cy="2911513"/>
          </a:xfrm>
          <a:prstGeom prst="rect">
            <a:avLst/>
          </a:prstGeom>
        </p:spPr>
      </p:pic>
    </p:spTree>
    <p:extLst>
      <p:ext uri="{BB962C8B-B14F-4D97-AF65-F5344CB8AC3E}">
        <p14:creationId xmlns:p14="http://schemas.microsoft.com/office/powerpoint/2010/main" val="3683999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F1F655-AEF1-496E-AF1D-7DE1F2FADE60}"/>
              </a:ext>
            </a:extLst>
          </p:cNvPr>
          <p:cNvSpPr>
            <a:spLocks noGrp="1"/>
          </p:cNvSpPr>
          <p:nvPr>
            <p:ph type="title"/>
          </p:nvPr>
        </p:nvSpPr>
        <p:spPr/>
        <p:txBody>
          <a:bodyPr/>
          <a:lstStyle/>
          <a:p>
            <a:r>
              <a:rPr lang="en-US" altLang="zh-CN" dirty="0"/>
              <a:t>Yang &amp; </a:t>
            </a:r>
            <a:r>
              <a:rPr lang="en-US" altLang="zh-CN" dirty="0" err="1"/>
              <a:t>NetConf</a:t>
            </a:r>
            <a:endParaRPr lang="zh-CN" altLang="en-US" dirty="0"/>
          </a:p>
        </p:txBody>
      </p:sp>
      <p:pic>
        <p:nvPicPr>
          <p:cNvPr id="3076" name="Picture 4">
            <a:extLst>
              <a:ext uri="{FF2B5EF4-FFF2-40B4-BE49-F238E27FC236}">
                <a16:creationId xmlns:a16="http://schemas.microsoft.com/office/drawing/2014/main" id="{9F85E3C8-0DA9-4104-A663-738A097228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8325"/>
            <a:ext cx="6172200" cy="273748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D8F46B87-12C8-4D38-A0D2-D5263E36B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767" y="1042034"/>
            <a:ext cx="5744958" cy="2638425"/>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5BA88E92-0B52-465E-B86C-6582FD921E50}"/>
              </a:ext>
            </a:extLst>
          </p:cNvPr>
          <p:cNvSpPr txBox="1"/>
          <p:nvPr/>
        </p:nvSpPr>
        <p:spPr>
          <a:xfrm>
            <a:off x="2444714" y="1286946"/>
            <a:ext cx="6096000" cy="369332"/>
          </a:xfrm>
          <a:prstGeom prst="rect">
            <a:avLst/>
          </a:prstGeom>
          <a:noFill/>
        </p:spPr>
        <p:txBody>
          <a:bodyPr wrap="square">
            <a:spAutoFit/>
          </a:bodyPr>
          <a:lstStyle/>
          <a:p>
            <a:r>
              <a:rPr lang="zh-CN" altLang="en-US" b="1" i="0" dirty="0">
                <a:solidFill>
                  <a:srgbClr val="121212"/>
                </a:solidFill>
                <a:effectLst/>
                <a:latin typeface="-apple-system"/>
              </a:rPr>
              <a:t>获取配置或者运行数据</a:t>
            </a:r>
            <a:endParaRPr lang="zh-CN" altLang="en-US" dirty="0"/>
          </a:p>
        </p:txBody>
      </p:sp>
      <p:sp>
        <p:nvSpPr>
          <p:cNvPr id="9" name="文本框 8">
            <a:extLst>
              <a:ext uri="{FF2B5EF4-FFF2-40B4-BE49-F238E27FC236}">
                <a16:creationId xmlns:a16="http://schemas.microsoft.com/office/drawing/2014/main" id="{9E1562AC-B363-4875-985B-A8D5B3B2E62E}"/>
              </a:ext>
            </a:extLst>
          </p:cNvPr>
          <p:cNvSpPr txBox="1"/>
          <p:nvPr/>
        </p:nvSpPr>
        <p:spPr>
          <a:xfrm>
            <a:off x="9747286" y="1286946"/>
            <a:ext cx="2149439" cy="369332"/>
          </a:xfrm>
          <a:prstGeom prst="rect">
            <a:avLst/>
          </a:prstGeom>
          <a:noFill/>
        </p:spPr>
        <p:txBody>
          <a:bodyPr wrap="square">
            <a:spAutoFit/>
          </a:bodyPr>
          <a:lstStyle/>
          <a:p>
            <a:r>
              <a:rPr lang="zh-CN" altLang="en-US" b="1" i="0" dirty="0">
                <a:solidFill>
                  <a:srgbClr val="121212"/>
                </a:solidFill>
                <a:effectLst/>
                <a:latin typeface="-apple-system"/>
              </a:rPr>
              <a:t>复制配置</a:t>
            </a:r>
            <a:endParaRPr lang="zh-CN" altLang="en-US" dirty="0"/>
          </a:p>
        </p:txBody>
      </p:sp>
      <p:pic>
        <p:nvPicPr>
          <p:cNvPr id="3080" name="Picture 8">
            <a:extLst>
              <a:ext uri="{FF2B5EF4-FFF2-40B4-BE49-F238E27FC236}">
                <a16:creationId xmlns:a16="http://schemas.microsoft.com/office/drawing/2014/main" id="{A754F1E8-1B54-407E-86FD-F4D2B5368E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196254"/>
            <a:ext cx="5986345"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685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A2312F-2A65-489F-B492-5EF91717BFD9}"/>
              </a:ext>
            </a:extLst>
          </p:cNvPr>
          <p:cNvSpPr>
            <a:spLocks noGrp="1"/>
          </p:cNvSpPr>
          <p:nvPr>
            <p:ph type="title"/>
          </p:nvPr>
        </p:nvSpPr>
        <p:spPr/>
        <p:txBody>
          <a:bodyPr/>
          <a:lstStyle/>
          <a:p>
            <a:r>
              <a:rPr lang="en-US" altLang="zh-CN" dirty="0"/>
              <a:t>P4</a:t>
            </a:r>
            <a:endParaRPr lang="zh-CN" altLang="en-US" dirty="0"/>
          </a:p>
        </p:txBody>
      </p:sp>
      <p:pic>
        <p:nvPicPr>
          <p:cNvPr id="3" name="图片 2">
            <a:extLst>
              <a:ext uri="{FF2B5EF4-FFF2-40B4-BE49-F238E27FC236}">
                <a16:creationId xmlns:a16="http://schemas.microsoft.com/office/drawing/2014/main" id="{4B09DC40-CAF1-4971-A3E0-79E265EDEF34}"/>
              </a:ext>
            </a:extLst>
          </p:cNvPr>
          <p:cNvPicPr>
            <a:picLocks noChangeAspect="1"/>
          </p:cNvPicPr>
          <p:nvPr/>
        </p:nvPicPr>
        <p:blipFill>
          <a:blip r:embed="rId3"/>
          <a:stretch>
            <a:fillRect/>
          </a:stretch>
        </p:blipFill>
        <p:spPr>
          <a:xfrm>
            <a:off x="7313103" y="1186542"/>
            <a:ext cx="4269297" cy="2639105"/>
          </a:xfrm>
          <a:prstGeom prst="rect">
            <a:avLst/>
          </a:prstGeom>
        </p:spPr>
      </p:pic>
      <p:sp>
        <p:nvSpPr>
          <p:cNvPr id="6" name="文本框 5">
            <a:extLst>
              <a:ext uri="{FF2B5EF4-FFF2-40B4-BE49-F238E27FC236}">
                <a16:creationId xmlns:a16="http://schemas.microsoft.com/office/drawing/2014/main" id="{CCC9A98C-EDB4-4229-BCB6-D1507C4EF9BB}"/>
              </a:ext>
            </a:extLst>
          </p:cNvPr>
          <p:cNvSpPr txBox="1"/>
          <p:nvPr/>
        </p:nvSpPr>
        <p:spPr>
          <a:xfrm>
            <a:off x="7086599" y="4044437"/>
            <a:ext cx="5105401" cy="1200329"/>
          </a:xfrm>
          <a:prstGeom prst="rect">
            <a:avLst/>
          </a:prstGeom>
          <a:noFill/>
        </p:spPr>
        <p:txBody>
          <a:bodyPr wrap="square">
            <a:spAutoFit/>
          </a:bodyPr>
          <a:lstStyle/>
          <a:p>
            <a:r>
              <a:rPr lang="en-US" altLang="zh-CN" b="0" i="0" dirty="0">
                <a:solidFill>
                  <a:srgbClr val="4D4D4D"/>
                </a:solidFill>
                <a:effectLst/>
                <a:latin typeface="-apple-system"/>
              </a:rPr>
              <a:t>XGW</a:t>
            </a:r>
            <a:r>
              <a:rPr lang="zh-CN" altLang="en-US" b="0" i="0" dirty="0">
                <a:solidFill>
                  <a:srgbClr val="4D4D4D"/>
                </a:solidFill>
                <a:effectLst/>
                <a:latin typeface="-apple-system"/>
              </a:rPr>
              <a:t>乍一看像一台</a:t>
            </a:r>
            <a:r>
              <a:rPr lang="en-US" altLang="zh-CN" b="0" i="0" dirty="0">
                <a:solidFill>
                  <a:srgbClr val="4D4D4D"/>
                </a:solidFill>
                <a:effectLst/>
                <a:latin typeface="-apple-system"/>
              </a:rPr>
              <a:t>2U</a:t>
            </a:r>
            <a:r>
              <a:rPr lang="zh-CN" altLang="en-US" b="0" i="0" dirty="0">
                <a:solidFill>
                  <a:srgbClr val="4D4D4D"/>
                </a:solidFill>
                <a:effectLst/>
                <a:latin typeface="-apple-system"/>
              </a:rPr>
              <a:t>的服务器，主要部件有负责大流量转发的</a:t>
            </a:r>
            <a:r>
              <a:rPr lang="en-US" altLang="zh-CN" b="0" i="0" dirty="0">
                <a:solidFill>
                  <a:srgbClr val="4D4D4D"/>
                </a:solidFill>
                <a:effectLst/>
                <a:latin typeface="-apple-system"/>
              </a:rPr>
              <a:t>P4</a:t>
            </a:r>
            <a:r>
              <a:rPr lang="zh-CN" altLang="en-US" b="0" i="0" dirty="0">
                <a:solidFill>
                  <a:srgbClr val="4D4D4D"/>
                </a:solidFill>
                <a:effectLst/>
                <a:latin typeface="-apple-system"/>
              </a:rPr>
              <a:t>可编程交换芯片，负责大表项转发的自研网卡芯片，负责业务编排和智能调度的</a:t>
            </a:r>
            <a:r>
              <a:rPr lang="en-US" altLang="zh-CN" b="0" i="0" dirty="0">
                <a:solidFill>
                  <a:srgbClr val="4D4D4D"/>
                </a:solidFill>
                <a:effectLst/>
                <a:latin typeface="-apple-system"/>
              </a:rPr>
              <a:t>CPU</a:t>
            </a:r>
            <a:r>
              <a:rPr lang="zh-CN" altLang="en-US" b="0" i="0" dirty="0">
                <a:solidFill>
                  <a:srgbClr val="4D4D4D"/>
                </a:solidFill>
                <a:effectLst/>
                <a:latin typeface="-apple-system"/>
              </a:rPr>
              <a:t>模块。</a:t>
            </a:r>
            <a:endParaRPr lang="zh-CN" altLang="en-US" dirty="0"/>
          </a:p>
        </p:txBody>
      </p:sp>
      <p:pic>
        <p:nvPicPr>
          <p:cNvPr id="5" name="图片 4">
            <a:extLst>
              <a:ext uri="{FF2B5EF4-FFF2-40B4-BE49-F238E27FC236}">
                <a16:creationId xmlns:a16="http://schemas.microsoft.com/office/drawing/2014/main" id="{7A4D35B0-F913-4BD7-9FC3-A54AB053C556}"/>
              </a:ext>
            </a:extLst>
          </p:cNvPr>
          <p:cNvPicPr>
            <a:picLocks noChangeAspect="1"/>
          </p:cNvPicPr>
          <p:nvPr/>
        </p:nvPicPr>
        <p:blipFill>
          <a:blip r:embed="rId4"/>
          <a:stretch>
            <a:fillRect/>
          </a:stretch>
        </p:blipFill>
        <p:spPr>
          <a:xfrm>
            <a:off x="444217" y="1164819"/>
            <a:ext cx="6315812" cy="2660828"/>
          </a:xfrm>
          <a:prstGeom prst="rect">
            <a:avLst/>
          </a:prstGeom>
        </p:spPr>
      </p:pic>
      <p:pic>
        <p:nvPicPr>
          <p:cNvPr id="7" name="图片 6">
            <a:extLst>
              <a:ext uri="{FF2B5EF4-FFF2-40B4-BE49-F238E27FC236}">
                <a16:creationId xmlns:a16="http://schemas.microsoft.com/office/drawing/2014/main" id="{874B3643-B701-4094-BE12-1B827E8BB811}"/>
              </a:ext>
            </a:extLst>
          </p:cNvPr>
          <p:cNvPicPr>
            <a:picLocks noChangeAspect="1"/>
          </p:cNvPicPr>
          <p:nvPr/>
        </p:nvPicPr>
        <p:blipFill>
          <a:blip r:embed="rId5"/>
          <a:stretch>
            <a:fillRect/>
          </a:stretch>
        </p:blipFill>
        <p:spPr>
          <a:xfrm>
            <a:off x="609600" y="3912990"/>
            <a:ext cx="5286294" cy="2945010"/>
          </a:xfrm>
          <a:prstGeom prst="rect">
            <a:avLst/>
          </a:prstGeom>
        </p:spPr>
      </p:pic>
    </p:spTree>
    <p:extLst>
      <p:ext uri="{BB962C8B-B14F-4D97-AF65-F5344CB8AC3E}">
        <p14:creationId xmlns:p14="http://schemas.microsoft.com/office/powerpoint/2010/main" val="316396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9FA592-7222-4F61-96EE-207C36003566}"/>
              </a:ext>
            </a:extLst>
          </p:cNvPr>
          <p:cNvSpPr>
            <a:spLocks noGrp="1"/>
          </p:cNvSpPr>
          <p:nvPr>
            <p:ph type="title"/>
          </p:nvPr>
        </p:nvSpPr>
        <p:spPr/>
        <p:txBody>
          <a:bodyPr/>
          <a:lstStyle/>
          <a:p>
            <a:r>
              <a:rPr lang="en-US" altLang="zh-CN" dirty="0"/>
              <a:t>SDN</a:t>
            </a:r>
            <a:endParaRPr lang="zh-CN" altLang="en-US" dirty="0"/>
          </a:p>
        </p:txBody>
      </p:sp>
      <p:sp>
        <p:nvSpPr>
          <p:cNvPr id="4" name="文本框 3">
            <a:extLst>
              <a:ext uri="{FF2B5EF4-FFF2-40B4-BE49-F238E27FC236}">
                <a16:creationId xmlns:a16="http://schemas.microsoft.com/office/drawing/2014/main" id="{623ABD8F-ED19-4412-B59A-686263DE4B79}"/>
              </a:ext>
            </a:extLst>
          </p:cNvPr>
          <p:cNvSpPr txBox="1"/>
          <p:nvPr/>
        </p:nvSpPr>
        <p:spPr>
          <a:xfrm>
            <a:off x="762000" y="1150177"/>
            <a:ext cx="4920343" cy="1477328"/>
          </a:xfrm>
          <a:prstGeom prst="rect">
            <a:avLst/>
          </a:prstGeom>
          <a:noFill/>
        </p:spPr>
        <p:txBody>
          <a:bodyPr wrap="square">
            <a:spAutoFit/>
          </a:bodyPr>
          <a:lstStyle/>
          <a:p>
            <a:r>
              <a:rPr lang="zh-CN" altLang="en-US" b="0" i="0" dirty="0">
                <a:solidFill>
                  <a:srgbClr val="333333"/>
                </a:solidFill>
                <a:effectLst/>
                <a:latin typeface="open sans" panose="020B0606030504020204" pitchFamily="34" charset="0"/>
              </a:rPr>
              <a:t>经典</a:t>
            </a:r>
            <a:r>
              <a:rPr lang="en-US" altLang="zh-CN" b="0" i="0" dirty="0">
                <a:solidFill>
                  <a:srgbClr val="333333"/>
                </a:solidFill>
                <a:effectLst/>
                <a:latin typeface="open sans" panose="020B0606030504020204" pitchFamily="34" charset="0"/>
              </a:rPr>
              <a:t>SDN</a:t>
            </a:r>
            <a:r>
              <a:rPr lang="zh-CN" altLang="en-US" b="0" i="0" dirty="0">
                <a:solidFill>
                  <a:srgbClr val="333333"/>
                </a:solidFill>
                <a:effectLst/>
                <a:latin typeface="open sans" panose="020B0606030504020204" pitchFamily="34" charset="0"/>
              </a:rPr>
              <a:t>的定义是转控分离，通过</a:t>
            </a:r>
            <a:r>
              <a:rPr lang="en-US" altLang="zh-CN" b="0" i="0" dirty="0">
                <a:solidFill>
                  <a:srgbClr val="333333"/>
                </a:solidFill>
                <a:effectLst/>
                <a:latin typeface="open sans" panose="020B0606030504020204" pitchFamily="34" charset="0"/>
              </a:rPr>
              <a:t>SDN</a:t>
            </a:r>
            <a:r>
              <a:rPr lang="zh-CN" altLang="en-US" b="0" i="0" dirty="0">
                <a:solidFill>
                  <a:srgbClr val="333333"/>
                </a:solidFill>
                <a:effectLst/>
                <a:latin typeface="open sans" panose="020B0606030504020204" pitchFamily="34" charset="0"/>
              </a:rPr>
              <a:t>控制器来实现集中的网络智能控制，并通过北向</a:t>
            </a:r>
            <a:r>
              <a:rPr lang="en-US" altLang="zh-CN" b="0" i="0" dirty="0">
                <a:solidFill>
                  <a:srgbClr val="333333"/>
                </a:solidFill>
                <a:effectLst/>
                <a:latin typeface="open sans" panose="020B0606030504020204" pitchFamily="34" charset="0"/>
              </a:rPr>
              <a:t>API</a:t>
            </a:r>
            <a:r>
              <a:rPr lang="zh-CN" altLang="en-US" b="0" i="0" dirty="0">
                <a:solidFill>
                  <a:srgbClr val="333333"/>
                </a:solidFill>
                <a:effectLst/>
                <a:latin typeface="open sans" panose="020B0606030504020204" pitchFamily="34" charset="0"/>
              </a:rPr>
              <a:t>来提供快速的应用迭代开发。随着产业界的博弈，所有通过集中的软件来实现业务发放的系统也被称之为</a:t>
            </a:r>
            <a:r>
              <a:rPr lang="en-US" altLang="zh-CN" b="0" i="0" dirty="0">
                <a:solidFill>
                  <a:srgbClr val="333333"/>
                </a:solidFill>
                <a:effectLst/>
                <a:latin typeface="open sans" panose="020B0606030504020204" pitchFamily="34" charset="0"/>
              </a:rPr>
              <a:t>SDN</a:t>
            </a:r>
            <a:r>
              <a:rPr lang="zh-CN" altLang="en-US" b="0" i="0" dirty="0">
                <a:solidFill>
                  <a:srgbClr val="333333"/>
                </a:solidFill>
                <a:effectLst/>
                <a:latin typeface="open sans" panose="020B0606030504020204" pitchFamily="34" charset="0"/>
              </a:rPr>
              <a:t>。</a:t>
            </a:r>
            <a:endParaRPr lang="zh-CN" altLang="en-US" dirty="0"/>
          </a:p>
        </p:txBody>
      </p:sp>
      <p:sp>
        <p:nvSpPr>
          <p:cNvPr id="6" name="文本框 5">
            <a:extLst>
              <a:ext uri="{FF2B5EF4-FFF2-40B4-BE49-F238E27FC236}">
                <a16:creationId xmlns:a16="http://schemas.microsoft.com/office/drawing/2014/main" id="{2F40B6D0-90A5-449B-A666-A46E55DA42DC}"/>
              </a:ext>
            </a:extLst>
          </p:cNvPr>
          <p:cNvSpPr txBox="1"/>
          <p:nvPr/>
        </p:nvSpPr>
        <p:spPr>
          <a:xfrm>
            <a:off x="6217727" y="1150177"/>
            <a:ext cx="5442857" cy="1477328"/>
          </a:xfrm>
          <a:prstGeom prst="rect">
            <a:avLst/>
          </a:prstGeom>
          <a:noFill/>
        </p:spPr>
        <p:txBody>
          <a:bodyPr wrap="square">
            <a:spAutoFit/>
          </a:bodyPr>
          <a:lstStyle/>
          <a:p>
            <a:r>
              <a:rPr lang="zh-CN" altLang="en-US" b="0" i="0" dirty="0">
                <a:solidFill>
                  <a:srgbClr val="333333"/>
                </a:solidFill>
                <a:effectLst/>
                <a:latin typeface="open sans" panose="020B0606030504020204" pitchFamily="34" charset="0"/>
              </a:rPr>
              <a:t>而白盒则是不折不扣的过去三十多年</a:t>
            </a:r>
            <a:r>
              <a:rPr lang="en-US" altLang="zh-CN" b="0" i="0" dirty="0">
                <a:solidFill>
                  <a:srgbClr val="333333"/>
                </a:solidFill>
                <a:effectLst/>
                <a:latin typeface="open sans" panose="020B0606030504020204" pitchFamily="34" charset="0"/>
              </a:rPr>
              <a:t>PC</a:t>
            </a:r>
            <a:r>
              <a:rPr lang="zh-CN" altLang="en-US" b="0" i="0" dirty="0">
                <a:solidFill>
                  <a:srgbClr val="333333"/>
                </a:solidFill>
                <a:effectLst/>
                <a:latin typeface="open sans" panose="020B0606030504020204" pitchFamily="34" charset="0"/>
              </a:rPr>
              <a:t>技术路线在网络产业的实现，通过标准化硬件的</a:t>
            </a:r>
            <a:r>
              <a:rPr lang="en-US" altLang="zh-CN" b="0" i="0" dirty="0">
                <a:solidFill>
                  <a:srgbClr val="333333"/>
                </a:solidFill>
                <a:effectLst/>
                <a:latin typeface="open sans" panose="020B0606030504020204" pitchFamily="34" charset="0"/>
              </a:rPr>
              <a:t>SAI</a:t>
            </a:r>
            <a:r>
              <a:rPr lang="zh-CN" altLang="en-US" b="0" i="0" dirty="0">
                <a:solidFill>
                  <a:srgbClr val="333333"/>
                </a:solidFill>
                <a:effectLst/>
                <a:latin typeface="open sans" panose="020B0606030504020204" pitchFamily="34" charset="0"/>
              </a:rPr>
              <a:t>接口，将网络设备的硬件和软件分离，客户可以从</a:t>
            </a:r>
            <a:r>
              <a:rPr lang="en-US" altLang="zh-CN" b="0" i="0" dirty="0">
                <a:solidFill>
                  <a:srgbClr val="333333"/>
                </a:solidFill>
                <a:effectLst/>
                <a:latin typeface="open sans" panose="020B0606030504020204" pitchFamily="34" charset="0"/>
              </a:rPr>
              <a:t>A</a:t>
            </a:r>
            <a:r>
              <a:rPr lang="zh-CN" altLang="en-US" b="0" i="0" dirty="0">
                <a:solidFill>
                  <a:srgbClr val="333333"/>
                </a:solidFill>
                <a:effectLst/>
                <a:latin typeface="open sans" panose="020B0606030504020204" pitchFamily="34" charset="0"/>
              </a:rPr>
              <a:t>厂商买硬件盒子，从</a:t>
            </a:r>
            <a:r>
              <a:rPr lang="en-US" altLang="zh-CN" b="0" i="0" dirty="0">
                <a:solidFill>
                  <a:srgbClr val="333333"/>
                </a:solidFill>
                <a:effectLst/>
                <a:latin typeface="open sans" panose="020B0606030504020204" pitchFamily="34" charset="0"/>
              </a:rPr>
              <a:t>B</a:t>
            </a:r>
            <a:r>
              <a:rPr lang="zh-CN" altLang="en-US" b="0" i="0" dirty="0">
                <a:solidFill>
                  <a:srgbClr val="333333"/>
                </a:solidFill>
                <a:effectLst/>
                <a:latin typeface="open sans" panose="020B0606030504020204" pitchFamily="34" charset="0"/>
              </a:rPr>
              <a:t>厂商买软件或自行裁剪开源软件系统安装在</a:t>
            </a:r>
            <a:r>
              <a:rPr lang="en-US" altLang="zh-CN" b="0" i="0" dirty="0">
                <a:solidFill>
                  <a:srgbClr val="333333"/>
                </a:solidFill>
                <a:effectLst/>
                <a:latin typeface="open sans" panose="020B0606030504020204" pitchFamily="34" charset="0"/>
              </a:rPr>
              <a:t>A</a:t>
            </a:r>
            <a:r>
              <a:rPr lang="zh-CN" altLang="en-US" b="0" i="0" dirty="0">
                <a:solidFill>
                  <a:srgbClr val="333333"/>
                </a:solidFill>
                <a:effectLst/>
                <a:latin typeface="open sans" panose="020B0606030504020204" pitchFamily="34" charset="0"/>
              </a:rPr>
              <a:t>厂商的盒子上，自己组装一个可运行的设备。</a:t>
            </a:r>
            <a:endParaRPr lang="zh-CN" altLang="en-US" dirty="0"/>
          </a:p>
        </p:txBody>
      </p:sp>
      <p:pic>
        <p:nvPicPr>
          <p:cNvPr id="1026" name="Picture 2">
            <a:extLst>
              <a:ext uri="{FF2B5EF4-FFF2-40B4-BE49-F238E27FC236}">
                <a16:creationId xmlns:a16="http://schemas.microsoft.com/office/drawing/2014/main" id="{80282976-97F8-4BA7-9D6C-FC6072407E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708" y="2937501"/>
            <a:ext cx="10898584" cy="3107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989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1B7927-A173-4476-B43F-342ABB1FBA69}"/>
              </a:ext>
            </a:extLst>
          </p:cNvPr>
          <p:cNvSpPr>
            <a:spLocks noGrp="1"/>
          </p:cNvSpPr>
          <p:nvPr>
            <p:ph type="title"/>
          </p:nvPr>
        </p:nvSpPr>
        <p:spPr/>
        <p:txBody>
          <a:bodyPr/>
          <a:lstStyle/>
          <a:p>
            <a:r>
              <a:rPr lang="en-US" altLang="zh-CN" dirty="0"/>
              <a:t>P4</a:t>
            </a:r>
            <a:endParaRPr lang="zh-CN" altLang="en-US" dirty="0"/>
          </a:p>
        </p:txBody>
      </p:sp>
      <p:pic>
        <p:nvPicPr>
          <p:cNvPr id="3" name="图片 2">
            <a:extLst>
              <a:ext uri="{FF2B5EF4-FFF2-40B4-BE49-F238E27FC236}">
                <a16:creationId xmlns:a16="http://schemas.microsoft.com/office/drawing/2014/main" id="{0BDC3630-77B1-477E-A377-3195BFFEA8E6}"/>
              </a:ext>
            </a:extLst>
          </p:cNvPr>
          <p:cNvPicPr>
            <a:picLocks noChangeAspect="1"/>
          </p:cNvPicPr>
          <p:nvPr/>
        </p:nvPicPr>
        <p:blipFill>
          <a:blip r:embed="rId2"/>
          <a:stretch>
            <a:fillRect/>
          </a:stretch>
        </p:blipFill>
        <p:spPr>
          <a:xfrm>
            <a:off x="5078186" y="890288"/>
            <a:ext cx="6514420" cy="3618343"/>
          </a:xfrm>
          <a:prstGeom prst="rect">
            <a:avLst/>
          </a:prstGeom>
        </p:spPr>
      </p:pic>
      <p:sp>
        <p:nvSpPr>
          <p:cNvPr id="5" name="文本框 4">
            <a:extLst>
              <a:ext uri="{FF2B5EF4-FFF2-40B4-BE49-F238E27FC236}">
                <a16:creationId xmlns:a16="http://schemas.microsoft.com/office/drawing/2014/main" id="{7BEFF8C9-D317-4476-B48F-83E220A372EB}"/>
              </a:ext>
            </a:extLst>
          </p:cNvPr>
          <p:cNvSpPr txBox="1"/>
          <p:nvPr/>
        </p:nvSpPr>
        <p:spPr>
          <a:xfrm>
            <a:off x="4985657" y="4618618"/>
            <a:ext cx="6699478" cy="2031325"/>
          </a:xfrm>
          <a:prstGeom prst="rect">
            <a:avLst/>
          </a:prstGeom>
          <a:noFill/>
        </p:spPr>
        <p:txBody>
          <a:bodyPr wrap="square">
            <a:spAutoFit/>
          </a:bodyPr>
          <a:lstStyle/>
          <a:p>
            <a:r>
              <a:rPr lang="zh-CN" altLang="en-US" b="0" i="0" dirty="0">
                <a:solidFill>
                  <a:srgbClr val="252B3A"/>
                </a:solidFill>
                <a:effectLst/>
                <a:latin typeface="Microsoft YaHei" panose="020B0503020204020204" pitchFamily="34" charset="-122"/>
                <a:ea typeface="Microsoft YaHei" panose="020B0503020204020204" pitchFamily="34" charset="-122"/>
              </a:rPr>
              <a:t>京东云将部分数据中心网络的</a:t>
            </a:r>
            <a:r>
              <a:rPr lang="en-US" altLang="zh-CN" b="0" i="0" dirty="0" err="1">
                <a:solidFill>
                  <a:srgbClr val="252B3A"/>
                </a:solidFill>
                <a:effectLst/>
                <a:latin typeface="Microsoft YaHei" panose="020B0503020204020204" pitchFamily="34" charset="-122"/>
                <a:ea typeface="Microsoft YaHei" panose="020B0503020204020204" pitchFamily="34" charset="-122"/>
              </a:rPr>
              <a:t>ToR</a:t>
            </a:r>
            <a:r>
              <a:rPr lang="zh-CN" altLang="en-US" b="0" i="0" dirty="0">
                <a:solidFill>
                  <a:srgbClr val="252B3A"/>
                </a:solidFill>
                <a:effectLst/>
                <a:latin typeface="Microsoft YaHei" panose="020B0503020204020204" pitchFamily="34" charset="-122"/>
                <a:ea typeface="Microsoft YaHei" panose="020B0503020204020204" pitchFamily="34" charset="-122"/>
              </a:rPr>
              <a:t>、汇聚交换机（如下图所示的</a:t>
            </a:r>
            <a:r>
              <a:rPr lang="en-US" altLang="zh-CN" b="0" i="0" dirty="0">
                <a:solidFill>
                  <a:srgbClr val="252B3A"/>
                </a:solidFill>
                <a:effectLst/>
                <a:latin typeface="Microsoft YaHei" panose="020B0503020204020204" pitchFamily="34" charset="-122"/>
                <a:ea typeface="Microsoft YaHei" panose="020B0503020204020204" pitchFamily="34" charset="-122"/>
              </a:rPr>
              <a:t>T0</a:t>
            </a:r>
            <a:r>
              <a:rPr lang="zh-CN" altLang="en-US" b="0" i="0" dirty="0">
                <a:solidFill>
                  <a:srgbClr val="252B3A"/>
                </a:solidFill>
                <a:effectLst/>
                <a:latin typeface="Microsoft YaHei" panose="020B0503020204020204" pitchFamily="34" charset="-122"/>
                <a:ea typeface="Microsoft YaHei" panose="020B0503020204020204" pitchFamily="34" charset="-122"/>
              </a:rPr>
              <a:t>、</a:t>
            </a:r>
            <a:r>
              <a:rPr lang="en-US" altLang="zh-CN" b="0" i="0" dirty="0">
                <a:solidFill>
                  <a:srgbClr val="252B3A"/>
                </a:solidFill>
                <a:effectLst/>
                <a:latin typeface="Microsoft YaHei" panose="020B0503020204020204" pitchFamily="34" charset="-122"/>
                <a:ea typeface="Microsoft YaHei" panose="020B0503020204020204" pitchFamily="34" charset="-122"/>
              </a:rPr>
              <a:t>T1</a:t>
            </a:r>
            <a:r>
              <a:rPr lang="zh-CN" altLang="en-US" b="0" i="0" dirty="0">
                <a:solidFill>
                  <a:srgbClr val="252B3A"/>
                </a:solidFill>
                <a:effectLst/>
                <a:latin typeface="Microsoft YaHei" panose="020B0503020204020204" pitchFamily="34" charset="-122"/>
                <a:ea typeface="Microsoft YaHei" panose="020B0503020204020204" pitchFamily="34" charset="-122"/>
              </a:rPr>
              <a:t>）替换为了</a:t>
            </a:r>
            <a:r>
              <a:rPr lang="en-US" altLang="zh-CN" b="0" i="0" dirty="0">
                <a:solidFill>
                  <a:srgbClr val="252B3A"/>
                </a:solidFill>
                <a:effectLst/>
                <a:latin typeface="Microsoft YaHei" panose="020B0503020204020204" pitchFamily="34" charset="-122"/>
                <a:ea typeface="Microsoft YaHei" panose="020B0503020204020204" pitchFamily="34" charset="-122"/>
              </a:rPr>
              <a:t>P4</a:t>
            </a:r>
            <a:r>
              <a:rPr lang="zh-CN" altLang="en-US" b="0" i="0" dirty="0">
                <a:solidFill>
                  <a:srgbClr val="252B3A"/>
                </a:solidFill>
                <a:effectLst/>
                <a:latin typeface="Microsoft YaHei" panose="020B0503020204020204" pitchFamily="34" charset="-122"/>
                <a:ea typeface="Microsoft YaHei" panose="020B0503020204020204" pitchFamily="34" charset="-122"/>
              </a:rPr>
              <a:t>白盒交换机。同时，在边缘云场景，也对白盒交换机进行了一定规模的部署。</a:t>
            </a:r>
            <a:endParaRPr lang="en-US" altLang="zh-CN" b="0" i="0" dirty="0">
              <a:solidFill>
                <a:srgbClr val="252B3A"/>
              </a:solidFill>
              <a:effectLst/>
              <a:latin typeface="Microsoft YaHei" panose="020B0503020204020204" pitchFamily="34" charset="-122"/>
              <a:ea typeface="Microsoft YaHei" panose="020B0503020204020204" pitchFamily="34" charset="-122"/>
            </a:endParaRPr>
          </a:p>
          <a:p>
            <a:r>
              <a:rPr lang="zh-CN" altLang="en-US" b="0" i="0" dirty="0">
                <a:solidFill>
                  <a:srgbClr val="252B3A"/>
                </a:solidFill>
                <a:effectLst/>
                <a:latin typeface="Microsoft YaHei" panose="020B0503020204020204" pitchFamily="34" charset="-122"/>
                <a:ea typeface="Microsoft YaHei" panose="020B0503020204020204" pitchFamily="34" charset="-122"/>
              </a:rPr>
              <a:t>京东云使用</a:t>
            </a:r>
            <a:r>
              <a:rPr lang="en-US" altLang="zh-CN" b="0" i="0" dirty="0">
                <a:solidFill>
                  <a:srgbClr val="252B3A"/>
                </a:solidFill>
                <a:effectLst/>
                <a:latin typeface="Microsoft YaHei" panose="020B0503020204020204" pitchFamily="34" charset="-122"/>
                <a:ea typeface="Microsoft YaHei" panose="020B0503020204020204" pitchFamily="34" charset="-122"/>
              </a:rPr>
              <a:t>P4</a:t>
            </a:r>
            <a:r>
              <a:rPr lang="zh-CN" altLang="en-US" b="0" i="0" dirty="0">
                <a:solidFill>
                  <a:srgbClr val="252B3A"/>
                </a:solidFill>
                <a:effectLst/>
                <a:latin typeface="Microsoft YaHei" panose="020B0503020204020204" pitchFamily="34" charset="-122"/>
                <a:ea typeface="Microsoft YaHei" panose="020B0503020204020204" pitchFamily="34" charset="-122"/>
              </a:rPr>
              <a:t>可编程设备实现网络的可视化方案。由于现阶段无法实现传统设备的全</a:t>
            </a:r>
            <a:r>
              <a:rPr lang="en-US" altLang="zh-CN" b="0" i="0" dirty="0">
                <a:solidFill>
                  <a:srgbClr val="252B3A"/>
                </a:solidFill>
                <a:effectLst/>
                <a:latin typeface="Microsoft YaHei" panose="020B0503020204020204" pitchFamily="34" charset="-122"/>
                <a:ea typeface="Microsoft YaHei" panose="020B0503020204020204" pitchFamily="34" charset="-122"/>
              </a:rPr>
              <a:t>P4</a:t>
            </a:r>
            <a:r>
              <a:rPr lang="zh-CN" altLang="en-US" b="0" i="0" dirty="0">
                <a:solidFill>
                  <a:srgbClr val="252B3A"/>
                </a:solidFill>
                <a:effectLst/>
                <a:latin typeface="Microsoft YaHei" panose="020B0503020204020204" pitchFamily="34" charset="-122"/>
                <a:ea typeface="Microsoft YaHei" panose="020B0503020204020204" pitchFamily="34" charset="-122"/>
              </a:rPr>
              <a:t>可编程化，京东云采用混合部署方案（部分</a:t>
            </a:r>
            <a:r>
              <a:rPr lang="en-US" altLang="zh-CN" b="0" i="0" dirty="0">
                <a:solidFill>
                  <a:srgbClr val="252B3A"/>
                </a:solidFill>
                <a:effectLst/>
                <a:latin typeface="Microsoft YaHei" panose="020B0503020204020204" pitchFamily="34" charset="-122"/>
                <a:ea typeface="Microsoft YaHei" panose="020B0503020204020204" pitchFamily="34" charset="-122"/>
              </a:rPr>
              <a:t>P4</a:t>
            </a:r>
            <a:r>
              <a:rPr lang="zh-CN" altLang="en-US" b="0" i="0" dirty="0">
                <a:solidFill>
                  <a:srgbClr val="252B3A"/>
                </a:solidFill>
                <a:effectLst/>
                <a:latin typeface="Microsoft YaHei" panose="020B0503020204020204" pitchFamily="34" charset="-122"/>
                <a:ea typeface="Microsoft YaHei" panose="020B0503020204020204" pitchFamily="34" charset="-122"/>
              </a:rPr>
              <a:t>可编程设备、部分传统设备），使用</a:t>
            </a:r>
            <a:r>
              <a:rPr lang="en-US" altLang="zh-CN" b="0" i="0" dirty="0">
                <a:solidFill>
                  <a:srgbClr val="252B3A"/>
                </a:solidFill>
                <a:effectLst/>
                <a:latin typeface="Microsoft YaHei" panose="020B0503020204020204" pitchFamily="34" charset="-122"/>
                <a:ea typeface="Microsoft YaHei" panose="020B0503020204020204" pitchFamily="34" charset="-122"/>
              </a:rPr>
              <a:t>Postcards</a:t>
            </a:r>
            <a:r>
              <a:rPr lang="zh-CN" altLang="en-US" b="0" i="0" dirty="0">
                <a:solidFill>
                  <a:srgbClr val="252B3A"/>
                </a:solidFill>
                <a:effectLst/>
                <a:latin typeface="Microsoft YaHei" panose="020B0503020204020204" pitchFamily="34" charset="-122"/>
                <a:ea typeface="Microsoft YaHei" panose="020B0503020204020204" pitchFamily="34" charset="-122"/>
              </a:rPr>
              <a:t>模式部署</a:t>
            </a:r>
            <a:r>
              <a:rPr lang="en-US" altLang="zh-CN" b="0" i="0" dirty="0">
                <a:solidFill>
                  <a:srgbClr val="252B3A"/>
                </a:solidFill>
                <a:effectLst/>
                <a:latin typeface="Microsoft YaHei" panose="020B0503020204020204" pitchFamily="34" charset="-122"/>
                <a:ea typeface="Microsoft YaHei" panose="020B0503020204020204" pitchFamily="34" charset="-122"/>
              </a:rPr>
              <a:t>INT</a:t>
            </a:r>
            <a:r>
              <a:rPr lang="zh-CN" altLang="en-US" b="0" i="0" dirty="0">
                <a:solidFill>
                  <a:srgbClr val="252B3A"/>
                </a:solidFill>
                <a:effectLst/>
                <a:latin typeface="Microsoft YaHei" panose="020B0503020204020204" pitchFamily="34" charset="-122"/>
                <a:ea typeface="Microsoft YaHei" panose="020B0503020204020204" pitchFamily="34" charset="-122"/>
              </a:rPr>
              <a:t>，实现实时的网络丢包探测、拥塞、时延抖动以及路径的可视化</a:t>
            </a:r>
            <a:endParaRPr lang="zh-CN" altLang="en-US" dirty="0"/>
          </a:p>
        </p:txBody>
      </p:sp>
    </p:spTree>
    <p:extLst>
      <p:ext uri="{BB962C8B-B14F-4D97-AF65-F5344CB8AC3E}">
        <p14:creationId xmlns:p14="http://schemas.microsoft.com/office/powerpoint/2010/main" val="139263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5822D3C4-FBA1-4C27-9130-C4CA98F82B31}"/>
              </a:ext>
            </a:extLst>
          </p:cNvPr>
          <p:cNvSpPr txBox="1"/>
          <p:nvPr/>
        </p:nvSpPr>
        <p:spPr>
          <a:xfrm>
            <a:off x="4188995" y="2723086"/>
            <a:ext cx="3814009" cy="1107996"/>
          </a:xfrm>
          <a:prstGeom prst="rect">
            <a:avLst/>
          </a:prstGeom>
          <a:noFill/>
        </p:spPr>
        <p:txBody>
          <a:bodyPr wrap="square">
            <a:spAutoFit/>
          </a:bodyPr>
          <a:lstStyle/>
          <a:p>
            <a:r>
              <a:rPr lang="zh-CN" altLang="en-US" sz="6600" b="1" dirty="0">
                <a:solidFill>
                  <a:schemeClr val="accent1">
                    <a:lumMod val="50000"/>
                  </a:schemeClr>
                </a:solidFill>
                <a:latin typeface="微软雅黑" panose="020B0503020204020204" pitchFamily="34" charset="-122"/>
                <a:ea typeface="微软雅黑" panose="020B0503020204020204" pitchFamily="34" charset="-122"/>
              </a:rPr>
              <a:t>感谢聆听</a:t>
            </a:r>
            <a:endParaRPr lang="en-US" altLang="zh-CN" sz="6600" b="1" i="0" dirty="0">
              <a:solidFill>
                <a:schemeClr val="accent1">
                  <a:lumMod val="50000"/>
                </a:schemeClr>
              </a:solidFill>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9625876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C4EF30-8BC5-4892-8207-3930D3067F57}"/>
              </a:ext>
            </a:extLst>
          </p:cNvPr>
          <p:cNvSpPr>
            <a:spLocks noGrp="1"/>
          </p:cNvSpPr>
          <p:nvPr>
            <p:ph type="title"/>
          </p:nvPr>
        </p:nvSpPr>
        <p:spPr/>
        <p:txBody>
          <a:bodyPr/>
          <a:lstStyle/>
          <a:p>
            <a:r>
              <a:rPr lang="zh-CN" altLang="en-US" dirty="0"/>
              <a:t>白盒</a:t>
            </a:r>
          </a:p>
        </p:txBody>
      </p:sp>
      <p:sp>
        <p:nvSpPr>
          <p:cNvPr id="4" name="文本框 3">
            <a:extLst>
              <a:ext uri="{FF2B5EF4-FFF2-40B4-BE49-F238E27FC236}">
                <a16:creationId xmlns:a16="http://schemas.microsoft.com/office/drawing/2014/main" id="{FE0BA56A-446E-4EA1-B7E7-FA1854CB80C7}"/>
              </a:ext>
            </a:extLst>
          </p:cNvPr>
          <p:cNvSpPr txBox="1"/>
          <p:nvPr/>
        </p:nvSpPr>
        <p:spPr>
          <a:xfrm>
            <a:off x="693891" y="1318583"/>
            <a:ext cx="6097348" cy="923330"/>
          </a:xfrm>
          <a:prstGeom prst="rect">
            <a:avLst/>
          </a:prstGeom>
          <a:noFill/>
        </p:spPr>
        <p:txBody>
          <a:bodyPr wrap="square">
            <a:spAutoFit/>
          </a:bodyPr>
          <a:lstStyle/>
          <a:p>
            <a:r>
              <a:rPr lang="en-US" altLang="zh-CN" b="0" i="0" dirty="0">
                <a:solidFill>
                  <a:srgbClr val="333333"/>
                </a:solidFill>
                <a:effectLst/>
                <a:latin typeface="open sans" panose="020B0606030504020204" pitchFamily="34" charset="0"/>
              </a:rPr>
              <a:t>Google</a:t>
            </a:r>
            <a:r>
              <a:rPr lang="zh-CN" altLang="en-US" b="0" i="0" dirty="0">
                <a:solidFill>
                  <a:srgbClr val="333333"/>
                </a:solidFill>
                <a:effectLst/>
                <a:latin typeface="open sans" panose="020B0606030504020204" pitchFamily="34" charset="0"/>
              </a:rPr>
              <a:t>、</a:t>
            </a:r>
            <a:r>
              <a:rPr lang="en-US" altLang="zh-CN" b="0" i="0" dirty="0">
                <a:solidFill>
                  <a:srgbClr val="333333"/>
                </a:solidFill>
                <a:effectLst/>
                <a:latin typeface="open sans" panose="020B0606030504020204" pitchFamily="34" charset="0"/>
              </a:rPr>
              <a:t>Facebook</a:t>
            </a:r>
            <a:r>
              <a:rPr lang="zh-CN" altLang="en-US" b="0" i="0" dirty="0">
                <a:solidFill>
                  <a:srgbClr val="333333"/>
                </a:solidFill>
                <a:effectLst/>
                <a:latin typeface="open sans" panose="020B0606030504020204" pitchFamily="34" charset="0"/>
              </a:rPr>
              <a:t>、国内等大型互联网公司有足够大的交换机采购量，也能养得起自己的研发队伍来研发交换机软件，并对技术兜底，因而推动白盒不遗余力。</a:t>
            </a:r>
            <a:endParaRPr lang="zh-CN" altLang="en-US" dirty="0"/>
          </a:p>
        </p:txBody>
      </p:sp>
      <p:sp>
        <p:nvSpPr>
          <p:cNvPr id="6" name="文本框 5">
            <a:extLst>
              <a:ext uri="{FF2B5EF4-FFF2-40B4-BE49-F238E27FC236}">
                <a16:creationId xmlns:a16="http://schemas.microsoft.com/office/drawing/2014/main" id="{DA12AF31-6893-494A-8B49-85F0E1235C36}"/>
              </a:ext>
            </a:extLst>
          </p:cNvPr>
          <p:cNvSpPr txBox="1"/>
          <p:nvPr/>
        </p:nvSpPr>
        <p:spPr>
          <a:xfrm>
            <a:off x="693891" y="2427191"/>
            <a:ext cx="6097348" cy="923330"/>
          </a:xfrm>
          <a:prstGeom prst="rect">
            <a:avLst/>
          </a:prstGeom>
          <a:noFill/>
        </p:spPr>
        <p:txBody>
          <a:bodyPr wrap="square">
            <a:spAutoFit/>
          </a:bodyPr>
          <a:lstStyle/>
          <a:p>
            <a:r>
              <a:rPr lang="zh-CN" altLang="en-US" b="0" i="0" dirty="0">
                <a:solidFill>
                  <a:srgbClr val="333333"/>
                </a:solidFill>
                <a:effectLst/>
                <a:latin typeface="open sans" panose="020B0606030504020204" pitchFamily="34" charset="0"/>
              </a:rPr>
              <a:t>过去</a:t>
            </a:r>
            <a:r>
              <a:rPr lang="en-US" altLang="zh-CN" b="0" i="0" dirty="0">
                <a:solidFill>
                  <a:srgbClr val="333333"/>
                </a:solidFill>
                <a:effectLst/>
                <a:latin typeface="open sans" panose="020B0606030504020204" pitchFamily="34" charset="0"/>
              </a:rPr>
              <a:t>5</a:t>
            </a:r>
            <a:r>
              <a:rPr lang="zh-CN" altLang="en-US" b="0" i="0" dirty="0">
                <a:solidFill>
                  <a:srgbClr val="333333"/>
                </a:solidFill>
                <a:effectLst/>
                <a:latin typeface="open sans" panose="020B0606030504020204" pitchFamily="34" charset="0"/>
              </a:rPr>
              <a:t>年，全球</a:t>
            </a:r>
            <a:r>
              <a:rPr lang="en-US" altLang="zh-CN" b="0" i="0" dirty="0">
                <a:solidFill>
                  <a:srgbClr val="333333"/>
                </a:solidFill>
                <a:effectLst/>
                <a:latin typeface="open sans" panose="020B0606030504020204" pitchFamily="34" charset="0"/>
              </a:rPr>
              <a:t>IP</a:t>
            </a:r>
            <a:r>
              <a:rPr lang="zh-CN" altLang="en-US" b="0" i="0" dirty="0">
                <a:solidFill>
                  <a:srgbClr val="333333"/>
                </a:solidFill>
                <a:effectLst/>
                <a:latin typeface="open sans" panose="020B0606030504020204" pitchFamily="34" charset="0"/>
              </a:rPr>
              <a:t>网络流量增长了约</a:t>
            </a:r>
            <a:r>
              <a:rPr lang="en-US" altLang="zh-CN" b="0" i="0" dirty="0">
                <a:solidFill>
                  <a:srgbClr val="333333"/>
                </a:solidFill>
                <a:effectLst/>
                <a:latin typeface="open sans" panose="020B0606030504020204" pitchFamily="34" charset="0"/>
              </a:rPr>
              <a:t>2.2</a:t>
            </a:r>
            <a:r>
              <a:rPr lang="zh-CN" altLang="en-US" b="0" i="0" dirty="0">
                <a:solidFill>
                  <a:srgbClr val="333333"/>
                </a:solidFill>
                <a:effectLst/>
                <a:latin typeface="open sans" panose="020B0606030504020204" pitchFamily="34" charset="0"/>
              </a:rPr>
              <a:t>倍，其中移动网增长</a:t>
            </a:r>
            <a:r>
              <a:rPr lang="en-US" altLang="zh-CN" b="0" i="0" dirty="0">
                <a:solidFill>
                  <a:srgbClr val="333333"/>
                </a:solidFill>
                <a:effectLst/>
                <a:latin typeface="open sans" panose="020B0606030504020204" pitchFamily="34" charset="0"/>
              </a:rPr>
              <a:t>12.6</a:t>
            </a:r>
            <a:r>
              <a:rPr lang="zh-CN" altLang="en-US" b="0" i="0" dirty="0">
                <a:solidFill>
                  <a:srgbClr val="333333"/>
                </a:solidFill>
                <a:effectLst/>
                <a:latin typeface="open sans" panose="020B0606030504020204" pitchFamily="34" charset="0"/>
              </a:rPr>
              <a:t>倍，而同期电信业务收入反而下降约</a:t>
            </a:r>
            <a:r>
              <a:rPr lang="en-US" altLang="zh-CN" b="0" i="0" dirty="0">
                <a:solidFill>
                  <a:srgbClr val="333333"/>
                </a:solidFill>
                <a:effectLst/>
                <a:latin typeface="open sans" panose="020B0606030504020204" pitchFamily="34" charset="0"/>
              </a:rPr>
              <a:t>3%</a:t>
            </a:r>
            <a:r>
              <a:rPr lang="zh-CN" altLang="en-US" b="0" i="0" dirty="0">
                <a:solidFill>
                  <a:srgbClr val="333333"/>
                </a:solidFill>
                <a:effectLst/>
                <a:latin typeface="open sans" panose="020B0606030504020204" pitchFamily="34" charset="0"/>
              </a:rPr>
              <a:t>，运营商增收、节支的意愿强烈；</a:t>
            </a:r>
            <a:endParaRPr lang="zh-CN" altLang="en-US" dirty="0"/>
          </a:p>
        </p:txBody>
      </p:sp>
      <p:sp>
        <p:nvSpPr>
          <p:cNvPr id="8" name="文本框 7">
            <a:extLst>
              <a:ext uri="{FF2B5EF4-FFF2-40B4-BE49-F238E27FC236}">
                <a16:creationId xmlns:a16="http://schemas.microsoft.com/office/drawing/2014/main" id="{9CACCD4D-AAAC-4748-8CB6-0AB3C1B27183}"/>
              </a:ext>
            </a:extLst>
          </p:cNvPr>
          <p:cNvSpPr txBox="1"/>
          <p:nvPr/>
        </p:nvSpPr>
        <p:spPr>
          <a:xfrm>
            <a:off x="750536" y="3535799"/>
            <a:ext cx="6097348" cy="2585323"/>
          </a:xfrm>
          <a:prstGeom prst="rect">
            <a:avLst/>
          </a:prstGeom>
          <a:noFill/>
        </p:spPr>
        <p:txBody>
          <a:bodyPr wrap="square">
            <a:spAutoFit/>
          </a:bodyPr>
          <a:lstStyle/>
          <a:p>
            <a:r>
              <a:rPr lang="zh-CN" altLang="en-US" b="0" i="0" dirty="0">
                <a:solidFill>
                  <a:srgbClr val="333333"/>
                </a:solidFill>
                <a:effectLst/>
                <a:latin typeface="open sans" panose="020B0606030504020204" pitchFamily="34" charset="0"/>
              </a:rPr>
              <a:t>在运营商网络，移动网是基于</a:t>
            </a:r>
            <a:r>
              <a:rPr lang="en-US" altLang="zh-CN" b="0" i="0" dirty="0">
                <a:solidFill>
                  <a:srgbClr val="333333"/>
                </a:solidFill>
                <a:effectLst/>
                <a:latin typeface="open sans" panose="020B0606030504020204" pitchFamily="34" charset="0"/>
              </a:rPr>
              <a:t>IP</a:t>
            </a:r>
            <a:r>
              <a:rPr lang="zh-CN" altLang="en-US" b="0" i="0" dirty="0">
                <a:solidFill>
                  <a:srgbClr val="333333"/>
                </a:solidFill>
                <a:effectLst/>
                <a:latin typeface="open sans" panose="020B0606030504020204" pitchFamily="34" charset="0"/>
              </a:rPr>
              <a:t>及传送网之上的一个</a:t>
            </a:r>
            <a:r>
              <a:rPr lang="en-US" altLang="zh-CN" b="0" i="0" dirty="0">
                <a:solidFill>
                  <a:srgbClr val="333333"/>
                </a:solidFill>
                <a:effectLst/>
                <a:latin typeface="open sans" panose="020B0606030504020204" pitchFamily="34" charset="0"/>
              </a:rPr>
              <a:t>Overlay</a:t>
            </a:r>
            <a:r>
              <a:rPr lang="zh-CN" altLang="en-US" b="0" i="0" dirty="0">
                <a:solidFill>
                  <a:srgbClr val="333333"/>
                </a:solidFill>
                <a:effectLst/>
                <a:latin typeface="open sans" panose="020B0606030504020204" pitchFamily="34" charset="0"/>
              </a:rPr>
              <a:t>，固网接入架构也非常可能沿着类似的架构演进，</a:t>
            </a:r>
            <a:r>
              <a:rPr lang="en-US" altLang="zh-CN" b="0" i="0" dirty="0">
                <a:solidFill>
                  <a:srgbClr val="333333"/>
                </a:solidFill>
                <a:effectLst/>
                <a:latin typeface="open sans" panose="020B0606030504020204" pitchFamily="34" charset="0"/>
              </a:rPr>
              <a:t>Overlay</a:t>
            </a:r>
            <a:r>
              <a:rPr lang="zh-CN" altLang="en-US" b="0" i="0" dirty="0">
                <a:solidFill>
                  <a:srgbClr val="333333"/>
                </a:solidFill>
                <a:effectLst/>
                <a:latin typeface="open sans" panose="020B0606030504020204" pitchFamily="34" charset="0"/>
              </a:rPr>
              <a:t>起点放在</a:t>
            </a:r>
            <a:r>
              <a:rPr lang="en-US" altLang="zh-CN" b="0" i="0" dirty="0" err="1">
                <a:solidFill>
                  <a:srgbClr val="333333"/>
                </a:solidFill>
                <a:effectLst/>
                <a:latin typeface="open sans" panose="020B0606030504020204" pitchFamily="34" charset="0"/>
              </a:rPr>
              <a:t>uCPE</a:t>
            </a:r>
            <a:r>
              <a:rPr lang="zh-CN" altLang="en-US" b="0" i="0" dirty="0">
                <a:solidFill>
                  <a:srgbClr val="333333"/>
                </a:solidFill>
                <a:effectLst/>
                <a:latin typeface="open sans" panose="020B0606030504020204" pitchFamily="34" charset="0"/>
              </a:rPr>
              <a:t>、</a:t>
            </a:r>
            <a:r>
              <a:rPr lang="en-US" altLang="zh-CN" b="0" i="0" dirty="0">
                <a:solidFill>
                  <a:srgbClr val="333333"/>
                </a:solidFill>
                <a:effectLst/>
                <a:latin typeface="open sans" panose="020B0606030504020204" pitchFamily="34" charset="0"/>
              </a:rPr>
              <a:t>OLT</a:t>
            </a:r>
            <a:r>
              <a:rPr lang="zh-CN" altLang="en-US" b="0" i="0" dirty="0">
                <a:solidFill>
                  <a:srgbClr val="333333"/>
                </a:solidFill>
                <a:effectLst/>
                <a:latin typeface="open sans" panose="020B0606030504020204" pitchFamily="34" charset="0"/>
              </a:rPr>
              <a:t>上，另一端终结到边缘</a:t>
            </a:r>
            <a:r>
              <a:rPr lang="en-US" altLang="zh-CN" b="0" i="0" dirty="0">
                <a:solidFill>
                  <a:srgbClr val="333333"/>
                </a:solidFill>
                <a:effectLst/>
                <a:latin typeface="open sans" panose="020B0606030504020204" pitchFamily="34" charset="0"/>
              </a:rPr>
              <a:t>DC</a:t>
            </a:r>
            <a:r>
              <a:rPr lang="zh-CN" altLang="en-US" b="0" i="0" dirty="0">
                <a:solidFill>
                  <a:srgbClr val="333333"/>
                </a:solidFill>
                <a:effectLst/>
                <a:latin typeface="open sans" panose="020B0606030504020204" pitchFamily="34" charset="0"/>
              </a:rPr>
              <a:t>，边缘</a:t>
            </a:r>
            <a:r>
              <a:rPr lang="en-US" altLang="zh-CN" b="0" i="0" dirty="0">
                <a:solidFill>
                  <a:srgbClr val="333333"/>
                </a:solidFill>
                <a:effectLst/>
                <a:latin typeface="open sans" panose="020B0606030504020204" pitchFamily="34" charset="0"/>
              </a:rPr>
              <a:t>DC</a:t>
            </a:r>
            <a:r>
              <a:rPr lang="zh-CN" altLang="en-US" b="0" i="0" dirty="0">
                <a:solidFill>
                  <a:srgbClr val="333333"/>
                </a:solidFill>
                <a:effectLst/>
                <a:latin typeface="open sans" panose="020B0606030504020204" pitchFamily="34" charset="0"/>
              </a:rPr>
              <a:t>到核心</a:t>
            </a:r>
            <a:r>
              <a:rPr lang="en-US" altLang="zh-CN" b="0" i="0" dirty="0">
                <a:solidFill>
                  <a:srgbClr val="333333"/>
                </a:solidFill>
                <a:effectLst/>
                <a:latin typeface="open sans" panose="020B0606030504020204" pitchFamily="34" charset="0"/>
              </a:rPr>
              <a:t>DC</a:t>
            </a:r>
            <a:r>
              <a:rPr lang="zh-CN" altLang="en-US" b="0" i="0" dirty="0">
                <a:solidFill>
                  <a:srgbClr val="333333"/>
                </a:solidFill>
                <a:effectLst/>
                <a:latin typeface="open sans" panose="020B0606030504020204" pitchFamily="34" charset="0"/>
              </a:rPr>
              <a:t>还是</a:t>
            </a:r>
            <a:r>
              <a:rPr lang="en-US" altLang="zh-CN" b="0" i="0" dirty="0">
                <a:solidFill>
                  <a:srgbClr val="333333"/>
                </a:solidFill>
                <a:effectLst/>
                <a:latin typeface="open sans" panose="020B0606030504020204" pitchFamily="34" charset="0"/>
              </a:rPr>
              <a:t>Overlay</a:t>
            </a:r>
            <a:r>
              <a:rPr lang="zh-CN" altLang="en-US" b="0" i="0" dirty="0">
                <a:solidFill>
                  <a:srgbClr val="333333"/>
                </a:solidFill>
                <a:effectLst/>
                <a:latin typeface="open sans" panose="020B0606030504020204" pitchFamily="34" charset="0"/>
              </a:rPr>
              <a:t>，这其中的城域网、</a:t>
            </a:r>
            <a:r>
              <a:rPr lang="en-US" altLang="zh-CN" b="0" i="0" dirty="0">
                <a:solidFill>
                  <a:srgbClr val="333333"/>
                </a:solidFill>
                <a:effectLst/>
                <a:latin typeface="open sans" panose="020B0606030504020204" pitchFamily="34" charset="0"/>
              </a:rPr>
              <a:t>Backhaul</a:t>
            </a:r>
            <a:r>
              <a:rPr lang="zh-CN" altLang="en-US" b="0" i="0" dirty="0">
                <a:solidFill>
                  <a:srgbClr val="333333"/>
                </a:solidFill>
                <a:effectLst/>
                <a:latin typeface="open sans" panose="020B0606030504020204" pitchFamily="34" charset="0"/>
              </a:rPr>
              <a:t>、骨干网都可以尽可能简化；虽然</a:t>
            </a:r>
            <a:r>
              <a:rPr lang="en-US" altLang="zh-CN" b="0" i="0" dirty="0">
                <a:solidFill>
                  <a:srgbClr val="333333"/>
                </a:solidFill>
                <a:effectLst/>
                <a:latin typeface="open sans" panose="020B0606030504020204" pitchFamily="34" charset="0"/>
              </a:rPr>
              <a:t>OBS/OPS</a:t>
            </a:r>
            <a:r>
              <a:rPr lang="zh-CN" altLang="en-US" b="0" i="0" dirty="0">
                <a:solidFill>
                  <a:srgbClr val="333333"/>
                </a:solidFill>
                <a:effectLst/>
                <a:latin typeface="open sans" panose="020B0606030504020204" pitchFamily="34" charset="0"/>
              </a:rPr>
              <a:t>这样的光交换技术过去十几年进展不大，但是</a:t>
            </a:r>
            <a:r>
              <a:rPr lang="en-US" altLang="zh-CN" b="0" i="0" dirty="0">
                <a:solidFill>
                  <a:srgbClr val="333333"/>
                </a:solidFill>
                <a:effectLst/>
                <a:latin typeface="open sans" panose="020B0606030504020204" pitchFamily="34" charset="0"/>
              </a:rPr>
              <a:t>ASIC</a:t>
            </a:r>
            <a:r>
              <a:rPr lang="zh-CN" altLang="en-US" b="0" i="0" dirty="0">
                <a:solidFill>
                  <a:srgbClr val="333333"/>
                </a:solidFill>
                <a:effectLst/>
                <a:latin typeface="open sans" panose="020B0606030504020204" pitchFamily="34" charset="0"/>
              </a:rPr>
              <a:t>转发</a:t>
            </a:r>
            <a:r>
              <a:rPr lang="en-US" altLang="zh-CN" b="0" i="0" dirty="0">
                <a:solidFill>
                  <a:srgbClr val="333333"/>
                </a:solidFill>
                <a:effectLst/>
                <a:latin typeface="open sans" panose="020B0606030504020204" pitchFamily="34" charset="0"/>
              </a:rPr>
              <a:t>+WDM</a:t>
            </a:r>
            <a:r>
              <a:rPr lang="zh-CN" altLang="en-US" b="0" i="0" dirty="0">
                <a:solidFill>
                  <a:srgbClr val="333333"/>
                </a:solidFill>
                <a:effectLst/>
                <a:latin typeface="open sans" panose="020B0606030504020204" pitchFamily="34" charset="0"/>
              </a:rPr>
              <a:t>技术还是可以对付越来越多的场景。简化的结果使得对</a:t>
            </a:r>
            <a:r>
              <a:rPr lang="en-US" altLang="zh-CN" b="0" i="0" dirty="0">
                <a:solidFill>
                  <a:srgbClr val="333333"/>
                </a:solidFill>
                <a:effectLst/>
                <a:latin typeface="open sans" panose="020B0606030504020204" pitchFamily="34" charset="0"/>
              </a:rPr>
              <a:t>Underlay</a:t>
            </a:r>
            <a:r>
              <a:rPr lang="zh-CN" altLang="en-US" b="0" i="0" dirty="0">
                <a:solidFill>
                  <a:srgbClr val="333333"/>
                </a:solidFill>
                <a:effectLst/>
                <a:latin typeface="open sans" panose="020B0606030504020204" pitchFamily="34" charset="0"/>
              </a:rPr>
              <a:t>的设备要求降低，也降低了白盒设备参与运营商网络建设的门槛。</a:t>
            </a:r>
            <a:endParaRPr lang="zh-CN" altLang="en-US" dirty="0"/>
          </a:p>
        </p:txBody>
      </p:sp>
      <p:sp>
        <p:nvSpPr>
          <p:cNvPr id="10" name="文本框 9">
            <a:extLst>
              <a:ext uri="{FF2B5EF4-FFF2-40B4-BE49-F238E27FC236}">
                <a16:creationId xmlns:a16="http://schemas.microsoft.com/office/drawing/2014/main" id="{5D1B8097-3F66-45EC-A060-2EEE3D10F565}"/>
              </a:ext>
            </a:extLst>
          </p:cNvPr>
          <p:cNvSpPr txBox="1"/>
          <p:nvPr/>
        </p:nvSpPr>
        <p:spPr>
          <a:xfrm>
            <a:off x="7013771" y="1301980"/>
            <a:ext cx="4921981" cy="923330"/>
          </a:xfrm>
          <a:prstGeom prst="rect">
            <a:avLst/>
          </a:prstGeom>
          <a:noFill/>
        </p:spPr>
        <p:txBody>
          <a:bodyPr wrap="square">
            <a:spAutoFit/>
          </a:bodyPr>
          <a:lstStyle/>
          <a:p>
            <a:r>
              <a:rPr lang="zh-CN" altLang="en-US" b="0" i="0" dirty="0">
                <a:solidFill>
                  <a:srgbClr val="333333"/>
                </a:solidFill>
                <a:effectLst/>
                <a:latin typeface="open sans" panose="020B0606030504020204" pitchFamily="34" charset="0"/>
              </a:rPr>
              <a:t>无论是</a:t>
            </a:r>
            <a:r>
              <a:rPr lang="en-US" altLang="zh-CN" b="0" i="0" dirty="0">
                <a:solidFill>
                  <a:srgbClr val="333333"/>
                </a:solidFill>
                <a:effectLst/>
                <a:latin typeface="open sans" panose="020B0606030504020204" pitchFamily="34" charset="0"/>
              </a:rPr>
              <a:t>SDN</a:t>
            </a:r>
            <a:r>
              <a:rPr lang="zh-CN" altLang="en-US" b="0" i="0" dirty="0">
                <a:solidFill>
                  <a:srgbClr val="333333"/>
                </a:solidFill>
                <a:effectLst/>
                <a:latin typeface="open sans" panose="020B0606030504020204" pitchFamily="34" charset="0"/>
              </a:rPr>
              <a:t>也好，白盒也好，都是硬件资源供给相对丰裕之后的软硬解耦的大趋势，产业价值向软件进一步转移不可避免。</a:t>
            </a:r>
            <a:endParaRPr lang="zh-CN" altLang="en-US" dirty="0"/>
          </a:p>
        </p:txBody>
      </p:sp>
    </p:spTree>
    <p:extLst>
      <p:ext uri="{BB962C8B-B14F-4D97-AF65-F5344CB8AC3E}">
        <p14:creationId xmlns:p14="http://schemas.microsoft.com/office/powerpoint/2010/main" val="234515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03C780-CA7B-4E9E-A271-9DEB1EC880D5}"/>
              </a:ext>
            </a:extLst>
          </p:cNvPr>
          <p:cNvSpPr>
            <a:spLocks noGrp="1"/>
          </p:cNvSpPr>
          <p:nvPr>
            <p:ph type="title"/>
          </p:nvPr>
        </p:nvSpPr>
        <p:spPr/>
        <p:txBody>
          <a:bodyPr/>
          <a:lstStyle/>
          <a:p>
            <a:r>
              <a:rPr lang="en-US" altLang="zh-CN" dirty="0"/>
              <a:t>SDN</a:t>
            </a:r>
            <a:r>
              <a:rPr lang="zh-CN" altLang="en-US" dirty="0"/>
              <a:t>体系结构</a:t>
            </a:r>
          </a:p>
        </p:txBody>
      </p:sp>
      <p:pic>
        <p:nvPicPr>
          <p:cNvPr id="4098" name="Picture 2">
            <a:extLst>
              <a:ext uri="{FF2B5EF4-FFF2-40B4-BE49-F238E27FC236}">
                <a16:creationId xmlns:a16="http://schemas.microsoft.com/office/drawing/2014/main" id="{03A8AC6B-E1AD-4375-ADCF-70884554D8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0"/>
            <a:ext cx="596423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1031B13C-7A20-4606-981E-A3B7A1082E6C}"/>
              </a:ext>
            </a:extLst>
          </p:cNvPr>
          <p:cNvSpPr txBox="1"/>
          <p:nvPr/>
        </p:nvSpPr>
        <p:spPr>
          <a:xfrm>
            <a:off x="232759" y="5487815"/>
            <a:ext cx="6097604" cy="1200329"/>
          </a:xfrm>
          <a:prstGeom prst="rect">
            <a:avLst/>
          </a:prstGeom>
          <a:noFill/>
        </p:spPr>
        <p:txBody>
          <a:bodyPr wrap="square">
            <a:spAutoFit/>
          </a:bodyPr>
          <a:lstStyle/>
          <a:p>
            <a:r>
              <a:rPr lang="en-US" altLang="zh-CN" b="0" i="0" dirty="0" err="1">
                <a:solidFill>
                  <a:srgbClr val="333333"/>
                </a:solidFill>
                <a:effectLst/>
                <a:latin typeface="arial" panose="020B0604020202020204" pitchFamily="34" charset="0"/>
              </a:rPr>
              <a:t>OpenDaylight</a:t>
            </a:r>
            <a:r>
              <a:rPr lang="zh-CN" altLang="en-US" b="0" i="0" dirty="0">
                <a:solidFill>
                  <a:srgbClr val="333333"/>
                </a:solidFill>
                <a:effectLst/>
                <a:latin typeface="arial" panose="020B0604020202020204" pitchFamily="34" charset="0"/>
              </a:rPr>
              <a:t>（</a:t>
            </a:r>
            <a:r>
              <a:rPr lang="en-US" altLang="zh-CN" b="0" i="0" dirty="0">
                <a:solidFill>
                  <a:srgbClr val="333333"/>
                </a:solidFill>
                <a:effectLst/>
                <a:latin typeface="arial" panose="020B0604020202020204" pitchFamily="34" charset="0"/>
              </a:rPr>
              <a:t>ODL</a:t>
            </a:r>
            <a:r>
              <a:rPr lang="zh-CN" altLang="en-US" b="0" i="0" dirty="0">
                <a:solidFill>
                  <a:srgbClr val="333333"/>
                </a:solidFill>
                <a:effectLst/>
                <a:latin typeface="arial" panose="020B0604020202020204" pitchFamily="34" charset="0"/>
              </a:rPr>
              <a:t>）是</a:t>
            </a:r>
            <a:r>
              <a:rPr lang="en-US" altLang="zh-CN" b="0" i="0" dirty="0">
                <a:solidFill>
                  <a:srgbClr val="333333"/>
                </a:solidFill>
                <a:effectLst/>
                <a:latin typeface="arial" panose="020B0604020202020204" pitchFamily="34" charset="0"/>
              </a:rPr>
              <a:t>Linux</a:t>
            </a:r>
            <a:r>
              <a:rPr lang="zh-CN" altLang="en-US" b="0" i="0" dirty="0">
                <a:solidFill>
                  <a:srgbClr val="333333"/>
                </a:solidFill>
                <a:effectLst/>
                <a:latin typeface="arial" panose="020B0604020202020204" pitchFamily="34" charset="0"/>
              </a:rPr>
              <a:t>基金会负责管理的开源项目，是一款使用</a:t>
            </a:r>
            <a:r>
              <a:rPr lang="en-US" altLang="zh-CN" b="0" i="0" dirty="0">
                <a:solidFill>
                  <a:srgbClr val="333333"/>
                </a:solidFill>
                <a:effectLst/>
                <a:latin typeface="arial" panose="020B0604020202020204" pitchFamily="34" charset="0"/>
              </a:rPr>
              <a:t>JAVA</a:t>
            </a:r>
            <a:r>
              <a:rPr lang="zh-CN" altLang="en-US" b="0" i="0" dirty="0">
                <a:solidFill>
                  <a:srgbClr val="333333"/>
                </a:solidFill>
                <a:effectLst/>
                <a:latin typeface="arial" panose="020B0604020202020204" pitchFamily="34" charset="0"/>
              </a:rPr>
              <a:t>开发的控制器，提供一套基于</a:t>
            </a:r>
            <a:r>
              <a:rPr lang="en-US" altLang="zh-CN" b="0" i="0" dirty="0">
                <a:solidFill>
                  <a:srgbClr val="333333"/>
                </a:solidFill>
                <a:effectLst/>
                <a:latin typeface="arial" panose="020B0604020202020204" pitchFamily="34" charset="0"/>
              </a:rPr>
              <a:t>SDN</a:t>
            </a:r>
            <a:r>
              <a:rPr lang="zh-CN" altLang="en-US" b="0" i="0" dirty="0">
                <a:solidFill>
                  <a:srgbClr val="333333"/>
                </a:solidFill>
                <a:effectLst/>
                <a:latin typeface="arial" panose="020B0604020202020204" pitchFamily="34" charset="0"/>
              </a:rPr>
              <a:t>开发的模块化、可扩展、可升级、支持多协议的控制器框架，目的是推动</a:t>
            </a:r>
            <a:r>
              <a:rPr lang="en-US" altLang="zh-CN" b="0" i="0" dirty="0">
                <a:solidFill>
                  <a:srgbClr val="333333"/>
                </a:solidFill>
                <a:effectLst/>
                <a:latin typeface="arial" panose="020B0604020202020204" pitchFamily="34" charset="0"/>
              </a:rPr>
              <a:t>SDN</a:t>
            </a:r>
            <a:r>
              <a:rPr lang="zh-CN" altLang="en-US" b="0" i="0" dirty="0">
                <a:solidFill>
                  <a:srgbClr val="333333"/>
                </a:solidFill>
                <a:effectLst/>
                <a:latin typeface="arial" panose="020B0604020202020204" pitchFamily="34" charset="0"/>
              </a:rPr>
              <a:t>技术的创新实施和透明化。</a:t>
            </a:r>
            <a:endParaRPr lang="zh-CN" altLang="en-US" dirty="0"/>
          </a:p>
        </p:txBody>
      </p:sp>
      <p:pic>
        <p:nvPicPr>
          <p:cNvPr id="4100" name="Picture 4">
            <a:extLst>
              <a:ext uri="{FF2B5EF4-FFF2-40B4-BE49-F238E27FC236}">
                <a16:creationId xmlns:a16="http://schemas.microsoft.com/office/drawing/2014/main" id="{93584BC4-CD93-4862-BFD2-3FA9CEC41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7138"/>
            <a:ext cx="6096000" cy="406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866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C4EF30-8BC5-4892-8207-3930D3067F57}"/>
              </a:ext>
            </a:extLst>
          </p:cNvPr>
          <p:cNvSpPr>
            <a:spLocks noGrp="1"/>
          </p:cNvSpPr>
          <p:nvPr>
            <p:ph type="title"/>
          </p:nvPr>
        </p:nvSpPr>
        <p:spPr/>
        <p:txBody>
          <a:bodyPr/>
          <a:lstStyle/>
          <a:p>
            <a:r>
              <a:rPr lang="en-US" altLang="zh-CN" dirty="0"/>
              <a:t>SDN</a:t>
            </a:r>
            <a:r>
              <a:rPr lang="zh-CN" altLang="en-US" dirty="0"/>
              <a:t>架构</a:t>
            </a:r>
          </a:p>
        </p:txBody>
      </p:sp>
      <p:pic>
        <p:nvPicPr>
          <p:cNvPr id="2050" name="Picture 2" descr="6. SDN - 图1">
            <a:extLst>
              <a:ext uri="{FF2B5EF4-FFF2-40B4-BE49-F238E27FC236}">
                <a16:creationId xmlns:a16="http://schemas.microsoft.com/office/drawing/2014/main" id="{BB8114E3-E128-4BDF-9E3A-BC49EC617D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475" y="0"/>
            <a:ext cx="9153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D4853C0F-D197-4EB2-A983-754982FB2D42}"/>
              </a:ext>
            </a:extLst>
          </p:cNvPr>
          <p:cNvSpPr txBox="1"/>
          <p:nvPr/>
        </p:nvSpPr>
        <p:spPr>
          <a:xfrm>
            <a:off x="139119" y="879965"/>
            <a:ext cx="2809960" cy="1815882"/>
          </a:xfrm>
          <a:prstGeom prst="rect">
            <a:avLst/>
          </a:prstGeom>
          <a:noFill/>
        </p:spPr>
        <p:txBody>
          <a:bodyPr wrap="square">
            <a:spAutoFit/>
          </a:bodyPr>
          <a:lstStyle/>
          <a:p>
            <a:pPr algn="l">
              <a:buFont typeface="Arial" panose="020B0604020202020204" pitchFamily="34" charset="0"/>
              <a:buChar char="•"/>
            </a:pPr>
            <a:r>
              <a:rPr lang="zh-CN" altLang="en-US" sz="1600" b="0" i="0" dirty="0">
                <a:solidFill>
                  <a:srgbClr val="333333"/>
                </a:solidFill>
                <a:effectLst/>
                <a:latin typeface="Microsoft YaHei" panose="020B0503020204020204" pitchFamily="34" charset="-122"/>
                <a:ea typeface="Microsoft YaHei" panose="020B0503020204020204" pitchFamily="34" charset="-122"/>
              </a:rPr>
              <a:t>应用层包括各种不同的业务应用</a:t>
            </a:r>
          </a:p>
          <a:p>
            <a:pPr algn="l">
              <a:buFont typeface="Arial" panose="020B0604020202020204" pitchFamily="34" charset="0"/>
              <a:buChar char="•"/>
            </a:pPr>
            <a:r>
              <a:rPr lang="zh-CN" altLang="en-US" sz="1600" b="0" i="0" dirty="0">
                <a:solidFill>
                  <a:srgbClr val="333333"/>
                </a:solidFill>
                <a:effectLst/>
                <a:latin typeface="Microsoft YaHei" panose="020B0503020204020204" pitchFamily="34" charset="-122"/>
                <a:ea typeface="Microsoft YaHei" panose="020B0503020204020204" pitchFamily="34" charset="-122"/>
              </a:rPr>
              <a:t>控制层负责数据平面资源的编排、维护网络拓扑和状态信息等</a:t>
            </a:r>
          </a:p>
          <a:p>
            <a:pPr algn="l">
              <a:buFont typeface="Arial" panose="020B0604020202020204" pitchFamily="34" charset="0"/>
              <a:buChar char="•"/>
            </a:pPr>
            <a:r>
              <a:rPr lang="zh-CN" altLang="en-US" sz="1600" b="0" i="0" dirty="0">
                <a:solidFill>
                  <a:srgbClr val="333333"/>
                </a:solidFill>
                <a:effectLst/>
                <a:latin typeface="Microsoft YaHei" panose="020B0503020204020204" pitchFamily="34" charset="-122"/>
                <a:ea typeface="Microsoft YaHei" panose="020B0503020204020204" pitchFamily="34" charset="-122"/>
              </a:rPr>
              <a:t>数据层负责数据处理、转发和状态收集</a:t>
            </a:r>
          </a:p>
        </p:txBody>
      </p:sp>
      <p:sp>
        <p:nvSpPr>
          <p:cNvPr id="7" name="文本框 6">
            <a:extLst>
              <a:ext uri="{FF2B5EF4-FFF2-40B4-BE49-F238E27FC236}">
                <a16:creationId xmlns:a16="http://schemas.microsoft.com/office/drawing/2014/main" id="{4105D8E2-D42A-4DEF-A9AC-AD0FF013C209}"/>
              </a:ext>
            </a:extLst>
          </p:cNvPr>
          <p:cNvSpPr txBox="1"/>
          <p:nvPr/>
        </p:nvSpPr>
        <p:spPr>
          <a:xfrm>
            <a:off x="36115" y="2795511"/>
            <a:ext cx="2963880" cy="3539430"/>
          </a:xfrm>
          <a:prstGeom prst="rect">
            <a:avLst/>
          </a:prstGeom>
          <a:noFill/>
        </p:spPr>
        <p:txBody>
          <a:bodyPr wrap="square">
            <a:spAutoFit/>
          </a:bodyPr>
          <a:lstStyle>
            <a:defPPr>
              <a:defRPr lang="zh-CN"/>
            </a:defPPr>
            <a:lvl1pPr>
              <a:buFont typeface="Arial" panose="020B0604020202020204" pitchFamily="34" charset="0"/>
              <a:buChar char="•"/>
              <a:defRPr sz="1600" b="0" i="0">
                <a:solidFill>
                  <a:srgbClr val="333333"/>
                </a:solidFill>
                <a:effectLst/>
                <a:latin typeface="Microsoft YaHei" panose="020B0503020204020204" pitchFamily="34" charset="-122"/>
                <a:ea typeface="Microsoft YaHei" panose="020B0503020204020204" pitchFamily="34" charset="-122"/>
              </a:defRPr>
            </a:lvl1pPr>
          </a:lstStyle>
          <a:p>
            <a:pPr>
              <a:buNone/>
            </a:pPr>
            <a:r>
              <a:rPr lang="en-US" altLang="zh-CN" b="1" dirty="0"/>
              <a:t>SDN</a:t>
            </a:r>
            <a:r>
              <a:rPr lang="zh-CN" altLang="en-US" b="1" dirty="0"/>
              <a:t>具有三个基本特征</a:t>
            </a:r>
          </a:p>
          <a:p>
            <a:r>
              <a:rPr lang="zh-CN" altLang="en-US" dirty="0"/>
              <a:t>转控分离：转发平面由受控转发的设备组成，转发方式以及业务逻辑由运行在分离出去的控制面上的控制应用所控制。</a:t>
            </a:r>
          </a:p>
          <a:p>
            <a:r>
              <a:rPr lang="zh-CN" altLang="en-US" dirty="0"/>
              <a:t>开放</a:t>
            </a:r>
            <a:r>
              <a:rPr lang="en-US" altLang="zh-CN" dirty="0"/>
              <a:t>API</a:t>
            </a:r>
            <a:r>
              <a:rPr lang="zh-CN" altLang="en-US" dirty="0"/>
              <a:t>：通过开放的南向和北向</a:t>
            </a:r>
            <a:r>
              <a:rPr lang="en-US" altLang="zh-CN" dirty="0"/>
              <a:t>API</a:t>
            </a:r>
            <a:r>
              <a:rPr lang="zh-CN" altLang="en-US" dirty="0"/>
              <a:t>，能够实现应用和网络的无缝集成，使得应用只需要关注自身逻辑，而不需要关注底层实现细节。</a:t>
            </a:r>
          </a:p>
          <a:p>
            <a:r>
              <a:rPr lang="zh-CN" altLang="en-US" dirty="0"/>
              <a:t>集中控制：逻辑上集中的控制平面能够获得网络资源的全局信息并根据业务需求进行全局调配和优化。</a:t>
            </a:r>
          </a:p>
        </p:txBody>
      </p:sp>
    </p:spTree>
    <p:extLst>
      <p:ext uri="{BB962C8B-B14F-4D97-AF65-F5344CB8AC3E}">
        <p14:creationId xmlns:p14="http://schemas.microsoft.com/office/powerpoint/2010/main" val="92842334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C4EF30-8BC5-4892-8207-3930D3067F57}"/>
              </a:ext>
            </a:extLst>
          </p:cNvPr>
          <p:cNvSpPr>
            <a:spLocks noGrp="1"/>
          </p:cNvSpPr>
          <p:nvPr>
            <p:ph type="title"/>
          </p:nvPr>
        </p:nvSpPr>
        <p:spPr/>
        <p:txBody>
          <a:bodyPr/>
          <a:lstStyle/>
          <a:p>
            <a:r>
              <a:rPr lang="en-US" altLang="zh-CN" dirty="0"/>
              <a:t>SDN</a:t>
            </a:r>
            <a:r>
              <a:rPr lang="zh-CN" altLang="en-US" dirty="0"/>
              <a:t>技能图谱</a:t>
            </a:r>
          </a:p>
        </p:txBody>
      </p:sp>
      <p:pic>
        <p:nvPicPr>
          <p:cNvPr id="3074" name="Picture 2" descr="6. SDN - 图2">
            <a:extLst>
              <a:ext uri="{FF2B5EF4-FFF2-40B4-BE49-F238E27FC236}">
                <a16:creationId xmlns:a16="http://schemas.microsoft.com/office/drawing/2014/main" id="{7DDE1AB8-0952-48B1-B893-2B69F67A57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579"/>
          <a:stretch/>
        </p:blipFill>
        <p:spPr bwMode="auto">
          <a:xfrm>
            <a:off x="3039213" y="276837"/>
            <a:ext cx="9011273" cy="6448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822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C4EF30-8BC5-4892-8207-3930D3067F57}"/>
              </a:ext>
            </a:extLst>
          </p:cNvPr>
          <p:cNvSpPr>
            <a:spLocks noGrp="1"/>
          </p:cNvSpPr>
          <p:nvPr>
            <p:ph type="title"/>
          </p:nvPr>
        </p:nvSpPr>
        <p:spPr/>
        <p:txBody>
          <a:bodyPr/>
          <a:lstStyle/>
          <a:p>
            <a:r>
              <a:rPr lang="en-US" altLang="zh-CN" dirty="0"/>
              <a:t>ONOS</a:t>
            </a:r>
            <a:endParaRPr lang="zh-CN" altLang="en-US" dirty="0"/>
          </a:p>
        </p:txBody>
      </p:sp>
    </p:spTree>
    <p:extLst>
      <p:ext uri="{BB962C8B-B14F-4D97-AF65-F5344CB8AC3E}">
        <p14:creationId xmlns:p14="http://schemas.microsoft.com/office/powerpoint/2010/main" val="510044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C4EF30-8BC5-4892-8207-3930D3067F57}"/>
              </a:ext>
            </a:extLst>
          </p:cNvPr>
          <p:cNvSpPr>
            <a:spLocks noGrp="1"/>
          </p:cNvSpPr>
          <p:nvPr>
            <p:ph type="title"/>
          </p:nvPr>
        </p:nvSpPr>
        <p:spPr/>
        <p:txBody>
          <a:bodyPr/>
          <a:lstStyle/>
          <a:p>
            <a:r>
              <a:rPr lang="en-US" altLang="zh-CN" dirty="0"/>
              <a:t>P4</a:t>
            </a:r>
            <a:endParaRPr lang="zh-CN" altLang="en-US" dirty="0"/>
          </a:p>
        </p:txBody>
      </p:sp>
      <p:sp>
        <p:nvSpPr>
          <p:cNvPr id="4" name="文本框 3">
            <a:extLst>
              <a:ext uri="{FF2B5EF4-FFF2-40B4-BE49-F238E27FC236}">
                <a16:creationId xmlns:a16="http://schemas.microsoft.com/office/drawing/2014/main" id="{7B229476-9242-4F34-A0BF-7DEF5B415F85}"/>
              </a:ext>
            </a:extLst>
          </p:cNvPr>
          <p:cNvSpPr txBox="1"/>
          <p:nvPr/>
        </p:nvSpPr>
        <p:spPr>
          <a:xfrm>
            <a:off x="6862812" y="1377827"/>
            <a:ext cx="4896051" cy="1477328"/>
          </a:xfrm>
          <a:prstGeom prst="rect">
            <a:avLst/>
          </a:prstGeom>
          <a:noFill/>
        </p:spPr>
        <p:txBody>
          <a:bodyPr wrap="square">
            <a:spAutoFit/>
          </a:bodyPr>
          <a:lstStyle/>
          <a:p>
            <a:r>
              <a:rPr lang="en-US" altLang="zh-CN" b="0" i="0" dirty="0">
                <a:effectLst/>
                <a:latin typeface="微软雅黑 Light" panose="020B0502040204020203" pitchFamily="34" charset="-122"/>
                <a:ea typeface="微软雅黑 Light" panose="020B0502040204020203" pitchFamily="34" charset="-122"/>
              </a:rPr>
              <a:t>P4</a:t>
            </a:r>
            <a:r>
              <a:rPr lang="zh-CN" altLang="en-US" b="0" i="0" dirty="0">
                <a:effectLst/>
                <a:latin typeface="微软雅黑 Light" panose="020B0502040204020203" pitchFamily="34" charset="-122"/>
                <a:ea typeface="微软雅黑 Light" panose="020B0502040204020203" pitchFamily="34" charset="-122"/>
              </a:rPr>
              <a:t>与</a:t>
            </a:r>
            <a:r>
              <a:rPr lang="en-US" altLang="zh-CN" b="0" i="0" dirty="0" err="1">
                <a:effectLst/>
                <a:latin typeface="微软雅黑 Light" panose="020B0502040204020203" pitchFamily="34" charset="-122"/>
                <a:ea typeface="微软雅黑 Light" panose="020B0502040204020203" pitchFamily="34" charset="-122"/>
              </a:rPr>
              <a:t>openflow</a:t>
            </a:r>
            <a:r>
              <a:rPr lang="zh-CN" altLang="en-US" b="0" i="0" dirty="0">
                <a:effectLst/>
                <a:latin typeface="微软雅黑 Light" panose="020B0502040204020203" pitchFamily="34" charset="-122"/>
                <a:ea typeface="微软雅黑 Light" panose="020B0502040204020203" pitchFamily="34" charset="-122"/>
              </a:rPr>
              <a:t>的定位完全不同。</a:t>
            </a:r>
            <a:r>
              <a:rPr lang="en-US" altLang="zh-CN" b="0" i="0" dirty="0" err="1">
                <a:effectLst/>
                <a:latin typeface="微软雅黑 Light" panose="020B0502040204020203" pitchFamily="34" charset="-122"/>
                <a:ea typeface="微软雅黑 Light" panose="020B0502040204020203" pitchFamily="34" charset="-122"/>
              </a:rPr>
              <a:t>openflow</a:t>
            </a:r>
            <a:r>
              <a:rPr lang="zh-CN" altLang="en-US" b="0" i="0" dirty="0">
                <a:effectLst/>
                <a:latin typeface="微软雅黑 Light" panose="020B0502040204020203" pitchFamily="34" charset="-122"/>
                <a:ea typeface="微软雅黑 Light" panose="020B0502040204020203" pitchFamily="34" charset="-122"/>
              </a:rPr>
              <a:t>是一种南向协议，它是控制平面与数据平面沟通的桥梁。</a:t>
            </a:r>
            <a:r>
              <a:rPr lang="zh-CN" altLang="en-US" b="1" i="0" dirty="0">
                <a:effectLst/>
                <a:latin typeface="微软雅黑 Light" panose="020B0502040204020203" pitchFamily="34" charset="-122"/>
                <a:ea typeface="微软雅黑 Light" panose="020B0502040204020203" pitchFamily="34" charset="-122"/>
              </a:rPr>
              <a:t>而</a:t>
            </a:r>
            <a:r>
              <a:rPr lang="en-US" altLang="zh-CN" b="1" i="0" dirty="0">
                <a:effectLst/>
                <a:latin typeface="微软雅黑 Light" panose="020B0502040204020203" pitchFamily="34" charset="-122"/>
                <a:ea typeface="微软雅黑 Light" panose="020B0502040204020203" pitchFamily="34" charset="-122"/>
              </a:rPr>
              <a:t>P4</a:t>
            </a:r>
            <a:r>
              <a:rPr lang="zh-CN" altLang="en-US" b="1" i="0" dirty="0">
                <a:effectLst/>
                <a:latin typeface="微软雅黑 Light" panose="020B0502040204020203" pitchFamily="34" charset="-122"/>
                <a:ea typeface="微软雅黑 Light" panose="020B0502040204020203" pitchFamily="34" charset="-122"/>
              </a:rPr>
              <a:t>则是一门数据平面的编程语言，它关注的是数据平面的开放性，并不涉及到控制平面。</a:t>
            </a:r>
            <a:endParaRPr lang="zh-CN" altLang="en-US" b="1" dirty="0">
              <a:latin typeface="微软雅黑 Light" panose="020B0502040204020203" pitchFamily="34" charset="-122"/>
              <a:ea typeface="微软雅黑 Light" panose="020B0502040204020203" pitchFamily="34" charset="-122"/>
            </a:endParaRPr>
          </a:p>
        </p:txBody>
      </p:sp>
      <p:pic>
        <p:nvPicPr>
          <p:cNvPr id="5122" name="Picture 2" descr="V1Model">
            <a:extLst>
              <a:ext uri="{FF2B5EF4-FFF2-40B4-BE49-F238E27FC236}">
                <a16:creationId xmlns:a16="http://schemas.microsoft.com/office/drawing/2014/main" id="{B2F7269B-E007-4D0E-8E03-BC498A1B2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137" y="990600"/>
            <a:ext cx="6257925" cy="2438400"/>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2A0395BA-8222-4DCF-9034-0336EE88273C}"/>
              </a:ext>
            </a:extLst>
          </p:cNvPr>
          <p:cNvSpPr txBox="1"/>
          <p:nvPr/>
        </p:nvSpPr>
        <p:spPr>
          <a:xfrm>
            <a:off x="565483" y="3429000"/>
            <a:ext cx="11013709" cy="2862322"/>
          </a:xfrm>
          <a:prstGeom prst="rect">
            <a:avLst/>
          </a:prstGeom>
        </p:spPr>
        <p:txBody>
          <a:bodyPr wrap="square">
            <a:spAutoFit/>
          </a:bodyPr>
          <a:lstStyle/>
          <a:p>
            <a:r>
              <a:rPr lang="zh-CN" altLang="en-US" b="1" dirty="0">
                <a:latin typeface="微软雅黑 Light" panose="020B0502040204020203" pitchFamily="34" charset="-122"/>
                <a:ea typeface="微软雅黑 Light" panose="020B0502040204020203" pitchFamily="34" charset="-122"/>
              </a:rPr>
              <a:t>这是</a:t>
            </a:r>
            <a:r>
              <a:rPr lang="en-US" altLang="zh-CN" b="1" dirty="0">
                <a:latin typeface="微软雅黑 Light" panose="020B0502040204020203" pitchFamily="34" charset="-122"/>
                <a:ea typeface="微软雅黑 Light" panose="020B0502040204020203" pitchFamily="34" charset="-122"/>
              </a:rPr>
              <a:t>P4</a:t>
            </a:r>
            <a:r>
              <a:rPr lang="zh-CN" altLang="en-US" b="1" dirty="0">
                <a:latin typeface="微软雅黑 Light" panose="020B0502040204020203" pitchFamily="34" charset="-122"/>
                <a:ea typeface="微软雅黑 Light" panose="020B0502040204020203" pitchFamily="34" charset="-122"/>
              </a:rPr>
              <a:t>所提供的最简单易理解的编程结构，</a:t>
            </a:r>
            <a:r>
              <a:rPr lang="en-US" altLang="zh-CN" b="1" dirty="0">
                <a:latin typeface="微软雅黑 Light" panose="020B0502040204020203" pitchFamily="34" charset="-122"/>
                <a:ea typeface="微软雅黑 Light" panose="020B0502040204020203" pitchFamily="34" charset="-122"/>
              </a:rPr>
              <a:t>V1Model</a:t>
            </a:r>
            <a:r>
              <a:rPr lang="zh-CN" altLang="en-US" b="1" dirty="0">
                <a:latin typeface="微软雅黑 Light" panose="020B0502040204020203" pitchFamily="34" charset="-122"/>
                <a:ea typeface="微软雅黑 Light" panose="020B0502040204020203" pitchFamily="34" charset="-122"/>
              </a:rPr>
              <a:t>。从图上可以看出，数据包的处理过程像一条流水线一样，它由</a:t>
            </a:r>
            <a:r>
              <a:rPr lang="en-US" altLang="zh-CN" b="1" dirty="0">
                <a:latin typeface="微软雅黑 Light" panose="020B0502040204020203" pitchFamily="34" charset="-122"/>
                <a:ea typeface="微软雅黑 Light" panose="020B0502040204020203" pitchFamily="34" charset="-122"/>
              </a:rPr>
              <a:t>5</a:t>
            </a:r>
            <a:r>
              <a:rPr lang="zh-CN" altLang="en-US" b="1" dirty="0">
                <a:latin typeface="微软雅黑 Light" panose="020B0502040204020203" pitchFamily="34" charset="-122"/>
                <a:ea typeface="微软雅黑 Light" panose="020B0502040204020203" pitchFamily="34" charset="-122"/>
              </a:rPr>
              <a:t>个模块组成，分别是：</a:t>
            </a:r>
          </a:p>
          <a:p>
            <a:pPr>
              <a:buFont typeface="+mj-lt"/>
              <a:buAutoNum type="arabicPeriod"/>
            </a:pPr>
            <a:r>
              <a:rPr lang="en-US" altLang="zh-CN" dirty="0">
                <a:latin typeface="微软雅黑 Light" panose="020B0502040204020203" pitchFamily="34" charset="-122"/>
                <a:ea typeface="微软雅黑 Light" panose="020B0502040204020203" pitchFamily="34" charset="-122"/>
              </a:rPr>
              <a:t>Parser</a:t>
            </a:r>
            <a:r>
              <a:rPr lang="zh-CN" altLang="en-US" dirty="0">
                <a:latin typeface="微软雅黑 Light" panose="020B0502040204020203" pitchFamily="34" charset="-122"/>
                <a:ea typeface="微软雅黑 Light" panose="020B0502040204020203" pitchFamily="34" charset="-122"/>
              </a:rPr>
              <a:t>：解析器，对数据包根据预先定义好的格式进行解析，并提取头部的各个字段，在这里可能会根据不同的头部进行匹配。比如如果三层包头的协议字段是</a:t>
            </a:r>
            <a:r>
              <a:rPr lang="en-US" altLang="zh-CN" dirty="0">
                <a:latin typeface="微软雅黑 Light" panose="020B0502040204020203" pitchFamily="34" charset="-122"/>
                <a:ea typeface="微软雅黑 Light" panose="020B0502040204020203" pitchFamily="34" charset="-122"/>
              </a:rPr>
              <a:t>0x0800</a:t>
            </a:r>
            <a:r>
              <a:rPr lang="zh-CN" altLang="en-US" dirty="0">
                <a:latin typeface="微软雅黑 Light" panose="020B0502040204020203" pitchFamily="34" charset="-122"/>
                <a:ea typeface="微软雅黑 Light" panose="020B0502040204020203" pitchFamily="34" charset="-122"/>
              </a:rPr>
              <a:t>则是</a:t>
            </a:r>
            <a:r>
              <a:rPr lang="en-US" altLang="zh-CN" dirty="0" err="1">
                <a:latin typeface="微软雅黑 Light" panose="020B0502040204020203" pitchFamily="34" charset="-122"/>
                <a:ea typeface="微软雅黑 Light" panose="020B0502040204020203" pitchFamily="34" charset="-122"/>
              </a:rPr>
              <a:t>ip</a:t>
            </a:r>
            <a:r>
              <a:rPr lang="zh-CN" altLang="en-US" dirty="0">
                <a:latin typeface="微软雅黑 Light" panose="020B0502040204020203" pitchFamily="34" charset="-122"/>
                <a:ea typeface="微软雅黑 Light" panose="020B0502040204020203" pitchFamily="34" charset="-122"/>
              </a:rPr>
              <a:t>报文，如果是</a:t>
            </a:r>
            <a:r>
              <a:rPr lang="en-US" altLang="zh-CN" dirty="0">
                <a:latin typeface="微软雅黑 Light" panose="020B0502040204020203" pitchFamily="34" charset="-122"/>
                <a:ea typeface="微软雅黑 Light" panose="020B0502040204020203" pitchFamily="34" charset="-122"/>
              </a:rPr>
              <a:t>0x0806</a:t>
            </a:r>
            <a:r>
              <a:rPr lang="zh-CN" altLang="en-US" dirty="0">
                <a:latin typeface="微软雅黑 Light" panose="020B0502040204020203" pitchFamily="34" charset="-122"/>
                <a:ea typeface="微软雅黑 Light" panose="020B0502040204020203" pitchFamily="34" charset="-122"/>
              </a:rPr>
              <a:t>则是</a:t>
            </a:r>
            <a:r>
              <a:rPr lang="en-US" altLang="zh-CN" dirty="0" err="1">
                <a:latin typeface="微软雅黑 Light" panose="020B0502040204020203" pitchFamily="34" charset="-122"/>
                <a:ea typeface="微软雅黑 Light" panose="020B0502040204020203" pitchFamily="34" charset="-122"/>
              </a:rPr>
              <a:t>arp</a:t>
            </a:r>
            <a:r>
              <a:rPr lang="zh-CN" altLang="en-US" dirty="0">
                <a:latin typeface="微软雅黑 Light" panose="020B0502040204020203" pitchFamily="34" charset="-122"/>
                <a:ea typeface="微软雅黑 Light" panose="020B0502040204020203" pitchFamily="34" charset="-122"/>
              </a:rPr>
              <a:t>报文，则会进行不同的处理。</a:t>
            </a:r>
          </a:p>
          <a:p>
            <a:pPr>
              <a:buFont typeface="+mj-lt"/>
              <a:buAutoNum type="arabicPeriod"/>
            </a:pPr>
            <a:r>
              <a:rPr lang="en-US" altLang="zh-CN" dirty="0">
                <a:latin typeface="微软雅黑 Light" panose="020B0502040204020203" pitchFamily="34" charset="-122"/>
                <a:ea typeface="微软雅黑 Light" panose="020B0502040204020203" pitchFamily="34" charset="-122"/>
              </a:rPr>
              <a:t>Ingress</a:t>
            </a:r>
            <a:r>
              <a:rPr lang="zh-CN" altLang="en-US" dirty="0">
                <a:latin typeface="微软雅黑 Light" panose="020B0502040204020203" pitchFamily="34" charset="-122"/>
                <a:ea typeface="微软雅黑 Light" panose="020B0502040204020203" pitchFamily="34" charset="-122"/>
              </a:rPr>
              <a:t>：</a:t>
            </a:r>
            <a:r>
              <a:rPr lang="en-US" altLang="zh-CN" dirty="0">
                <a:latin typeface="微软雅黑 Light" panose="020B0502040204020203" pitchFamily="34" charset="-122"/>
                <a:ea typeface="微软雅黑 Light" panose="020B0502040204020203" pitchFamily="34" charset="-122"/>
              </a:rPr>
              <a:t>Ingress</a:t>
            </a:r>
            <a:r>
              <a:rPr lang="zh-CN" altLang="en-US" dirty="0">
                <a:latin typeface="微软雅黑 Light" panose="020B0502040204020203" pitchFamily="34" charset="-122"/>
                <a:ea typeface="微软雅黑 Light" panose="020B0502040204020203" pitchFamily="34" charset="-122"/>
              </a:rPr>
              <a:t>流水线部分，数据处理逻辑的入口。</a:t>
            </a:r>
          </a:p>
          <a:p>
            <a:pPr>
              <a:buFont typeface="+mj-lt"/>
              <a:buAutoNum type="arabicPeriod"/>
            </a:pPr>
            <a:r>
              <a:rPr lang="en-US" altLang="zh-CN" dirty="0">
                <a:latin typeface="微软雅黑 Light" panose="020B0502040204020203" pitchFamily="34" charset="-122"/>
                <a:ea typeface="微软雅黑 Light" panose="020B0502040204020203" pitchFamily="34" charset="-122"/>
              </a:rPr>
              <a:t>TM</a:t>
            </a:r>
            <a:r>
              <a:rPr lang="zh-CN" altLang="en-US" dirty="0">
                <a:latin typeface="微软雅黑 Light" panose="020B0502040204020203" pitchFamily="34" charset="-122"/>
                <a:ea typeface="微软雅黑 Light" panose="020B0502040204020203" pitchFamily="34" charset="-122"/>
              </a:rPr>
              <a:t>：</a:t>
            </a:r>
            <a:r>
              <a:rPr lang="en-US" altLang="zh-CN" dirty="0">
                <a:latin typeface="微软雅黑 Light" panose="020B0502040204020203" pitchFamily="34" charset="-122"/>
                <a:ea typeface="微软雅黑 Light" panose="020B0502040204020203" pitchFamily="34" charset="-122"/>
              </a:rPr>
              <a:t>Traffic Manager</a:t>
            </a:r>
            <a:r>
              <a:rPr lang="zh-CN" altLang="en-US" dirty="0">
                <a:latin typeface="微软雅黑 Light" panose="020B0502040204020203" pitchFamily="34" charset="-122"/>
                <a:ea typeface="微软雅黑 Light" panose="020B0502040204020203" pitchFamily="34" charset="-122"/>
              </a:rPr>
              <a:t>，在这里定义核心的处理逻辑，并且会对一些元数据进行更新。</a:t>
            </a:r>
          </a:p>
          <a:p>
            <a:pPr>
              <a:buFont typeface="+mj-lt"/>
              <a:buAutoNum type="arabicPeriod"/>
            </a:pPr>
            <a:r>
              <a:rPr lang="en-US" altLang="zh-CN" dirty="0">
                <a:latin typeface="微软雅黑 Light" panose="020B0502040204020203" pitchFamily="34" charset="-122"/>
                <a:ea typeface="微软雅黑 Light" panose="020B0502040204020203" pitchFamily="34" charset="-122"/>
              </a:rPr>
              <a:t>Egress</a:t>
            </a:r>
            <a:r>
              <a:rPr lang="zh-CN" altLang="en-US" dirty="0">
                <a:latin typeface="微软雅黑 Light" panose="020B0502040204020203" pitchFamily="34" charset="-122"/>
                <a:ea typeface="微软雅黑 Light" panose="020B0502040204020203" pitchFamily="34" charset="-122"/>
              </a:rPr>
              <a:t>：</a:t>
            </a:r>
            <a:r>
              <a:rPr lang="en-US" altLang="zh-CN" dirty="0">
                <a:latin typeface="微软雅黑 Light" panose="020B0502040204020203" pitchFamily="34" charset="-122"/>
                <a:ea typeface="微软雅黑 Light" panose="020B0502040204020203" pitchFamily="34" charset="-122"/>
              </a:rPr>
              <a:t>Egress</a:t>
            </a:r>
            <a:r>
              <a:rPr lang="zh-CN" altLang="en-US" dirty="0">
                <a:latin typeface="微软雅黑 Light" panose="020B0502040204020203" pitchFamily="34" charset="-122"/>
                <a:ea typeface="微软雅黑 Light" panose="020B0502040204020203" pitchFamily="34" charset="-122"/>
              </a:rPr>
              <a:t>流水线部分，数据处理逻辑的出口。</a:t>
            </a:r>
          </a:p>
          <a:p>
            <a:pPr>
              <a:buFont typeface="+mj-lt"/>
              <a:buAutoNum type="arabicPeriod"/>
            </a:pPr>
            <a:r>
              <a:rPr lang="en-US" altLang="zh-CN" dirty="0" err="1">
                <a:latin typeface="微软雅黑 Light" panose="020B0502040204020203" pitchFamily="34" charset="-122"/>
                <a:ea typeface="微软雅黑 Light" panose="020B0502040204020203" pitchFamily="34" charset="-122"/>
              </a:rPr>
              <a:t>Deparser</a:t>
            </a:r>
            <a:r>
              <a:rPr lang="zh-CN" altLang="en-US" dirty="0">
                <a:latin typeface="微软雅黑 Light" panose="020B0502040204020203" pitchFamily="34" charset="-122"/>
                <a:ea typeface="微软雅黑 Light" panose="020B0502040204020203" pitchFamily="34" charset="-122"/>
              </a:rPr>
              <a:t>：用于对数据包进行重组，因为数据包在处理过程中经历了分解和处理。所以最后转发的时候需要重组一下。</a:t>
            </a:r>
          </a:p>
        </p:txBody>
      </p:sp>
      <p:sp>
        <p:nvSpPr>
          <p:cNvPr id="9" name="文本框 8">
            <a:extLst>
              <a:ext uri="{FF2B5EF4-FFF2-40B4-BE49-F238E27FC236}">
                <a16:creationId xmlns:a16="http://schemas.microsoft.com/office/drawing/2014/main" id="{C457198F-54E3-43CD-A9A5-CA8E2759DEF8}"/>
              </a:ext>
            </a:extLst>
          </p:cNvPr>
          <p:cNvSpPr txBox="1"/>
          <p:nvPr/>
        </p:nvSpPr>
        <p:spPr>
          <a:xfrm>
            <a:off x="513297" y="6396497"/>
            <a:ext cx="6097604" cy="369332"/>
          </a:xfrm>
          <a:prstGeom prst="rect">
            <a:avLst/>
          </a:prstGeom>
          <a:noFill/>
        </p:spPr>
        <p:txBody>
          <a:bodyPr wrap="square">
            <a:spAutoFit/>
          </a:bodyPr>
          <a:lstStyle/>
          <a:p>
            <a:r>
              <a:rPr lang="zh-CN" altLang="en-US" b="1" dirty="0"/>
              <a:t>https://yeya24.github.io/post/p4/</a:t>
            </a:r>
          </a:p>
        </p:txBody>
      </p:sp>
    </p:spTree>
    <p:extLst>
      <p:ext uri="{BB962C8B-B14F-4D97-AF65-F5344CB8AC3E}">
        <p14:creationId xmlns:p14="http://schemas.microsoft.com/office/powerpoint/2010/main" val="1468135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18AA2C6-8AB7-4C0E-ACF6-84BAE498AF5D}"/>
              </a:ext>
            </a:extLst>
          </p:cNvPr>
          <p:cNvSpPr>
            <a:spLocks noGrp="1"/>
          </p:cNvSpPr>
          <p:nvPr>
            <p:ph type="title"/>
          </p:nvPr>
        </p:nvSpPr>
        <p:spPr/>
        <p:txBody>
          <a:bodyPr/>
          <a:lstStyle/>
          <a:p>
            <a:r>
              <a:rPr lang="en-US" altLang="zh-CN" dirty="0"/>
              <a:t>NFV</a:t>
            </a:r>
            <a:endParaRPr lang="zh-CN" altLang="en-US" dirty="0"/>
          </a:p>
        </p:txBody>
      </p:sp>
      <p:sp>
        <p:nvSpPr>
          <p:cNvPr id="4" name="文本框 3">
            <a:extLst>
              <a:ext uri="{FF2B5EF4-FFF2-40B4-BE49-F238E27FC236}">
                <a16:creationId xmlns:a16="http://schemas.microsoft.com/office/drawing/2014/main" id="{51719554-F841-4649-A26F-C7F9C502F53E}"/>
              </a:ext>
            </a:extLst>
          </p:cNvPr>
          <p:cNvSpPr txBox="1"/>
          <p:nvPr/>
        </p:nvSpPr>
        <p:spPr>
          <a:xfrm>
            <a:off x="5279571" y="1189856"/>
            <a:ext cx="6096000" cy="1200329"/>
          </a:xfrm>
          <a:prstGeom prst="rect">
            <a:avLst/>
          </a:prstGeom>
          <a:noFill/>
        </p:spPr>
        <p:txBody>
          <a:bodyPr wrap="square">
            <a:spAutoFit/>
          </a:bodyPr>
          <a:lstStyle/>
          <a:p>
            <a:r>
              <a:rPr lang="en-US" altLang="zh-CN" b="0" i="0" dirty="0">
                <a:solidFill>
                  <a:srgbClr val="333333"/>
                </a:solidFill>
                <a:effectLst/>
                <a:latin typeface="Microsoft YaHei" panose="020B0503020204020204" pitchFamily="34" charset="-122"/>
                <a:ea typeface="Microsoft YaHei" panose="020B0503020204020204" pitchFamily="34" charset="-122"/>
              </a:rPr>
              <a:t>NFV (Network Functions Virtualization)</a:t>
            </a:r>
            <a:r>
              <a:rPr lang="zh-CN" altLang="en-US" b="0" i="0" dirty="0">
                <a:solidFill>
                  <a:srgbClr val="333333"/>
                </a:solidFill>
                <a:effectLst/>
                <a:latin typeface="Microsoft YaHei" panose="020B0503020204020204" pitchFamily="34" charset="-122"/>
                <a:ea typeface="Microsoft YaHei" panose="020B0503020204020204" pitchFamily="34" charset="-122"/>
              </a:rPr>
              <a:t>是一种使用</a:t>
            </a:r>
            <a:r>
              <a:rPr lang="en-US" altLang="zh-CN" b="0" i="0" dirty="0">
                <a:solidFill>
                  <a:srgbClr val="333333"/>
                </a:solidFill>
                <a:effectLst/>
                <a:latin typeface="Microsoft YaHei" panose="020B0503020204020204" pitchFamily="34" charset="-122"/>
                <a:ea typeface="Microsoft YaHei" panose="020B0503020204020204" pitchFamily="34" charset="-122"/>
              </a:rPr>
              <a:t>x86</a:t>
            </a:r>
            <a:r>
              <a:rPr lang="zh-CN" altLang="en-US" b="0" i="0" dirty="0">
                <a:solidFill>
                  <a:srgbClr val="333333"/>
                </a:solidFill>
                <a:effectLst/>
                <a:latin typeface="Microsoft YaHei" panose="020B0503020204020204" pitchFamily="34" charset="-122"/>
                <a:ea typeface="Microsoft YaHei" panose="020B0503020204020204" pitchFamily="34" charset="-122"/>
              </a:rPr>
              <a:t>等通用硬件来承载传统网络设备功能的技术。它是通过用软件和自动化替代专用网络设备来定义、创建和管理网络的新方式。</a:t>
            </a:r>
            <a:endParaRPr lang="zh-CN" altLang="en-US" dirty="0"/>
          </a:p>
        </p:txBody>
      </p:sp>
    </p:spTree>
    <p:extLst>
      <p:ext uri="{BB962C8B-B14F-4D97-AF65-F5344CB8AC3E}">
        <p14:creationId xmlns:p14="http://schemas.microsoft.com/office/powerpoint/2010/main" val="52791059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13897</TotalTime>
  <Words>2441</Words>
  <Application>Microsoft Office PowerPoint</Application>
  <PresentationFormat>宽屏</PresentationFormat>
  <Paragraphs>123</Paragraphs>
  <Slides>21</Slides>
  <Notes>9</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21</vt:i4>
      </vt:variant>
    </vt:vector>
  </HeadingPairs>
  <TitlesOfParts>
    <vt:vector size="36" baseType="lpstr">
      <vt:lpstr>-apple-system</vt:lpstr>
      <vt:lpstr>Helvetica Neue</vt:lpstr>
      <vt:lpstr>PingFang SC</vt:lpstr>
      <vt:lpstr>suxingme</vt:lpstr>
      <vt:lpstr>等线</vt:lpstr>
      <vt:lpstr>等线</vt:lpstr>
      <vt:lpstr>Microsoft Yahei</vt:lpstr>
      <vt:lpstr>Microsoft Yahei</vt:lpstr>
      <vt:lpstr>Microsoft Yahei</vt:lpstr>
      <vt:lpstr>微软雅黑 Light</vt:lpstr>
      <vt:lpstr>arial</vt:lpstr>
      <vt:lpstr>arial</vt:lpstr>
      <vt:lpstr>open sans</vt:lpstr>
      <vt:lpstr>Wingdings</vt:lpstr>
      <vt:lpstr>Office 主题</vt:lpstr>
      <vt:lpstr>PowerPoint 演示文稿</vt:lpstr>
      <vt:lpstr>SDN</vt:lpstr>
      <vt:lpstr>白盒</vt:lpstr>
      <vt:lpstr>SDN体系结构</vt:lpstr>
      <vt:lpstr>SDN架构</vt:lpstr>
      <vt:lpstr>SDN技能图谱</vt:lpstr>
      <vt:lpstr>ONOS</vt:lpstr>
      <vt:lpstr>P4</vt:lpstr>
      <vt:lpstr>NFV</vt:lpstr>
      <vt:lpstr>FD.IO / VPP</vt:lpstr>
      <vt:lpstr>OpenFlow</vt:lpstr>
      <vt:lpstr>Netconf协议与YANG Model</vt:lpstr>
      <vt:lpstr>NetConf</vt:lpstr>
      <vt:lpstr>NetConf</vt:lpstr>
      <vt:lpstr>NetConf</vt:lpstr>
      <vt:lpstr>Yang</vt:lpstr>
      <vt:lpstr>Yang &amp; Netconf</vt:lpstr>
      <vt:lpstr>Yang &amp; NetConf</vt:lpstr>
      <vt:lpstr>P4</vt:lpstr>
      <vt:lpstr>P4</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四季度 不限量形象海报 设计方案</dc:title>
  <dc:creator>Microsoft Office 用户</dc:creator>
  <cp:lastModifiedBy>Chen Gan</cp:lastModifiedBy>
  <cp:revision>1169</cp:revision>
  <cp:lastPrinted>2020-10-06T11:17:53Z</cp:lastPrinted>
  <dcterms:created xsi:type="dcterms:W3CDTF">2020-10-06T11:17:53Z</dcterms:created>
  <dcterms:modified xsi:type="dcterms:W3CDTF">2021-12-17T03:41:33Z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2052-2.7.1.4479</vt:lpwstr>
  </property>
</Properties>
</file>